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5"/>
  </p:notesMasterIdLst>
  <p:sldIdLst>
    <p:sldId id="256" r:id="rId3"/>
    <p:sldId id="276" r:id="rId4"/>
    <p:sldId id="279" r:id="rId5"/>
    <p:sldId id="277" r:id="rId6"/>
    <p:sldId id="278" r:id="rId7"/>
    <p:sldId id="257" r:id="rId8"/>
    <p:sldId id="258" r:id="rId9"/>
    <p:sldId id="259" r:id="rId10"/>
    <p:sldId id="260" r:id="rId11"/>
    <p:sldId id="313" r:id="rId12"/>
    <p:sldId id="497" r:id="rId13"/>
    <p:sldId id="261" r:id="rId14"/>
    <p:sldId id="262" r:id="rId15"/>
    <p:sldId id="263" r:id="rId16"/>
    <p:sldId id="280" r:id="rId17"/>
    <p:sldId id="265" r:id="rId18"/>
    <p:sldId id="266" r:id="rId19"/>
    <p:sldId id="281" r:id="rId20"/>
    <p:sldId id="282" r:id="rId21"/>
    <p:sldId id="283" r:id="rId22"/>
    <p:sldId id="284" r:id="rId23"/>
    <p:sldId id="285" r:id="rId24"/>
    <p:sldId id="286" r:id="rId25"/>
    <p:sldId id="314" r:id="rId26"/>
    <p:sldId id="316" r:id="rId27"/>
    <p:sldId id="317" r:id="rId28"/>
    <p:sldId id="315" r:id="rId29"/>
    <p:sldId id="290" r:id="rId30"/>
    <p:sldId id="291" r:id="rId31"/>
    <p:sldId id="318" r:id="rId32"/>
    <p:sldId id="292" r:id="rId33"/>
    <p:sldId id="293" r:id="rId34"/>
    <p:sldId id="294" r:id="rId35"/>
    <p:sldId id="295" r:id="rId36"/>
    <p:sldId id="500" r:id="rId37"/>
    <p:sldId id="498" r:id="rId38"/>
    <p:sldId id="499" r:id="rId39"/>
    <p:sldId id="296" r:id="rId40"/>
    <p:sldId id="297" r:id="rId41"/>
    <p:sldId id="298" r:id="rId42"/>
    <p:sldId id="299" r:id="rId43"/>
    <p:sldId id="319" r:id="rId44"/>
    <p:sldId id="320" r:id="rId45"/>
    <p:sldId id="321" r:id="rId46"/>
    <p:sldId id="322" r:id="rId47"/>
    <p:sldId id="323" r:id="rId48"/>
    <p:sldId id="324" r:id="rId49"/>
    <p:sldId id="325" r:id="rId50"/>
    <p:sldId id="501" r:id="rId51"/>
    <p:sldId id="326" r:id="rId52"/>
    <p:sldId id="327" r:id="rId53"/>
    <p:sldId id="328" r:id="rId54"/>
    <p:sldId id="329" r:id="rId55"/>
    <p:sldId id="502" r:id="rId56"/>
    <p:sldId id="503" r:id="rId57"/>
    <p:sldId id="504" r:id="rId58"/>
    <p:sldId id="443" r:id="rId59"/>
    <p:sldId id="444" r:id="rId60"/>
    <p:sldId id="330" r:id="rId61"/>
    <p:sldId id="331" r:id="rId62"/>
    <p:sldId id="332" r:id="rId63"/>
    <p:sldId id="335" r:id="rId64"/>
    <p:sldId id="336" r:id="rId65"/>
    <p:sldId id="333" r:id="rId66"/>
    <p:sldId id="334" r:id="rId67"/>
    <p:sldId id="344" r:id="rId68"/>
    <p:sldId id="345" r:id="rId69"/>
    <p:sldId id="346" r:id="rId70"/>
    <p:sldId id="347" r:id="rId71"/>
    <p:sldId id="348" r:id="rId72"/>
    <p:sldId id="349" r:id="rId73"/>
    <p:sldId id="350" r:id="rId74"/>
    <p:sldId id="351" r:id="rId75"/>
    <p:sldId id="352" r:id="rId76"/>
    <p:sldId id="355" r:id="rId77"/>
    <p:sldId id="356" r:id="rId78"/>
    <p:sldId id="357" r:id="rId79"/>
    <p:sldId id="358" r:id="rId80"/>
    <p:sldId id="359" r:id="rId81"/>
    <p:sldId id="360" r:id="rId82"/>
    <p:sldId id="361" r:id="rId83"/>
    <p:sldId id="362" r:id="rId84"/>
    <p:sldId id="363" r:id="rId85"/>
    <p:sldId id="301" r:id="rId86"/>
    <p:sldId id="302" r:id="rId87"/>
    <p:sldId id="337" r:id="rId88"/>
    <p:sldId id="338" r:id="rId89"/>
    <p:sldId id="303" r:id="rId90"/>
    <p:sldId id="495" r:id="rId91"/>
    <p:sldId id="304" r:id="rId92"/>
    <p:sldId id="343" r:id="rId93"/>
    <p:sldId id="339" r:id="rId94"/>
    <p:sldId id="305" r:id="rId95"/>
    <p:sldId id="368" r:id="rId96"/>
    <p:sldId id="306" r:id="rId97"/>
    <p:sldId id="340" r:id="rId98"/>
    <p:sldId id="307" r:id="rId99"/>
    <p:sldId id="477" r:id="rId100"/>
    <p:sldId id="478" r:id="rId101"/>
    <p:sldId id="479" r:id="rId102"/>
    <p:sldId id="308" r:id="rId103"/>
    <p:sldId id="309" r:id="rId104"/>
    <p:sldId id="310" r:id="rId105"/>
    <p:sldId id="480" r:id="rId106"/>
    <p:sldId id="481" r:id="rId107"/>
    <p:sldId id="482" r:id="rId108"/>
    <p:sldId id="311" r:id="rId109"/>
    <p:sldId id="312" r:id="rId110"/>
    <p:sldId id="341" r:id="rId111"/>
    <p:sldId id="369" r:id="rId112"/>
    <p:sldId id="370" r:id="rId113"/>
    <p:sldId id="371" r:id="rId114"/>
    <p:sldId id="372" r:id="rId115"/>
    <p:sldId id="373" r:id="rId116"/>
    <p:sldId id="374" r:id="rId117"/>
    <p:sldId id="375" r:id="rId118"/>
    <p:sldId id="377" r:id="rId119"/>
    <p:sldId id="378" r:id="rId120"/>
    <p:sldId id="379" r:id="rId121"/>
    <p:sldId id="380" r:id="rId122"/>
    <p:sldId id="381" r:id="rId123"/>
    <p:sldId id="382" r:id="rId124"/>
    <p:sldId id="383" r:id="rId125"/>
    <p:sldId id="483" r:id="rId126"/>
    <p:sldId id="487" r:id="rId127"/>
    <p:sldId id="484" r:id="rId128"/>
    <p:sldId id="485" r:id="rId129"/>
    <p:sldId id="488" r:id="rId130"/>
    <p:sldId id="489" r:id="rId131"/>
    <p:sldId id="486" r:id="rId132"/>
    <p:sldId id="490" r:id="rId133"/>
    <p:sldId id="493" r:id="rId134"/>
    <p:sldId id="496" r:id="rId135"/>
    <p:sldId id="491" r:id="rId136"/>
    <p:sldId id="494" r:id="rId137"/>
    <p:sldId id="492" r:id="rId138"/>
    <p:sldId id="416" r:id="rId139"/>
    <p:sldId id="417" r:id="rId140"/>
    <p:sldId id="418" r:id="rId141"/>
    <p:sldId id="384" r:id="rId142"/>
    <p:sldId id="467" r:id="rId143"/>
    <p:sldId id="468" r:id="rId144"/>
    <p:sldId id="469" r:id="rId145"/>
    <p:sldId id="471" r:id="rId146"/>
    <p:sldId id="385" r:id="rId147"/>
    <p:sldId id="386" r:id="rId148"/>
    <p:sldId id="387" r:id="rId149"/>
    <p:sldId id="388" r:id="rId150"/>
    <p:sldId id="389" r:id="rId151"/>
    <p:sldId id="390" r:id="rId152"/>
    <p:sldId id="391" r:id="rId153"/>
    <p:sldId id="392" r:id="rId154"/>
    <p:sldId id="393" r:id="rId155"/>
    <p:sldId id="446" r:id="rId156"/>
    <p:sldId id="447" r:id="rId157"/>
    <p:sldId id="448" r:id="rId158"/>
    <p:sldId id="449" r:id="rId159"/>
    <p:sldId id="450" r:id="rId160"/>
    <p:sldId id="451" r:id="rId161"/>
    <p:sldId id="452" r:id="rId162"/>
    <p:sldId id="453" r:id="rId163"/>
    <p:sldId id="454" r:id="rId164"/>
    <p:sldId id="455" r:id="rId165"/>
    <p:sldId id="456" r:id="rId166"/>
    <p:sldId id="457" r:id="rId167"/>
    <p:sldId id="458" r:id="rId168"/>
    <p:sldId id="459" r:id="rId169"/>
    <p:sldId id="472" r:id="rId170"/>
    <p:sldId id="460" r:id="rId171"/>
    <p:sldId id="461" r:id="rId172"/>
    <p:sldId id="462" r:id="rId173"/>
    <p:sldId id="473" r:id="rId174"/>
    <p:sldId id="463" r:id="rId175"/>
    <p:sldId id="464" r:id="rId176"/>
    <p:sldId id="445" r:id="rId177"/>
    <p:sldId id="465" r:id="rId178"/>
    <p:sldId id="466" r:id="rId179"/>
    <p:sldId id="394" r:id="rId180"/>
    <p:sldId id="395" r:id="rId181"/>
    <p:sldId id="396" r:id="rId182"/>
    <p:sldId id="397" r:id="rId183"/>
    <p:sldId id="398" r:id="rId184"/>
    <p:sldId id="399" r:id="rId185"/>
    <p:sldId id="400" r:id="rId186"/>
    <p:sldId id="419" r:id="rId187"/>
    <p:sldId id="401" r:id="rId188"/>
    <p:sldId id="402" r:id="rId189"/>
    <p:sldId id="420" r:id="rId190"/>
    <p:sldId id="403" r:id="rId191"/>
    <p:sldId id="404" r:id="rId192"/>
    <p:sldId id="405" r:id="rId193"/>
    <p:sldId id="406" r:id="rId194"/>
    <p:sldId id="407" r:id="rId195"/>
    <p:sldId id="408" r:id="rId196"/>
    <p:sldId id="421" r:id="rId197"/>
    <p:sldId id="422" r:id="rId198"/>
    <p:sldId id="423" r:id="rId199"/>
    <p:sldId id="424" r:id="rId200"/>
    <p:sldId id="409" r:id="rId201"/>
    <p:sldId id="410" r:id="rId202"/>
    <p:sldId id="411" r:id="rId203"/>
    <p:sldId id="412" r:id="rId204"/>
    <p:sldId id="413" r:id="rId205"/>
    <p:sldId id="430" r:id="rId206"/>
    <p:sldId id="414" r:id="rId207"/>
    <p:sldId id="425" r:id="rId208"/>
    <p:sldId id="426" r:id="rId209"/>
    <p:sldId id="431" r:id="rId210"/>
    <p:sldId id="432" r:id="rId211"/>
    <p:sldId id="433" r:id="rId212"/>
    <p:sldId id="434" r:id="rId213"/>
    <p:sldId id="435" r:id="rId214"/>
    <p:sldId id="436" r:id="rId215"/>
    <p:sldId id="437" r:id="rId216"/>
    <p:sldId id="438" r:id="rId217"/>
    <p:sldId id="439" r:id="rId218"/>
    <p:sldId id="440" r:id="rId219"/>
    <p:sldId id="441" r:id="rId220"/>
    <p:sldId id="442" r:id="rId221"/>
    <p:sldId id="474" r:id="rId222"/>
    <p:sldId id="475" r:id="rId223"/>
    <p:sldId id="476" r:id="rId2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2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27" Type="http://schemas.openxmlformats.org/officeDocument/2006/relationships/viewProps" Target="viewProps.xml"/><Relationship Id="rId201" Type="http://schemas.openxmlformats.org/officeDocument/2006/relationships/slide" Target="slides/slide199.xml"/><Relationship Id="rId222" Type="http://schemas.openxmlformats.org/officeDocument/2006/relationships/slide" Target="slides/slide220.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tableStyles" Target="tableStyles.xml"/><Relationship Id="rId19" Type="http://schemas.openxmlformats.org/officeDocument/2006/relationships/slide" Target="slides/slide17.xml"/><Relationship Id="rId224" Type="http://schemas.openxmlformats.org/officeDocument/2006/relationships/slide" Target="slides/slide222.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E665B-D425-479A-B244-36F613D1233A}"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943F9-0476-44B6-8E10-65742E8950C0}" type="slidenum">
              <a:rPr lang="en-US" smtClean="0"/>
              <a:t>‹#›</a:t>
            </a:fld>
            <a:endParaRPr lang="en-US"/>
          </a:p>
        </p:txBody>
      </p:sp>
    </p:spTree>
    <p:extLst>
      <p:ext uri="{BB962C8B-B14F-4D97-AF65-F5344CB8AC3E}">
        <p14:creationId xmlns:p14="http://schemas.microsoft.com/office/powerpoint/2010/main" val="209316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34ACA-ADF7-43B6-82D2-02094DAD0633}" type="slidenum">
              <a:rPr lang="en-US" altLang="en-US"/>
              <a:pPr/>
              <a:t>2</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6314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954B9827-87E5-4A84-9573-B63A5C5DD6D3}" type="slidenum">
              <a:rPr lang="en-US" altLang="en-US" sz="1200" smtClean="0">
                <a:solidFill>
                  <a:prstClr val="black"/>
                </a:solidFill>
              </a:rPr>
              <a:pPr>
                <a:defRPr/>
              </a:pPr>
              <a:t>157</a:t>
            </a:fld>
            <a:endParaRPr lang="en-US" altLang="en-US" sz="1200"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b="1" smtClean="0">
                <a:cs typeface="Times New Roman" panose="02020603050405020304" pitchFamily="18" charset="0"/>
              </a:rPr>
              <a:t>Depends on the minerals involved</a:t>
            </a:r>
            <a:r>
              <a:rPr lang="en-US" altLang="en-US" smtClean="0">
                <a:cs typeface="Times New Roman" panose="02020603050405020304" pitchFamily="18" charset="0"/>
              </a:rPr>
              <a:t>!  </a:t>
            </a:r>
          </a:p>
          <a:p>
            <a:pPr algn="just"/>
            <a:r>
              <a:rPr lang="en-US" altLang="en-US" smtClean="0">
                <a:cs typeface="Times New Roman" panose="02020603050405020304" pitchFamily="18" charset="0"/>
              </a:rPr>
              <a:t>	Sr -&gt; melt as ol &amp; px separate  -&gt;  plag (Ca) &amp; not melt if plag is phenocryst phase</a:t>
            </a:r>
          </a:p>
          <a:p>
            <a:r>
              <a:rPr lang="en-US" altLang="en-US" smtClean="0">
                <a:cs typeface="Times New Roman" panose="02020603050405020304" pitchFamily="18" charset="0"/>
              </a:rPr>
              <a:t>Commonly standardized to mantle compositions (olivine, pyroxenes, and perhaps garnet)</a:t>
            </a:r>
          </a:p>
          <a:p>
            <a:r>
              <a:rPr lang="en-US" altLang="en-US" smtClean="0">
                <a:cs typeface="Times New Roman" panose="02020603050405020304" pitchFamily="18" charset="0"/>
              </a:rPr>
              <a:t>Thus the major elements Mg and Fe would usually be referred to as compatible, while K and Na as incompatible</a:t>
            </a:r>
            <a:r>
              <a:rPr lang="en-US" altLang="en-US" smtClean="0"/>
              <a:t> </a:t>
            </a:r>
          </a:p>
          <a:p>
            <a:endParaRPr lang="en-US" altLang="en-US" smtClean="0"/>
          </a:p>
        </p:txBody>
      </p:sp>
    </p:spTree>
    <p:extLst>
      <p:ext uri="{BB962C8B-B14F-4D97-AF65-F5344CB8AC3E}">
        <p14:creationId xmlns:p14="http://schemas.microsoft.com/office/powerpoint/2010/main" val="2627775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D1DED2-AAF1-4D5E-AF90-B7C080F78A90}" type="slidenum">
              <a:rPr lang="en-US" altLang="en-US">
                <a:solidFill>
                  <a:prstClr val="black"/>
                </a:solidFill>
              </a:rPr>
              <a:pPr>
                <a:spcBef>
                  <a:spcPct val="0"/>
                </a:spcBef>
              </a:pPr>
              <a:t>162</a:t>
            </a:fld>
            <a:endParaRPr lang="en-US" altLang="en-US">
              <a:solidFill>
                <a:prstClr val="black"/>
              </a:solidFill>
            </a:endParaRPr>
          </a:p>
        </p:txBody>
      </p:sp>
    </p:spTree>
    <p:extLst>
      <p:ext uri="{BB962C8B-B14F-4D97-AF65-F5344CB8AC3E}">
        <p14:creationId xmlns:p14="http://schemas.microsoft.com/office/powerpoint/2010/main" val="23844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F16ACA-FE74-4C76-A2BA-68FEA365C83E}" type="slidenum">
              <a:rPr lang="en-US" altLang="en-US">
                <a:solidFill>
                  <a:prstClr val="black"/>
                </a:solidFill>
              </a:rPr>
              <a:pPr>
                <a:spcBef>
                  <a:spcPct val="0"/>
                </a:spcBef>
              </a:pPr>
              <a:t>163</a:t>
            </a:fld>
            <a:endParaRPr lang="en-US" altLang="en-US">
              <a:solidFill>
                <a:prstClr val="black"/>
              </a:solidFill>
            </a:endParaRPr>
          </a:p>
        </p:txBody>
      </p:sp>
    </p:spTree>
    <p:extLst>
      <p:ext uri="{BB962C8B-B14F-4D97-AF65-F5344CB8AC3E}">
        <p14:creationId xmlns:p14="http://schemas.microsoft.com/office/powerpoint/2010/main" val="5444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22E0437E-7288-4C20-9E66-A54A8C9F51D0}" type="slidenum">
              <a:rPr lang="en-US" altLang="en-US" sz="1200" smtClean="0">
                <a:solidFill>
                  <a:prstClr val="black"/>
                </a:solidFill>
              </a:rPr>
              <a:pPr>
                <a:defRPr/>
              </a:pPr>
              <a:t>166</a:t>
            </a:fld>
            <a:endParaRPr lang="en-US" altLang="en-US" sz="1200"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anose="02020603050405020304" pitchFamily="18" charset="0"/>
              </a:rPr>
              <a:t> Not exact, since </a:t>
            </a:r>
            <a:r>
              <a:rPr lang="en-US" altLang="en-US" smtClean="0">
                <a:latin typeface="Symbol" panose="05050102010706020507" pitchFamily="18" charset="2"/>
                <a:cs typeface="Times New Roman" panose="02020603050405020304" pitchFamily="18" charset="0"/>
              </a:rPr>
              <a:t>D</a:t>
            </a:r>
            <a:r>
              <a:rPr lang="en-US" altLang="en-US" smtClean="0">
                <a:cs typeface="Times New Roman" panose="02020603050405020304" pitchFamily="18" charset="0"/>
              </a:rPr>
              <a:t> varies with the composition of mins &amp; melt</a:t>
            </a:r>
            <a:r>
              <a:rPr lang="en-US" altLang="en-US" smtClean="0"/>
              <a:t> </a:t>
            </a:r>
          </a:p>
        </p:txBody>
      </p:sp>
    </p:spTree>
    <p:extLst>
      <p:ext uri="{BB962C8B-B14F-4D97-AF65-F5344CB8AC3E}">
        <p14:creationId xmlns:p14="http://schemas.microsoft.com/office/powerpoint/2010/main" val="1683523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A9FB1761-3C7A-41DC-8FD4-906A06C39795}" type="slidenum">
              <a:rPr lang="en-US" altLang="en-US" sz="1200" smtClean="0">
                <a:solidFill>
                  <a:prstClr val="black"/>
                </a:solidFill>
              </a:rPr>
              <a:pPr>
                <a:defRPr/>
              </a:pPr>
              <a:t>169</a:t>
            </a:fld>
            <a:endParaRPr lang="en-US" altLang="en-US" sz="1200"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85% Ol + Opx, but 5% Grt raises bulk D to 0.366</a:t>
            </a:r>
          </a:p>
        </p:txBody>
      </p:sp>
    </p:spTree>
    <p:extLst>
      <p:ext uri="{BB962C8B-B14F-4D97-AF65-F5344CB8AC3E}">
        <p14:creationId xmlns:p14="http://schemas.microsoft.com/office/powerpoint/2010/main" val="641767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AC4619B7-ABC5-4C01-8D46-0299523F2B5D}" type="slidenum">
              <a:rPr lang="en-US" altLang="en-US" sz="1200" smtClean="0">
                <a:solidFill>
                  <a:prstClr val="black"/>
                </a:solidFill>
              </a:rPr>
              <a:pPr>
                <a:defRPr/>
              </a:pPr>
              <a:t>170</a:t>
            </a:fld>
            <a:endParaRPr lang="en-US" altLang="en-US" sz="1200"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Times New Roman" panose="02020603050405020304" pitchFamily="18" charset="0"/>
              </a:rPr>
              <a:t>Ba/Sr will help identify </a:t>
            </a:r>
            <a:r>
              <a:rPr lang="en-US" altLang="en-US" dirty="0" err="1" smtClean="0">
                <a:cs typeface="Times New Roman" panose="02020603050405020304" pitchFamily="18" charset="0"/>
              </a:rPr>
              <a:t>Kspar</a:t>
            </a:r>
            <a:r>
              <a:rPr lang="en-US" altLang="en-US" dirty="0" smtClean="0">
                <a:cs typeface="Times New Roman" panose="02020603050405020304" pitchFamily="18" charset="0"/>
              </a:rPr>
              <a:t> vs </a:t>
            </a:r>
            <a:r>
              <a:rPr lang="en-US" altLang="en-US" dirty="0" err="1" smtClean="0">
                <a:cs typeface="Times New Roman" panose="02020603050405020304" pitchFamily="18" charset="0"/>
              </a:rPr>
              <a:t>Plag</a:t>
            </a:r>
            <a:endParaRPr lang="en-US" altLang="en-US" dirty="0" smtClean="0">
              <a:cs typeface="Times New Roman" panose="02020603050405020304" pitchFamily="18" charset="0"/>
            </a:endParaRPr>
          </a:p>
          <a:p>
            <a:pPr>
              <a:buFontTx/>
              <a:buChar char="•"/>
            </a:pPr>
            <a:r>
              <a:rPr lang="en-US" altLang="en-US" dirty="0" smtClean="0">
                <a:cs typeface="Times New Roman" panose="02020603050405020304" pitchFamily="18" charset="0"/>
              </a:rPr>
              <a:t>Both are incompatible -&gt; first partial melts (or residual liquids of FX)</a:t>
            </a:r>
          </a:p>
          <a:p>
            <a:pPr lvl="1">
              <a:spcBef>
                <a:spcPts val="600"/>
              </a:spcBef>
              <a:buFontTx/>
              <a:buChar char="•"/>
            </a:pPr>
            <a:r>
              <a:rPr lang="en-US" altLang="en-US" dirty="0" smtClean="0"/>
              <a:t>Effect depends on the mineral phases involved</a:t>
            </a:r>
          </a:p>
          <a:p>
            <a:pPr lvl="2">
              <a:spcBef>
                <a:spcPts val="600"/>
              </a:spcBef>
              <a:buFontTx/>
              <a:buChar char="•"/>
            </a:pPr>
            <a:r>
              <a:rPr lang="en-US" altLang="en-US" sz="1400" dirty="0" smtClean="0">
                <a:solidFill>
                  <a:srgbClr val="FF0066"/>
                </a:solidFill>
              </a:rPr>
              <a:t>Sr</a:t>
            </a:r>
            <a:r>
              <a:rPr lang="en-US" altLang="en-US" sz="1400" dirty="0" smtClean="0"/>
              <a:t> is excluded from most common minerals except </a:t>
            </a:r>
            <a:r>
              <a:rPr lang="en-US" altLang="en-US" sz="1400" dirty="0" smtClean="0">
                <a:solidFill>
                  <a:srgbClr val="FF0066"/>
                </a:solidFill>
              </a:rPr>
              <a:t>plagioclase</a:t>
            </a:r>
            <a:r>
              <a:rPr lang="en-US" altLang="en-US" sz="1400" dirty="0" smtClean="0"/>
              <a:t> </a:t>
            </a:r>
          </a:p>
          <a:p>
            <a:pPr lvl="2">
              <a:spcBef>
                <a:spcPts val="600"/>
              </a:spcBef>
              <a:buFontTx/>
              <a:buChar char="•"/>
            </a:pPr>
            <a:r>
              <a:rPr lang="en-US" altLang="en-US" sz="1400" dirty="0" smtClean="0">
                <a:solidFill>
                  <a:srgbClr val="00CC00"/>
                </a:solidFill>
              </a:rPr>
              <a:t>Ba</a:t>
            </a:r>
            <a:r>
              <a:rPr lang="en-US" altLang="en-US" sz="1400" dirty="0" smtClean="0"/>
              <a:t> similarly excluded except in </a:t>
            </a:r>
            <a:r>
              <a:rPr lang="en-US" altLang="en-US" sz="1400" dirty="0" smtClean="0">
                <a:solidFill>
                  <a:srgbClr val="00CC00"/>
                </a:solidFill>
              </a:rPr>
              <a:t>alkali feldspar</a:t>
            </a:r>
          </a:p>
          <a:p>
            <a:pPr>
              <a:spcBef>
                <a:spcPts val="600"/>
              </a:spcBef>
              <a:buFontTx/>
              <a:buChar char="•"/>
            </a:pPr>
            <a:r>
              <a:rPr lang="en-US" altLang="en-US" dirty="0" smtClean="0"/>
              <a:t>Thus the </a:t>
            </a:r>
            <a:r>
              <a:rPr lang="en-US" altLang="en-US" dirty="0" smtClean="0">
                <a:solidFill>
                  <a:srgbClr val="FF0066"/>
                </a:solidFill>
              </a:rPr>
              <a:t>ratio</a:t>
            </a:r>
            <a:r>
              <a:rPr lang="en-US" altLang="en-US" dirty="0" smtClean="0"/>
              <a:t> Ba/Sr increases with crystallization of plagioclase, but may decrease when orthoclase begins to crystallize</a:t>
            </a:r>
          </a:p>
          <a:p>
            <a:endParaRPr lang="en-US" altLang="en-US" dirty="0" smtClean="0"/>
          </a:p>
        </p:txBody>
      </p:sp>
    </p:spTree>
    <p:extLst>
      <p:ext uri="{BB962C8B-B14F-4D97-AF65-F5344CB8AC3E}">
        <p14:creationId xmlns:p14="http://schemas.microsoft.com/office/powerpoint/2010/main" val="3301719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AC4619B7-ABC5-4C01-8D46-0299523F2B5D}" type="slidenum">
              <a:rPr lang="en-US" altLang="en-US" sz="1200" smtClean="0">
                <a:solidFill>
                  <a:prstClr val="black"/>
                </a:solidFill>
              </a:rPr>
              <a:pPr>
                <a:defRPr/>
              </a:pPr>
              <a:t>171</a:t>
            </a:fld>
            <a:endParaRPr lang="en-US" altLang="en-US" sz="1200"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Times New Roman" panose="02020603050405020304" pitchFamily="18" charset="0"/>
              </a:rPr>
              <a:t>Ba/Sr will help identify </a:t>
            </a:r>
            <a:r>
              <a:rPr lang="en-US" altLang="en-US" dirty="0" err="1" smtClean="0">
                <a:cs typeface="Times New Roman" panose="02020603050405020304" pitchFamily="18" charset="0"/>
              </a:rPr>
              <a:t>Kspar</a:t>
            </a:r>
            <a:r>
              <a:rPr lang="en-US" altLang="en-US" dirty="0" smtClean="0">
                <a:cs typeface="Times New Roman" panose="02020603050405020304" pitchFamily="18" charset="0"/>
              </a:rPr>
              <a:t> vs </a:t>
            </a:r>
            <a:r>
              <a:rPr lang="en-US" altLang="en-US" dirty="0" err="1" smtClean="0">
                <a:cs typeface="Times New Roman" panose="02020603050405020304" pitchFamily="18" charset="0"/>
              </a:rPr>
              <a:t>Plag</a:t>
            </a:r>
            <a:endParaRPr lang="en-US" altLang="en-US" dirty="0" smtClean="0">
              <a:cs typeface="Times New Roman" panose="02020603050405020304" pitchFamily="18" charset="0"/>
            </a:endParaRPr>
          </a:p>
          <a:p>
            <a:pPr>
              <a:buFontTx/>
              <a:buChar char="•"/>
            </a:pPr>
            <a:r>
              <a:rPr lang="en-US" altLang="en-US" dirty="0" smtClean="0">
                <a:cs typeface="Times New Roman" panose="02020603050405020304" pitchFamily="18" charset="0"/>
              </a:rPr>
              <a:t>Both are incompatible -&gt; first partial melts (or residual liquids of FX)</a:t>
            </a:r>
          </a:p>
          <a:p>
            <a:pPr lvl="1">
              <a:spcBef>
                <a:spcPts val="600"/>
              </a:spcBef>
              <a:buFontTx/>
              <a:buChar char="•"/>
            </a:pPr>
            <a:r>
              <a:rPr lang="en-US" altLang="en-US" dirty="0" smtClean="0"/>
              <a:t>Effect depends on the mineral phases involved</a:t>
            </a:r>
          </a:p>
          <a:p>
            <a:pPr lvl="2">
              <a:spcBef>
                <a:spcPts val="600"/>
              </a:spcBef>
              <a:buFontTx/>
              <a:buChar char="•"/>
            </a:pPr>
            <a:r>
              <a:rPr lang="en-US" altLang="en-US" sz="1400" dirty="0" smtClean="0">
                <a:solidFill>
                  <a:srgbClr val="FF0066"/>
                </a:solidFill>
              </a:rPr>
              <a:t>Sr</a:t>
            </a:r>
            <a:r>
              <a:rPr lang="en-US" altLang="en-US" sz="1400" dirty="0" smtClean="0"/>
              <a:t> is excluded from most common minerals except </a:t>
            </a:r>
            <a:r>
              <a:rPr lang="en-US" altLang="en-US" sz="1400" dirty="0" smtClean="0">
                <a:solidFill>
                  <a:srgbClr val="FF0066"/>
                </a:solidFill>
              </a:rPr>
              <a:t>plagioclase</a:t>
            </a:r>
            <a:r>
              <a:rPr lang="en-US" altLang="en-US" sz="1400" dirty="0" smtClean="0"/>
              <a:t> </a:t>
            </a:r>
          </a:p>
          <a:p>
            <a:pPr lvl="2">
              <a:spcBef>
                <a:spcPts val="600"/>
              </a:spcBef>
              <a:buFontTx/>
              <a:buChar char="•"/>
            </a:pPr>
            <a:r>
              <a:rPr lang="en-US" altLang="en-US" sz="1400" dirty="0" smtClean="0">
                <a:solidFill>
                  <a:srgbClr val="00CC00"/>
                </a:solidFill>
              </a:rPr>
              <a:t>Ba</a:t>
            </a:r>
            <a:r>
              <a:rPr lang="en-US" altLang="en-US" sz="1400" dirty="0" smtClean="0"/>
              <a:t> similarly excluded except in </a:t>
            </a:r>
            <a:r>
              <a:rPr lang="en-US" altLang="en-US" sz="1400" dirty="0" smtClean="0">
                <a:solidFill>
                  <a:srgbClr val="00CC00"/>
                </a:solidFill>
              </a:rPr>
              <a:t>alkali feldspar</a:t>
            </a:r>
          </a:p>
          <a:p>
            <a:pPr>
              <a:spcBef>
                <a:spcPts val="600"/>
              </a:spcBef>
              <a:buFontTx/>
              <a:buChar char="•"/>
            </a:pPr>
            <a:r>
              <a:rPr lang="en-US" altLang="en-US" dirty="0" smtClean="0"/>
              <a:t>Thus the </a:t>
            </a:r>
            <a:r>
              <a:rPr lang="en-US" altLang="en-US" dirty="0" smtClean="0">
                <a:solidFill>
                  <a:srgbClr val="FF0066"/>
                </a:solidFill>
              </a:rPr>
              <a:t>ratio</a:t>
            </a:r>
            <a:r>
              <a:rPr lang="en-US" altLang="en-US" dirty="0" smtClean="0"/>
              <a:t> Ba/Sr increases with crystallization of plagioclase, but may decrease when orthoclase begins to crystallize</a:t>
            </a:r>
          </a:p>
          <a:p>
            <a:endParaRPr lang="en-US" altLang="en-US" dirty="0" smtClean="0"/>
          </a:p>
        </p:txBody>
      </p:sp>
    </p:spTree>
    <p:extLst>
      <p:ext uri="{BB962C8B-B14F-4D97-AF65-F5344CB8AC3E}">
        <p14:creationId xmlns:p14="http://schemas.microsoft.com/office/powerpoint/2010/main" val="1340836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7E619B10-FE3B-4FB8-935E-AFA9A93EC295}" type="slidenum">
              <a:rPr lang="en-US" altLang="en-US" sz="1200" smtClean="0">
                <a:solidFill>
                  <a:prstClr val="black"/>
                </a:solidFill>
              </a:rPr>
              <a:pPr>
                <a:defRPr/>
              </a:pPr>
              <a:t>173</a:t>
            </a:fld>
            <a:endParaRPr lang="en-US" altLang="en-US" sz="1200" smtClean="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Times New Roman" panose="02020603050405020304" pitchFamily="18" charset="0"/>
              </a:rPr>
              <a:t>K/Rb for amphibole:</a:t>
            </a:r>
          </a:p>
          <a:p>
            <a:pPr>
              <a:buFontTx/>
              <a:buChar char="•"/>
            </a:pPr>
            <a:r>
              <a:rPr lang="en-US" altLang="en-US" i="1" dirty="0" smtClean="0">
                <a:cs typeface="Times New Roman" panose="02020603050405020304" pitchFamily="18" charset="0"/>
              </a:rPr>
              <a:t>Usually</a:t>
            </a:r>
            <a:r>
              <a:rPr lang="en-US" altLang="en-US" dirty="0" smtClean="0">
                <a:cs typeface="Times New Roman" panose="02020603050405020304" pitchFamily="18" charset="0"/>
              </a:rPr>
              <a:t> behave similarly, so  </a:t>
            </a:r>
            <a:r>
              <a:rPr lang="en-US" altLang="en-US" dirty="0" smtClean="0">
                <a:latin typeface="Courier" pitchFamily="49" charset="0"/>
                <a:cs typeface="Times New Roman" panose="02020603050405020304" pitchFamily="18" charset="0"/>
              </a:rPr>
              <a:t>~</a:t>
            </a:r>
            <a:r>
              <a:rPr lang="en-US" altLang="en-US" dirty="0" smtClean="0">
                <a:cs typeface="Times New Roman" panose="02020603050405020304" pitchFamily="18" charset="0"/>
              </a:rPr>
              <a:t> constant ratio</a:t>
            </a:r>
          </a:p>
          <a:p>
            <a:pPr>
              <a:buFontTx/>
              <a:buChar char="•"/>
            </a:pPr>
            <a:r>
              <a:rPr lang="en-US" altLang="en-US" dirty="0" smtClean="0">
                <a:cs typeface="Times New Roman" panose="02020603050405020304" pitchFamily="18" charset="0"/>
              </a:rPr>
              <a:t>Unless amphibole which has a D of about 1.0 for K and 0.3 for Rb</a:t>
            </a:r>
          </a:p>
          <a:p>
            <a:pPr>
              <a:buFontTx/>
              <a:buChar char="•"/>
            </a:pPr>
            <a:r>
              <a:rPr lang="en-US" altLang="en-US" dirty="0" smtClean="0">
                <a:cs typeface="Times New Roman" panose="02020603050405020304" pitchFamily="18" charset="0"/>
              </a:rPr>
              <a:t>	</a:t>
            </a:r>
            <a:r>
              <a:rPr lang="en-US" altLang="en-US" sz="1000" dirty="0" smtClean="0"/>
              <a:t>almost all K and Rb reside in it</a:t>
            </a:r>
            <a:endParaRPr lang="en-US" altLang="en-US" dirty="0" smtClean="0">
              <a:cs typeface="Times New Roman" panose="02020603050405020304" pitchFamily="18" charset="0"/>
            </a:endParaRPr>
          </a:p>
          <a:p>
            <a:pPr>
              <a:buFontTx/>
              <a:buChar char="•"/>
            </a:pPr>
            <a:r>
              <a:rPr lang="en-US" altLang="en-US" dirty="0" smtClean="0">
                <a:cs typeface="Times New Roman" panose="02020603050405020304" pitchFamily="18" charset="0"/>
              </a:rPr>
              <a:t>Melt of amphibole-bearing rock will -&gt; decrease K/Rb in the partial melt </a:t>
            </a:r>
          </a:p>
          <a:p>
            <a:pPr>
              <a:buFontTx/>
              <a:buChar char="•"/>
            </a:pPr>
            <a:r>
              <a:rPr lang="en-US" altLang="en-US" dirty="0" smtClean="0"/>
              <a:t>Other factors being equal, a magma produced by partial melting of an amphibole-bearing source rock would have a lower K/Rb than one derived from amphibole-free source</a:t>
            </a:r>
          </a:p>
          <a:p>
            <a:pPr>
              <a:buFontTx/>
              <a:buChar char="•"/>
            </a:pPr>
            <a:r>
              <a:rPr lang="en-US" altLang="en-US" sz="1000" dirty="0" smtClean="0"/>
              <a:t>High </a:t>
            </a:r>
            <a:r>
              <a:rPr lang="en-US" altLang="en-US" sz="1000" dirty="0" smtClean="0">
                <a:solidFill>
                  <a:srgbClr val="00CC00"/>
                </a:solidFill>
              </a:rPr>
              <a:t>absolute</a:t>
            </a:r>
            <a:r>
              <a:rPr lang="en-US" altLang="en-US" sz="1000" dirty="0" smtClean="0"/>
              <a:t> K or Rb could also </a:t>
            </a:r>
            <a:r>
              <a:rPr lang="en-US" altLang="en-US" sz="1000" dirty="0" smtClean="0">
                <a:sym typeface="Symbol" panose="05050102010706020507" pitchFamily="18" charset="2"/>
              </a:rPr>
              <a:t></a:t>
            </a:r>
            <a:r>
              <a:rPr lang="en-US" altLang="en-US" sz="1000" dirty="0" smtClean="0"/>
              <a:t> an amphibole-bearing source, but may result from other causes (high </a:t>
            </a:r>
            <a:r>
              <a:rPr lang="en-US" altLang="en-US" sz="1000" dirty="0" err="1" smtClean="0"/>
              <a:t>phlogopite</a:t>
            </a:r>
            <a:r>
              <a:rPr lang="en-US" altLang="en-US" sz="1000" dirty="0" smtClean="0"/>
              <a:t>, or an alkali-enriched fluid)</a:t>
            </a:r>
          </a:p>
          <a:p>
            <a:pPr>
              <a:buFontTx/>
              <a:buChar char="•"/>
            </a:pPr>
            <a:r>
              <a:rPr lang="en-US" altLang="en-US" sz="1000" dirty="0" smtClean="0"/>
              <a:t>The </a:t>
            </a:r>
            <a:r>
              <a:rPr lang="en-US" altLang="en-US" sz="1000" dirty="0" smtClean="0">
                <a:solidFill>
                  <a:srgbClr val="FF0066"/>
                </a:solidFill>
              </a:rPr>
              <a:t>ratio</a:t>
            </a:r>
            <a:r>
              <a:rPr lang="en-US" altLang="en-US" sz="1000" dirty="0" smtClean="0"/>
              <a:t> is more indicative of amphibole due to the different D values</a:t>
            </a:r>
          </a:p>
          <a:p>
            <a:pPr>
              <a:buFontTx/>
              <a:buChar char="•"/>
            </a:pPr>
            <a:r>
              <a:rPr lang="en-US" altLang="en-US" sz="900" dirty="0" smtClean="0"/>
              <a:t>Fractional crystallization of amphibole would also -&gt; low K/Rb ratio in the evolved liquid</a:t>
            </a:r>
          </a:p>
          <a:p>
            <a:endParaRPr lang="en-US" altLang="en-US" dirty="0" smtClean="0"/>
          </a:p>
        </p:txBody>
      </p:sp>
    </p:spTree>
    <p:extLst>
      <p:ext uri="{BB962C8B-B14F-4D97-AF65-F5344CB8AC3E}">
        <p14:creationId xmlns:p14="http://schemas.microsoft.com/office/powerpoint/2010/main" val="337556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95E6FDF6-34F4-4B0F-B331-53AACFC31CAE}" type="slidenum">
              <a:rPr lang="en-US" altLang="en-US" sz="1200" smtClean="0">
                <a:solidFill>
                  <a:prstClr val="black"/>
                </a:solidFill>
              </a:rPr>
              <a:pPr>
                <a:defRPr/>
              </a:pPr>
              <a:t>174</a:t>
            </a:fld>
            <a:endParaRPr lang="en-US" altLang="en-US" sz="1200"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pPr>
              <a:spcBef>
                <a:spcPct val="0"/>
              </a:spcBef>
              <a:defRPr/>
            </a:pPr>
            <a:r>
              <a:rPr lang="en-US" sz="2400" smtClean="0">
                <a:solidFill>
                  <a:srgbClr val="00CC00"/>
                </a:solidFill>
                <a:effectLst>
                  <a:outerShdw blurRad="38100" dist="38100" dir="2700000" algn="tl">
                    <a:srgbClr val="C0C0C0"/>
                  </a:outerShdw>
                </a:effectLst>
              </a:rPr>
              <a:t>In all of the above cases using ratios, the idea is to find a mineral with a unique pair of elements for which it </a:t>
            </a:r>
            <a:r>
              <a:rPr lang="en-US" sz="2400" smtClean="0">
                <a:solidFill>
                  <a:srgbClr val="FF0066"/>
                </a:solidFill>
                <a:effectLst>
                  <a:outerShdw blurRad="38100" dist="38100" dir="2700000" algn="tl">
                    <a:srgbClr val="C0C0C0"/>
                  </a:outerShdw>
                </a:effectLst>
              </a:rPr>
              <a:t>alone</a:t>
            </a:r>
            <a:r>
              <a:rPr lang="en-US" sz="2400" smtClean="0">
                <a:solidFill>
                  <a:srgbClr val="00CC00"/>
                </a:solidFill>
                <a:effectLst>
                  <a:outerShdw blurRad="38100" dist="38100" dir="2700000" algn="tl">
                    <a:srgbClr val="C0C0C0"/>
                  </a:outerShdw>
                </a:effectLst>
              </a:rPr>
              <a:t> has a relatively high value of D for one element and a relatively low value of D for the other. </a:t>
            </a:r>
            <a:r>
              <a:rPr lang="en-US" sz="2000" smtClean="0">
                <a:solidFill>
                  <a:srgbClr val="00CC00"/>
                </a:solidFill>
                <a:effectLst>
                  <a:outerShdw blurRad="38100" dist="38100" dir="2700000" algn="tl">
                    <a:srgbClr val="C0C0C0"/>
                  </a:outerShdw>
                </a:effectLst>
              </a:rPr>
              <a:t>The</a:t>
            </a:r>
            <a:r>
              <a:rPr lang="en-US" sz="2400" smtClean="0">
                <a:solidFill>
                  <a:srgbClr val="00CC00"/>
                </a:solidFill>
                <a:effectLst>
                  <a:outerShdw blurRad="38100" dist="38100" dir="2700000" algn="tl">
                    <a:srgbClr val="C0C0C0"/>
                  </a:outerShdw>
                </a:effectLst>
              </a:rPr>
              <a:t> ratio of these elements is then sensitive only to liquid/crystal fractionation associated with that particular mineral</a:t>
            </a:r>
            <a:endParaRPr lang="en-US" smtClean="0"/>
          </a:p>
        </p:txBody>
      </p:sp>
    </p:spTree>
    <p:extLst>
      <p:ext uri="{BB962C8B-B14F-4D97-AF65-F5344CB8AC3E}">
        <p14:creationId xmlns:p14="http://schemas.microsoft.com/office/powerpoint/2010/main" val="3813231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A5445D3-BC3E-49B9-A260-0C87529DE65D}" type="slidenum">
              <a:rPr lang="en-US" altLang="en-US" sz="1200"/>
              <a:pPr/>
              <a:t>176</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0286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Seismic evidence </a:t>
            </a:r>
            <a:r>
              <a:rPr lang="en-US" altLang="en-US" smtClean="0">
                <a:latin typeface="Symbol" panose="05050102010706020507" pitchFamily="18" charset="2"/>
              </a:rPr>
              <a:t>-&gt;</a:t>
            </a:r>
            <a:r>
              <a:rPr lang="en-US" altLang="en-US" sz="1400" smtClean="0">
                <a:latin typeface="Symbol" panose="05050102010706020507" pitchFamily="18" charset="2"/>
              </a:rPr>
              <a:t> </a:t>
            </a:r>
            <a:r>
              <a:rPr lang="en-US" altLang="en-US" sz="1400" smtClean="0"/>
              <a:t>basalts are generated in the  </a:t>
            </a:r>
            <a:r>
              <a:rPr lang="en-US" altLang="en-US" sz="1400" smtClean="0">
                <a:solidFill>
                  <a:srgbClr val="66FF66"/>
                </a:solidFill>
              </a:rPr>
              <a:t>mantle</a:t>
            </a:r>
          </a:p>
          <a:p>
            <a:pPr lvl="1"/>
            <a:r>
              <a:rPr lang="en-US" altLang="en-US" sz="1600" smtClean="0">
                <a:solidFill>
                  <a:srgbClr val="FFCC00"/>
                </a:solidFill>
              </a:rPr>
              <a:t>Partial melting of mantle material</a:t>
            </a:r>
          </a:p>
          <a:p>
            <a:r>
              <a:rPr lang="en-US" altLang="en-US" sz="1400" smtClean="0"/>
              <a:t>Probably </a:t>
            </a:r>
            <a:r>
              <a:rPr lang="en-US" altLang="en-US" sz="1400" smtClean="0">
                <a:solidFill>
                  <a:srgbClr val="66FF66"/>
                </a:solidFill>
              </a:rPr>
              <a:t>can</a:t>
            </a:r>
            <a:r>
              <a:rPr lang="en-US" altLang="en-US" sz="1400" smtClean="0"/>
              <a:t> derive most other magmas from this primary magma by fractional crystallization, assimilation, etc. </a:t>
            </a:r>
            <a:r>
              <a:rPr lang="en-US" altLang="en-US" smtClean="0">
                <a:solidFill>
                  <a:srgbClr val="66FF66"/>
                </a:solidFill>
              </a:rPr>
              <a:t>Basalt</a:t>
            </a:r>
            <a:r>
              <a:rPr lang="en-US" altLang="en-US" sz="1000" smtClean="0"/>
              <a:t> </a:t>
            </a:r>
            <a:r>
              <a:rPr lang="en-US" altLang="en-US" sz="1000" smtClean="0">
                <a:solidFill>
                  <a:srgbClr val="FFCC00"/>
                </a:solidFill>
              </a:rPr>
              <a:t>is the most common magma</a:t>
            </a:r>
            <a:r>
              <a:rPr lang="en-US" altLang="en-US" sz="1400" smtClean="0"/>
              <a:t> </a:t>
            </a:r>
          </a:p>
          <a:p>
            <a:r>
              <a:rPr lang="en-US" altLang="en-US" sz="1400" smtClean="0"/>
              <a:t>If we are going to understand the origin of igneous rocks, it’s best  to  start with the generation of basalt from the mantle</a:t>
            </a:r>
            <a:r>
              <a:rPr lang="en-US" altLang="en-US" sz="1000" smtClean="0"/>
              <a:t> </a:t>
            </a:r>
            <a:endParaRPr lang="en-US" altLang="en-US" smtClean="0"/>
          </a:p>
        </p:txBody>
      </p:sp>
    </p:spTree>
    <p:extLst>
      <p:ext uri="{BB962C8B-B14F-4D97-AF65-F5344CB8AC3E}">
        <p14:creationId xmlns:p14="http://schemas.microsoft.com/office/powerpoint/2010/main" val="3698905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D7314F4-2A70-479C-89A4-3D4713C755C3}" type="slidenum">
              <a:rPr lang="en-US" altLang="en-US" sz="1200"/>
              <a:pPr/>
              <a:t>177</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0993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09A1CAE-A5B0-41E8-93C9-25D67583E41E}" type="slidenum">
              <a:rPr lang="en-US" altLang="en-US" sz="1300"/>
              <a:pPr eaLnBrk="1" hangingPunct="1">
                <a:spcBef>
                  <a:spcPct val="0"/>
                </a:spcBef>
              </a:pPr>
              <a:t>191</a:t>
            </a:fld>
            <a:endParaRPr lang="en-US" altLang="en-US" sz="1300"/>
          </a:p>
        </p:txBody>
      </p:sp>
    </p:spTree>
    <p:extLst>
      <p:ext uri="{BB962C8B-B14F-4D97-AF65-F5344CB8AC3E}">
        <p14:creationId xmlns:p14="http://schemas.microsoft.com/office/powerpoint/2010/main" val="876683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13-6 shows such a diagram for eight elements vs. Mg, with the Mg concentration decreasing from left to right. Mg is often plotted this way because lower Mg concentrations represent lower temperatures. Evolution of basaltic magmas usually involve a decrease in the Mg/Fe</a:t>
            </a:r>
            <a:r>
              <a:rPr lang="en-US" altLang="en-US" baseline="30000" dirty="0" smtClean="0"/>
              <a:t>2+.  </a:t>
            </a:r>
            <a:r>
              <a:rPr lang="en-US" altLang="en-US" dirty="0" smtClean="0"/>
              <a:t>Silica concentration varies little and is thus a poor choice for the abscissa. The change in Mg concentration is from about 9.2% down to 6.8%, or more than 25% change. Silica changes only from 49% to about 51.6%, a variation of just over 5%. Note that this data is from the Amar Valley, MAR, </a:t>
            </a:r>
            <a:r>
              <a:rPr lang="en-US" altLang="en-US" u="sng" dirty="0" smtClean="0"/>
              <a:t>not</a:t>
            </a:r>
            <a:r>
              <a:rPr lang="en-US" altLang="en-US" dirty="0" smtClean="0"/>
              <a:t> the AFAR triangle, as stated in the figure caption.</a:t>
            </a:r>
          </a:p>
          <a:p>
            <a:endParaRPr lang="en-US" altLang="en-US" dirty="0" smtClean="0"/>
          </a:p>
          <a:p>
            <a:r>
              <a:rPr lang="en-US" altLang="en-US" dirty="0" smtClean="0"/>
              <a:t>Trends obvious in the diagram are an increase in silica, consistent with the magma becoming slightly more felsic, as mafic minerals crystallize.  Ferrous iron concentrations are increasing, presumably as Fe</a:t>
            </a:r>
            <a:r>
              <a:rPr lang="en-US" altLang="en-US" baseline="30000" dirty="0" smtClean="0"/>
              <a:t>2+</a:t>
            </a:r>
            <a:r>
              <a:rPr lang="en-US" altLang="en-US" dirty="0" smtClean="0"/>
              <a:t> replaces Mg. Removal of early formed olivine would decrease the Mg/Fe</a:t>
            </a:r>
            <a:r>
              <a:rPr lang="en-US" altLang="en-US" baseline="30000" dirty="0" smtClean="0"/>
              <a:t>2+</a:t>
            </a:r>
            <a:r>
              <a:rPr lang="en-US" altLang="en-US" dirty="0" smtClean="0"/>
              <a:t> concentration. Calcium and alumina concentrations drop. This is consistent with the removal of early formed plagioclase. The alkalis (sodium and potassium), titanium, and phosphorous concentrations are all increasing. Sodium is included in plagioclase, but the plagioclase is </a:t>
            </a:r>
            <a:r>
              <a:rPr lang="en-US" altLang="en-US" dirty="0" err="1" smtClean="0"/>
              <a:t>anorthitic</a:t>
            </a:r>
            <a:r>
              <a:rPr lang="en-US" altLang="en-US" dirty="0" smtClean="0"/>
              <a:t>, so despite some sodium removal, it is still enriched in the melt. Potassium, titanium, and phosphorous are not removed in any crystallizing phase, and are highly enriched in the fluid phase. 		</a:t>
            </a:r>
          </a:p>
          <a:p>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1B01E2D-2D78-4209-A364-F7FFCBA3E496}" type="slidenum">
              <a:rPr lang="en-US" altLang="en-US" sz="1300"/>
              <a:pPr eaLnBrk="1" hangingPunct="1">
                <a:spcBef>
                  <a:spcPct val="0"/>
                </a:spcBef>
              </a:pPr>
              <a:t>192</a:t>
            </a:fld>
            <a:endParaRPr lang="en-US" altLang="en-US" sz="1300"/>
          </a:p>
        </p:txBody>
      </p:sp>
    </p:spTree>
    <p:extLst>
      <p:ext uri="{BB962C8B-B14F-4D97-AF65-F5344CB8AC3E}">
        <p14:creationId xmlns:p14="http://schemas.microsoft.com/office/powerpoint/2010/main" val="265915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5D88DD1-2405-4255-B274-8AEFFD07917F}" type="slidenum">
              <a:rPr lang="en-US" altLang="en-US" sz="1300"/>
              <a:pPr eaLnBrk="1" hangingPunct="1">
                <a:spcBef>
                  <a:spcPct val="0"/>
                </a:spcBef>
              </a:pPr>
              <a:t>194</a:t>
            </a:fld>
            <a:endParaRPr lang="en-US" altLang="en-US" sz="1300"/>
          </a:p>
        </p:txBody>
      </p:sp>
    </p:spTree>
    <p:extLst>
      <p:ext uri="{BB962C8B-B14F-4D97-AF65-F5344CB8AC3E}">
        <p14:creationId xmlns:p14="http://schemas.microsoft.com/office/powerpoint/2010/main" val="3270672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FC120A-95A4-45EC-8915-9D84F99E4B94}" type="slidenum">
              <a:rPr lang="en-US" altLang="en-US">
                <a:latin typeface="Times New Roman" panose="02020603050405020304" pitchFamily="18" charset="0"/>
              </a:rPr>
              <a:pPr/>
              <a:t>196</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time required for the isotopic systems to develop suggests that </a:t>
            </a:r>
            <a:r>
              <a:rPr lang="en-US" altLang="en-US" b="1" smtClean="0"/>
              <a:t>these reservoirs have been distinct for a very long time</a:t>
            </a:r>
          </a:p>
        </p:txBody>
      </p:sp>
    </p:spTree>
    <p:extLst>
      <p:ext uri="{BB962C8B-B14F-4D97-AF65-F5344CB8AC3E}">
        <p14:creationId xmlns:p14="http://schemas.microsoft.com/office/powerpoint/2010/main" val="478570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EB2BFB-D13B-4978-A127-1B48FB6D7B4A}" type="slidenum">
              <a:rPr lang="en-US" altLang="en-US" sz="1200"/>
              <a:pPr/>
              <a:t>201</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88799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174D0C-FA7B-4569-8436-B8346BDD189F}" type="slidenum">
              <a:rPr lang="en-US" altLang="en-US" sz="1200"/>
              <a:pPr/>
              <a:t>202</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20289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F3E6F9-4E91-4C9E-AC56-1D3141AC6AE5}" type="slidenum">
              <a:rPr lang="en-US" altLang="en-US" sz="1200"/>
              <a:pPr/>
              <a:t>205</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solidFill>
                <a:srgbClr val="00CC00"/>
              </a:solidFill>
            </a:endParaRPr>
          </a:p>
        </p:txBody>
      </p:sp>
    </p:spTree>
    <p:extLst>
      <p:ext uri="{BB962C8B-B14F-4D97-AF65-F5344CB8AC3E}">
        <p14:creationId xmlns:p14="http://schemas.microsoft.com/office/powerpoint/2010/main" val="23310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xfrm>
            <a:off x="934720" y="4387136"/>
            <a:ext cx="5140960" cy="4156234"/>
          </a:xfrm>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96929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xfrm>
            <a:off x="934720" y="4387136"/>
            <a:ext cx="5140960" cy="4156234"/>
          </a:xfrm>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85173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xfrm>
            <a:off x="934720" y="4387136"/>
            <a:ext cx="5140960" cy="4156234"/>
          </a:xfrm>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86202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xfrm>
            <a:off x="934720" y="4387136"/>
            <a:ext cx="5140960" cy="4156234"/>
          </a:xfrm>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401059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552166-3DC6-46B6-ABF9-F38860BAA8BA}" type="slidenum">
              <a:rPr lang="en-US" altLang="en-US" smtClean="0"/>
              <a:pPr>
                <a:spcBef>
                  <a:spcPct val="0"/>
                </a:spcBef>
              </a:pPr>
              <a:t>82</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34720" y="4387136"/>
            <a:ext cx="5140960"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Based on compiled data by Rick Conrey (unpub)</a:t>
            </a:r>
          </a:p>
        </p:txBody>
      </p:sp>
    </p:spTree>
    <p:extLst>
      <p:ext uri="{BB962C8B-B14F-4D97-AF65-F5344CB8AC3E}">
        <p14:creationId xmlns:p14="http://schemas.microsoft.com/office/powerpoint/2010/main" val="83164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784852-69A5-4359-9C4B-3A59410EA9F3}" type="slidenum">
              <a:rPr lang="en-US" altLang="en-US" smtClean="0"/>
              <a:pPr>
                <a:spcBef>
                  <a:spcPct val="0"/>
                </a:spcBef>
              </a:pPr>
              <a:t>83</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34720" y="4387136"/>
            <a:ext cx="5140960"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Based on compiled data by Rick Conrey (unpub)</a:t>
            </a:r>
          </a:p>
        </p:txBody>
      </p:sp>
    </p:spTree>
    <p:extLst>
      <p:ext uri="{BB962C8B-B14F-4D97-AF65-F5344CB8AC3E}">
        <p14:creationId xmlns:p14="http://schemas.microsoft.com/office/powerpoint/2010/main" val="254097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EB2BFB-D13B-4978-A127-1B48FB6D7B4A}" type="slidenum">
              <a:rPr lang="en-US" altLang="en-US" sz="1200"/>
              <a:pPr/>
              <a:t>94</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976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4BE5-0C03-463D-A530-C2F776F7A87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824B-F534-4A40-ABCA-0291BBFDFFBF}" type="slidenum">
              <a:rPr lang="en-US" smtClean="0"/>
              <a:t>‹#›</a:t>
            </a:fld>
            <a:endParaRPr lang="en-US"/>
          </a:p>
        </p:txBody>
      </p:sp>
    </p:spTree>
    <p:extLst>
      <p:ext uri="{BB962C8B-B14F-4D97-AF65-F5344CB8AC3E}">
        <p14:creationId xmlns:p14="http://schemas.microsoft.com/office/powerpoint/2010/main" val="103928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4BE5-0C03-463D-A530-C2F776F7A87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824B-F534-4A40-ABCA-0291BBFDFFBF}" type="slidenum">
              <a:rPr lang="en-US" smtClean="0"/>
              <a:t>‹#›</a:t>
            </a:fld>
            <a:endParaRPr lang="en-US"/>
          </a:p>
        </p:txBody>
      </p:sp>
    </p:spTree>
    <p:extLst>
      <p:ext uri="{BB962C8B-B14F-4D97-AF65-F5344CB8AC3E}">
        <p14:creationId xmlns:p14="http://schemas.microsoft.com/office/powerpoint/2010/main" val="22237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4BE5-0C03-463D-A530-C2F776F7A87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824B-F534-4A40-ABCA-0291BBFDFFBF}" type="slidenum">
              <a:rPr lang="en-US" smtClean="0"/>
              <a:t>‹#›</a:t>
            </a:fld>
            <a:endParaRPr lang="en-US"/>
          </a:p>
        </p:txBody>
      </p:sp>
    </p:spTree>
    <p:extLst>
      <p:ext uri="{BB962C8B-B14F-4D97-AF65-F5344CB8AC3E}">
        <p14:creationId xmlns:p14="http://schemas.microsoft.com/office/powerpoint/2010/main" val="244174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15688B6-2747-487A-8602-D8056B3A4AE0}" type="slidenum">
              <a:rPr lang="en-US" altLang="en-US"/>
              <a:pPr/>
              <a:t>‹#›</a:t>
            </a:fld>
            <a:endParaRPr lang="en-US" altLang="en-US"/>
          </a:p>
        </p:txBody>
      </p:sp>
    </p:spTree>
    <p:extLst>
      <p:ext uri="{BB962C8B-B14F-4D97-AF65-F5344CB8AC3E}">
        <p14:creationId xmlns:p14="http://schemas.microsoft.com/office/powerpoint/2010/main" val="1565673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EE46D9-A245-43F2-AB3E-09C5E4EDF438}" type="slidenum">
              <a:rPr lang="en-US" altLang="en-US"/>
              <a:pPr>
                <a:defRPr/>
              </a:pPr>
              <a:t>‹#›</a:t>
            </a:fld>
            <a:endParaRPr lang="en-US" altLang="en-US"/>
          </a:p>
        </p:txBody>
      </p:sp>
    </p:spTree>
    <p:extLst>
      <p:ext uri="{BB962C8B-B14F-4D97-AF65-F5344CB8AC3E}">
        <p14:creationId xmlns:p14="http://schemas.microsoft.com/office/powerpoint/2010/main" val="54562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6656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313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11618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267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760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873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4BE5-0C03-463D-A530-C2F776F7A87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824B-F534-4A40-ABCA-0291BBFDFFBF}" type="slidenum">
              <a:rPr lang="en-US" smtClean="0"/>
              <a:t>‹#›</a:t>
            </a:fld>
            <a:endParaRPr lang="en-US"/>
          </a:p>
        </p:txBody>
      </p:sp>
    </p:spTree>
    <p:extLst>
      <p:ext uri="{BB962C8B-B14F-4D97-AF65-F5344CB8AC3E}">
        <p14:creationId xmlns:p14="http://schemas.microsoft.com/office/powerpoint/2010/main" val="3277361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37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2402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7441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0054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40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4BE5-0C03-463D-A530-C2F776F7A87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824B-F534-4A40-ABCA-0291BBFDFFBF}" type="slidenum">
              <a:rPr lang="en-US" smtClean="0"/>
              <a:t>‹#›</a:t>
            </a:fld>
            <a:endParaRPr lang="en-US"/>
          </a:p>
        </p:txBody>
      </p:sp>
    </p:spTree>
    <p:extLst>
      <p:ext uri="{BB962C8B-B14F-4D97-AF65-F5344CB8AC3E}">
        <p14:creationId xmlns:p14="http://schemas.microsoft.com/office/powerpoint/2010/main" val="67801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4BE5-0C03-463D-A530-C2F776F7A87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824B-F534-4A40-ABCA-0291BBFDFFBF}" type="slidenum">
              <a:rPr lang="en-US" smtClean="0"/>
              <a:t>‹#›</a:t>
            </a:fld>
            <a:endParaRPr lang="en-US"/>
          </a:p>
        </p:txBody>
      </p:sp>
    </p:spTree>
    <p:extLst>
      <p:ext uri="{BB962C8B-B14F-4D97-AF65-F5344CB8AC3E}">
        <p14:creationId xmlns:p14="http://schemas.microsoft.com/office/powerpoint/2010/main" val="85207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4BE5-0C03-463D-A530-C2F776F7A87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824B-F534-4A40-ABCA-0291BBFDFFBF}" type="slidenum">
              <a:rPr lang="en-US" smtClean="0"/>
              <a:t>‹#›</a:t>
            </a:fld>
            <a:endParaRPr lang="en-US"/>
          </a:p>
        </p:txBody>
      </p:sp>
    </p:spTree>
    <p:extLst>
      <p:ext uri="{BB962C8B-B14F-4D97-AF65-F5344CB8AC3E}">
        <p14:creationId xmlns:p14="http://schemas.microsoft.com/office/powerpoint/2010/main" val="417823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4BE5-0C03-463D-A530-C2F776F7A87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824B-F534-4A40-ABCA-0291BBFDFFBF}" type="slidenum">
              <a:rPr lang="en-US" smtClean="0"/>
              <a:t>‹#›</a:t>
            </a:fld>
            <a:endParaRPr lang="en-US"/>
          </a:p>
        </p:txBody>
      </p:sp>
    </p:spTree>
    <p:extLst>
      <p:ext uri="{BB962C8B-B14F-4D97-AF65-F5344CB8AC3E}">
        <p14:creationId xmlns:p14="http://schemas.microsoft.com/office/powerpoint/2010/main" val="318857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4BE5-0C03-463D-A530-C2F776F7A87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824B-F534-4A40-ABCA-0291BBFDFFBF}" type="slidenum">
              <a:rPr lang="en-US" smtClean="0"/>
              <a:t>‹#›</a:t>
            </a:fld>
            <a:endParaRPr lang="en-US"/>
          </a:p>
        </p:txBody>
      </p:sp>
    </p:spTree>
    <p:extLst>
      <p:ext uri="{BB962C8B-B14F-4D97-AF65-F5344CB8AC3E}">
        <p14:creationId xmlns:p14="http://schemas.microsoft.com/office/powerpoint/2010/main" val="307168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4BE5-0C03-463D-A530-C2F776F7A87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824B-F534-4A40-ABCA-0291BBFDFFBF}" type="slidenum">
              <a:rPr lang="en-US" smtClean="0"/>
              <a:t>‹#›</a:t>
            </a:fld>
            <a:endParaRPr lang="en-US"/>
          </a:p>
        </p:txBody>
      </p:sp>
    </p:spTree>
    <p:extLst>
      <p:ext uri="{BB962C8B-B14F-4D97-AF65-F5344CB8AC3E}">
        <p14:creationId xmlns:p14="http://schemas.microsoft.com/office/powerpoint/2010/main" val="289625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4BE5-0C03-463D-A530-C2F776F7A87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824B-F534-4A40-ABCA-0291BBFDFFBF}" type="slidenum">
              <a:rPr lang="en-US" smtClean="0"/>
              <a:t>‹#›</a:t>
            </a:fld>
            <a:endParaRPr lang="en-US"/>
          </a:p>
        </p:txBody>
      </p:sp>
    </p:spTree>
    <p:extLst>
      <p:ext uri="{BB962C8B-B14F-4D97-AF65-F5344CB8AC3E}">
        <p14:creationId xmlns:p14="http://schemas.microsoft.com/office/powerpoint/2010/main" val="283079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chemeClr val="tx2">
                <a:lumMod val="20000"/>
                <a:lumOff val="80000"/>
              </a:schemeClr>
            </a:gs>
            <a:gs pos="100000">
              <a:srgbClr val="6C2046">
                <a:alpha val="60784"/>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4BE5-0C03-463D-A530-C2F776F7A87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824B-F534-4A40-ABCA-0291BBFDFFBF}" type="slidenum">
              <a:rPr lang="en-US" smtClean="0"/>
              <a:t>‹#›</a:t>
            </a:fld>
            <a:endParaRPr lang="en-US"/>
          </a:p>
        </p:txBody>
      </p:sp>
    </p:spTree>
    <p:extLst>
      <p:ext uri="{BB962C8B-B14F-4D97-AF65-F5344CB8AC3E}">
        <p14:creationId xmlns:p14="http://schemas.microsoft.com/office/powerpoint/2010/main" val="196636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Chapter 8: Major Element Chemistry</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82354273"/>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CC00"/>
        </a:buClr>
        <a:buSzPct val="50000"/>
        <a:buFont typeface="Monotype Sorts" pitchFamily="2" charset="2"/>
        <a:buChar char="l"/>
        <a:defRPr sz="3200">
          <a:solidFill>
            <a:schemeClr val="accent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0066"/>
        </a:buClr>
        <a:buSzPct val="60000"/>
        <a:buFont typeface="Monotype Sorts" pitchFamily="2" charset="2"/>
        <a:buChar char="F"/>
        <a:defRPr sz="2800">
          <a:solidFill>
            <a:schemeClr val="accent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66FF"/>
        </a:buClr>
        <a:buSzPct val="50000"/>
        <a:buFont typeface="Monotype Sorts" pitchFamily="2" charset="2"/>
        <a:buChar char="s"/>
        <a:defRPr sz="2400">
          <a:solidFill>
            <a:schemeClr val="accent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50000"/>
        <a:buFont typeface="Monotype Sorts" pitchFamily="2" charset="2"/>
        <a:buChar char="i"/>
        <a:defRPr sz="2000">
          <a:solidFill>
            <a:schemeClr val="accent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chemeClr val="accent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Char char="»"/>
        <a:defRPr sz="2000">
          <a:solidFill>
            <a:schemeClr val="accent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Char char="»"/>
        <a:defRPr sz="2000">
          <a:solidFill>
            <a:schemeClr val="accent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Char char="»"/>
        <a:defRPr sz="2000">
          <a:solidFill>
            <a:schemeClr val="accent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Char char="»"/>
        <a:defRPr sz="2000">
          <a:solidFill>
            <a:schemeClr val="accent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Hornblende" TargetMode="External"/><Relationship Id="rId2" Type="http://schemas.openxmlformats.org/officeDocument/2006/relationships/hyperlink" Target="https://en.wikipedia.org/wiki/Plutonic" TargetMode="External"/><Relationship Id="rId1" Type="http://schemas.openxmlformats.org/officeDocument/2006/relationships/slideLayout" Target="../slideLayouts/slideLayout1.xml"/><Relationship Id="rId6" Type="http://schemas.openxmlformats.org/officeDocument/2006/relationships/hyperlink" Target="https://en.wikipedia.org/wiki/Amphibolite" TargetMode="External"/><Relationship Id="rId5" Type="http://schemas.openxmlformats.org/officeDocument/2006/relationships/hyperlink" Target="https://en.wikipedia.org/wiki/Metamorphic_rock" TargetMode="External"/><Relationship Id="rId4" Type="http://schemas.openxmlformats.org/officeDocument/2006/relationships/hyperlink" Target="https://en.wikipedia.org/wiki/Ultramafic"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en.wikipedia.org/wiki/Gabbro" TargetMode="External"/><Relationship Id="rId3" Type="http://schemas.openxmlformats.org/officeDocument/2006/relationships/hyperlink" Target="http://en.wikipedia.org/wiki/Calc-alkaline_magma_series" TargetMode="External"/><Relationship Id="rId7" Type="http://schemas.openxmlformats.org/officeDocument/2006/relationships/hyperlink" Target="http://en.wikipedia.org/wiki/Basalt" TargetMode="External"/><Relationship Id="rId2" Type="http://schemas.openxmlformats.org/officeDocument/2006/relationships/hyperlink" Target="http://en.wikipedia.org/wiki/Igneous_rocks" TargetMode="External"/><Relationship Id="rId1" Type="http://schemas.openxmlformats.org/officeDocument/2006/relationships/slideLayout" Target="../slideLayouts/slideLayout2.xml"/><Relationship Id="rId6" Type="http://schemas.openxmlformats.org/officeDocument/2006/relationships/hyperlink" Target="http://en.wikipedia.org/wiki/Iron" TargetMode="External"/><Relationship Id="rId5" Type="http://schemas.openxmlformats.org/officeDocument/2006/relationships/hyperlink" Target="http://en.wikipedia.org/wiki/Magnesium" TargetMode="External"/><Relationship Id="rId4" Type="http://schemas.openxmlformats.org/officeDocument/2006/relationships/hyperlink" Target="http://en.wikipedia.org/wiki/Mafic"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en.wikipedia.org/wiki/Redox" TargetMode="External"/><Relationship Id="rId2" Type="http://schemas.openxmlformats.org/officeDocument/2006/relationships/hyperlink" Target="http://en.wikipedia.org/wiki/Calc-alkaline" TargetMode="External"/><Relationship Id="rId1" Type="http://schemas.openxmlformats.org/officeDocument/2006/relationships/slideLayout" Target="../slideLayouts/slideLayout7.xml"/><Relationship Id="rId6" Type="http://schemas.openxmlformats.org/officeDocument/2006/relationships/hyperlink" Target="http://en.wikipedia.org/wiki/Magnetite" TargetMode="External"/><Relationship Id="rId5" Type="http://schemas.openxmlformats.org/officeDocument/2006/relationships/hyperlink" Target="http://en.wikipedia.org/wiki/Pyroxene" TargetMode="External"/><Relationship Id="rId4" Type="http://schemas.openxmlformats.org/officeDocument/2006/relationships/hyperlink" Target="http://en.wikipedia.org/wiki/Olivine"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en.wikipedia.org/wiki/File:AFM_diagram_-.svg"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hyperlink" Target="http://en.wikipedia.org/wiki/Earth" TargetMode="External"/><Relationship Id="rId3" Type="http://schemas.openxmlformats.org/officeDocument/2006/relationships/hyperlink" Target="http://en.wikipedia.org/wiki/Olivine" TargetMode="External"/><Relationship Id="rId7" Type="http://schemas.openxmlformats.org/officeDocument/2006/relationships/hyperlink" Target="http://en.wikipedia.org/wiki/Volcano" TargetMode="External"/><Relationship Id="rId2" Type="http://schemas.openxmlformats.org/officeDocument/2006/relationships/hyperlink" Target="http://en.wikipedia.org/wiki/Peridotite" TargetMode="External"/><Relationship Id="rId1" Type="http://schemas.openxmlformats.org/officeDocument/2006/relationships/slideLayout" Target="../slideLayouts/slideLayout2.xml"/><Relationship Id="rId6" Type="http://schemas.openxmlformats.org/officeDocument/2006/relationships/hyperlink" Target="http://en.wikipedia.org/wiki/Igneous_rock" TargetMode="External"/><Relationship Id="rId11" Type="http://schemas.openxmlformats.org/officeDocument/2006/relationships/hyperlink" Target="http://en.wikipedia.org/wiki/Incompatible_element" TargetMode="External"/><Relationship Id="rId5" Type="http://schemas.openxmlformats.org/officeDocument/2006/relationships/hyperlink" Target="http://en.wikipedia.org/wiki/Earth's_mantle" TargetMode="External"/><Relationship Id="rId10" Type="http://schemas.openxmlformats.org/officeDocument/2006/relationships/hyperlink" Target="http://en.wikipedia.org/wiki/Mid-ocean_ridge" TargetMode="External"/><Relationship Id="rId4" Type="http://schemas.openxmlformats.org/officeDocument/2006/relationships/hyperlink" Target="http://en.wikipedia.org/wiki/Pyroxene" TargetMode="External"/><Relationship Id="rId9" Type="http://schemas.openxmlformats.org/officeDocument/2006/relationships/hyperlink" Target="http://en.wikipedia.org/wiki/Submarine_volcano"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8" Type="http://schemas.openxmlformats.org/officeDocument/2006/relationships/hyperlink" Target="http://en.wikipedia.org/wiki/Gabbro" TargetMode="External"/><Relationship Id="rId13" Type="http://schemas.openxmlformats.org/officeDocument/2006/relationships/hyperlink" Target="http://en.wikipedia.org/wiki/Rock_(geology)" TargetMode="External"/><Relationship Id="rId18" Type="http://schemas.openxmlformats.org/officeDocument/2006/relationships/hyperlink" Target="http://en.wikipedia.org/wiki/Continental_crust" TargetMode="External"/><Relationship Id="rId26" Type="http://schemas.openxmlformats.org/officeDocument/2006/relationships/hyperlink" Target="http://en.wikipedia.org/wiki/Pyroxene" TargetMode="External"/><Relationship Id="rId3" Type="http://schemas.openxmlformats.org/officeDocument/2006/relationships/hyperlink" Target="http://en.wikipedia.org/wiki/Tholeiitic" TargetMode="External"/><Relationship Id="rId21" Type="http://schemas.openxmlformats.org/officeDocument/2006/relationships/hyperlink" Target="http://en.wikipedia.org/wiki/Diorite" TargetMode="External"/><Relationship Id="rId7" Type="http://schemas.openxmlformats.org/officeDocument/2006/relationships/hyperlink" Target="http://en.wikipedia.org/wiki/Basalt" TargetMode="External"/><Relationship Id="rId12" Type="http://schemas.openxmlformats.org/officeDocument/2006/relationships/hyperlink" Target="http://en.wikipedia.org/wiki/Granite" TargetMode="External"/><Relationship Id="rId17" Type="http://schemas.openxmlformats.org/officeDocument/2006/relationships/hyperlink" Target="http://en.wikipedia.org/wiki/Alkali_metal" TargetMode="External"/><Relationship Id="rId25" Type="http://schemas.openxmlformats.org/officeDocument/2006/relationships/hyperlink" Target="http://en.wikipedia.org/wiki/Olivine" TargetMode="External"/><Relationship Id="rId2" Type="http://schemas.openxmlformats.org/officeDocument/2006/relationships/hyperlink" Target="http://en.wikipedia.org/wiki/Igneous_rocks" TargetMode="External"/><Relationship Id="rId16" Type="http://schemas.openxmlformats.org/officeDocument/2006/relationships/hyperlink" Target="http://en.wikipedia.org/wiki/Calcium_oxide" TargetMode="External"/><Relationship Id="rId20" Type="http://schemas.openxmlformats.org/officeDocument/2006/relationships/hyperlink" Target="http://en.wikipedia.org/wiki/Dacite" TargetMode="External"/><Relationship Id="rId1" Type="http://schemas.openxmlformats.org/officeDocument/2006/relationships/slideLayout" Target="../slideLayouts/slideLayout2.xml"/><Relationship Id="rId6" Type="http://schemas.openxmlformats.org/officeDocument/2006/relationships/hyperlink" Target="http://en.wikipedia.org/wiki/Iron" TargetMode="External"/><Relationship Id="rId11" Type="http://schemas.openxmlformats.org/officeDocument/2006/relationships/hyperlink" Target="http://en.wikipedia.org/wiki/Rhyolite" TargetMode="External"/><Relationship Id="rId24" Type="http://schemas.openxmlformats.org/officeDocument/2006/relationships/hyperlink" Target="http://en.wikipedia.org/wiki/Peralkaline_rock" TargetMode="External"/><Relationship Id="rId5" Type="http://schemas.openxmlformats.org/officeDocument/2006/relationships/hyperlink" Target="http://en.wikipedia.org/wiki/Magnesium" TargetMode="External"/><Relationship Id="rId15" Type="http://schemas.openxmlformats.org/officeDocument/2006/relationships/hyperlink" Target="http://en.wikipedia.org/wiki/Magnesium_oxide" TargetMode="External"/><Relationship Id="rId23" Type="http://schemas.openxmlformats.org/officeDocument/2006/relationships/hyperlink" Target="http://en.wikipedia.org/wiki/Normative_mineralogy" TargetMode="External"/><Relationship Id="rId28" Type="http://schemas.openxmlformats.org/officeDocument/2006/relationships/hyperlink" Target="http://en.wikipedia.org/wiki/Mineral_redox_buffer" TargetMode="External"/><Relationship Id="rId10" Type="http://schemas.openxmlformats.org/officeDocument/2006/relationships/hyperlink" Target="http://en.wikipedia.org/wiki/Felsic" TargetMode="External"/><Relationship Id="rId19" Type="http://schemas.openxmlformats.org/officeDocument/2006/relationships/hyperlink" Target="http://en.wikipedia.org/wiki/Andesite" TargetMode="External"/><Relationship Id="rId4" Type="http://schemas.openxmlformats.org/officeDocument/2006/relationships/hyperlink" Target="http://en.wikipedia.org/wiki/Mafic" TargetMode="External"/><Relationship Id="rId9" Type="http://schemas.openxmlformats.org/officeDocument/2006/relationships/hyperlink" Target="http://en.wikipedia.org/wiki/Fractional_crystallization_(geology)" TargetMode="External"/><Relationship Id="rId14" Type="http://schemas.openxmlformats.org/officeDocument/2006/relationships/hyperlink" Target="http://en.wikipedia.org/wiki/Alkaline_earth_metal#Etymology" TargetMode="External"/><Relationship Id="rId22" Type="http://schemas.openxmlformats.org/officeDocument/2006/relationships/hyperlink" Target="http://en.wikipedia.org/wiki/Granodiorite" TargetMode="External"/><Relationship Id="rId27" Type="http://schemas.openxmlformats.org/officeDocument/2006/relationships/hyperlink" Target="http://en.wikipedia.org/wiki/Hydrous" TargetMode="External"/></Relationships>
</file>

<file path=ppt/slides/_rels/slide122.xml.rels><?xml version="1.0" encoding="UTF-8" standalone="yes"?>
<Relationships xmlns="http://schemas.openxmlformats.org/package/2006/relationships"><Relationship Id="rId8" Type="http://schemas.openxmlformats.org/officeDocument/2006/relationships/hyperlink" Target="http://en.wikipedia.org/wiki/Magma" TargetMode="External"/><Relationship Id="rId3" Type="http://schemas.openxmlformats.org/officeDocument/2006/relationships/hyperlink" Target="http://en.wikipedia.org/wiki/Subduction" TargetMode="External"/><Relationship Id="rId7" Type="http://schemas.openxmlformats.org/officeDocument/2006/relationships/hyperlink" Target="http://en.wikipedia.org/wiki/Mineral_redox_buffer" TargetMode="External"/><Relationship Id="rId12" Type="http://schemas.openxmlformats.org/officeDocument/2006/relationships/hyperlink" Target="http://en.wikipedia.org/wiki/Continental_crust" TargetMode="External"/><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hyperlink" Target="http://en.wikipedia.org/wiki/Earth's_mantle" TargetMode="External"/><Relationship Id="rId11" Type="http://schemas.openxmlformats.org/officeDocument/2006/relationships/hyperlink" Target="http://en.wikipedia.org/wiki/Water" TargetMode="External"/><Relationship Id="rId5" Type="http://schemas.openxmlformats.org/officeDocument/2006/relationships/hyperlink" Target="http://en.wikipedia.org/wiki/Fractional_crystallization_(geology)" TargetMode="External"/><Relationship Id="rId10" Type="http://schemas.openxmlformats.org/officeDocument/2006/relationships/hyperlink" Target="http://en.wikipedia.org/wiki/Peridotite" TargetMode="External"/><Relationship Id="rId4" Type="http://schemas.openxmlformats.org/officeDocument/2006/relationships/hyperlink" Target="http://en.wikipedia.org/wiki/Island_arc" TargetMode="External"/><Relationship Id="rId9" Type="http://schemas.openxmlformats.org/officeDocument/2006/relationships/hyperlink" Target="http://en.wikipedia.org/wiki/Partial_melting" TargetMode="External"/></Relationships>
</file>

<file path=ppt/slides/_rels/slide123.xml.rels><?xml version="1.0" encoding="UTF-8" standalone="yes"?>
<Relationships xmlns="http://schemas.openxmlformats.org/package/2006/relationships"><Relationship Id="rId8" Type="http://schemas.openxmlformats.org/officeDocument/2006/relationships/hyperlink" Target="https://en.wikipedia.org/wiki/Iron_oxide" TargetMode="External"/><Relationship Id="rId13" Type="http://schemas.openxmlformats.org/officeDocument/2006/relationships/hyperlink" Target="https://en.wikipedia.org/wiki/Groundmass" TargetMode="External"/><Relationship Id="rId3" Type="http://schemas.openxmlformats.org/officeDocument/2006/relationships/hyperlink" Target="https://en.wikipedia.org/wiki/Phenocryst" TargetMode="External"/><Relationship Id="rId7" Type="http://schemas.openxmlformats.org/officeDocument/2006/relationships/hyperlink" Target="https://en.wikipedia.org/wiki/Plagioclase_feldspar" TargetMode="External"/><Relationship Id="rId12" Type="http://schemas.openxmlformats.org/officeDocument/2006/relationships/hyperlink" Target="https://en.wikipedia.org/wiki/Nepheline" TargetMode="External"/><Relationship Id="rId17" Type="http://schemas.openxmlformats.org/officeDocument/2006/relationships/hyperlink" Target="https://en.wikipedia.org/wiki/Hawaii_(island)" TargetMode="External"/><Relationship Id="rId2" Type="http://schemas.openxmlformats.org/officeDocument/2006/relationships/hyperlink" Target="https://en.wikipedia.org/wiki/Volcanic_rock" TargetMode="External"/><Relationship Id="rId16" Type="http://schemas.openxmlformats.org/officeDocument/2006/relationships/hyperlink" Target="https://en.wikipedia.org/wiki/Continental_crust" TargetMode="External"/><Relationship Id="rId1" Type="http://schemas.openxmlformats.org/officeDocument/2006/relationships/slideLayout" Target="../slideLayouts/slideLayout2.xml"/><Relationship Id="rId6" Type="http://schemas.openxmlformats.org/officeDocument/2006/relationships/hyperlink" Target="https://en.wikipedia.org/wiki/Augite" TargetMode="External"/><Relationship Id="rId11" Type="http://schemas.openxmlformats.org/officeDocument/2006/relationships/hyperlink" Target="https://en.wikipedia.org/wiki/Tholeiite" TargetMode="External"/><Relationship Id="rId5" Type="http://schemas.openxmlformats.org/officeDocument/2006/relationships/hyperlink" Target="https://en.wikipedia.org/wiki/Titanium" TargetMode="External"/><Relationship Id="rId15" Type="http://schemas.openxmlformats.org/officeDocument/2006/relationships/hyperlink" Target="https://en.wikipedia.org/wiki/Rift" TargetMode="External"/><Relationship Id="rId10" Type="http://schemas.openxmlformats.org/officeDocument/2006/relationships/hyperlink" Target="https://en.wikipedia.org/wiki/Basalt" TargetMode="External"/><Relationship Id="rId4" Type="http://schemas.openxmlformats.org/officeDocument/2006/relationships/hyperlink" Target="https://en.wikipedia.org/wiki/Olivine" TargetMode="External"/><Relationship Id="rId9" Type="http://schemas.openxmlformats.org/officeDocument/2006/relationships/hyperlink" Target="https://en.wikipedia.org/wiki/Alkali" TargetMode="External"/><Relationship Id="rId14" Type="http://schemas.openxmlformats.org/officeDocument/2006/relationships/hyperlink" Target="https://en.wikipedia.org/wiki/Normative_mineralogy" TargetMode="External"/></Relationships>
</file>

<file path=ppt/slides/_rels/slide12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Parts_per_million" TargetMode="External"/><Relationship Id="rId2" Type="http://schemas.openxmlformats.org/officeDocument/2006/relationships/hyperlink" Target="http://en.wikipedia.org/wiki/Geochemistry" TargetMode="External"/><Relationship Id="rId1" Type="http://schemas.openxmlformats.org/officeDocument/2006/relationships/slideLayout" Target="../slideLayouts/slideLayout2.xml"/><Relationship Id="rId5" Type="http://schemas.openxmlformats.org/officeDocument/2006/relationships/hyperlink" Target="http://en.wikipedia.org/wiki/Rock_(geology)" TargetMode="External"/><Relationship Id="rId4" Type="http://schemas.openxmlformats.org/officeDocument/2006/relationships/hyperlink" Target="http://en.wikipedia.org/wiki/%25"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6.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0.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81.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81.emf"/><Relationship Id="rId4" Type="http://schemas.openxmlformats.org/officeDocument/2006/relationships/oleObject" Target="../embeddings/oleObject2.bin"/></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image" Target="../media/image81.emf"/><Relationship Id="rId4" Type="http://schemas.openxmlformats.org/officeDocument/2006/relationships/oleObject" Target="../embeddings/oleObject3.bin"/></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jp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Silica" TargetMode="External"/><Relationship Id="rId13" Type="http://schemas.openxmlformats.org/officeDocument/2006/relationships/hyperlink" Target="http://en.wikipedia.org/wiki/Magnesium_carbonate" TargetMode="External"/><Relationship Id="rId3" Type="http://schemas.openxmlformats.org/officeDocument/2006/relationships/hyperlink" Target="http://en.wikipedia.org/wiki/Chloride" TargetMode="External"/><Relationship Id="rId7" Type="http://schemas.openxmlformats.org/officeDocument/2006/relationships/hyperlink" Target="http://en.wikipedia.org/wiki/Oxygen" TargetMode="External"/><Relationship Id="rId12" Type="http://schemas.openxmlformats.org/officeDocument/2006/relationships/hyperlink" Target="http://en.wikipedia.org/wiki/Calcium_carbonate" TargetMode="External"/><Relationship Id="rId2" Type="http://schemas.openxmlformats.org/officeDocument/2006/relationships/hyperlink" Target="http://en.wikipedia.org/wiki/Oxide" TargetMode="External"/><Relationship Id="rId1" Type="http://schemas.openxmlformats.org/officeDocument/2006/relationships/slideLayout" Target="../slideLayouts/slideLayout2.xml"/><Relationship Id="rId6" Type="http://schemas.openxmlformats.org/officeDocument/2006/relationships/hyperlink" Target="http://en.wikipedia.org/wiki/Frank_Wigglesworth_Clarke" TargetMode="External"/><Relationship Id="rId11" Type="http://schemas.openxmlformats.org/officeDocument/2006/relationships/hyperlink" Target="http://en.wikipedia.org/wiki/Carbonate" TargetMode="External"/><Relationship Id="rId5" Type="http://schemas.openxmlformats.org/officeDocument/2006/relationships/hyperlink" Target="http://en.wikipedia.org/wiki/Fluoride" TargetMode="External"/><Relationship Id="rId15" Type="http://schemas.openxmlformats.org/officeDocument/2006/relationships/hyperlink" Target="http://en.wikipedia.org/wiki/Potassium_carbonate" TargetMode="External"/><Relationship Id="rId10" Type="http://schemas.openxmlformats.org/officeDocument/2006/relationships/hyperlink" Target="http://en.wikipedia.org/wiki/Iron_oxide" TargetMode="External"/><Relationship Id="rId4" Type="http://schemas.openxmlformats.org/officeDocument/2006/relationships/hyperlink" Target="http://en.wikipedia.org/wiki/Sulfide" TargetMode="External"/><Relationship Id="rId9" Type="http://schemas.openxmlformats.org/officeDocument/2006/relationships/hyperlink" Target="http://en.wikipedia.org/wiki/Alumina" TargetMode="External"/><Relationship Id="rId14" Type="http://schemas.openxmlformats.org/officeDocument/2006/relationships/hyperlink" Target="http://en.wikipedia.org/wiki/Sodium_carbonate"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Phosphoric_acid" TargetMode="External"/><Relationship Id="rId13" Type="http://schemas.openxmlformats.org/officeDocument/2006/relationships/hyperlink" Target="http://en.wikipedia.org/wiki/Ilmenite" TargetMode="External"/><Relationship Id="rId18" Type="http://schemas.openxmlformats.org/officeDocument/2006/relationships/hyperlink" Target="http://en.wikipedia.org/wiki/Biotite" TargetMode="External"/><Relationship Id="rId3" Type="http://schemas.openxmlformats.org/officeDocument/2006/relationships/hyperlink" Target="http://en.wikipedia.org/wiki/Sodium_carbonate" TargetMode="External"/><Relationship Id="rId7" Type="http://schemas.openxmlformats.org/officeDocument/2006/relationships/hyperlink" Target="http://en.wikipedia.org/wiki/Muscovite" TargetMode="External"/><Relationship Id="rId12" Type="http://schemas.openxmlformats.org/officeDocument/2006/relationships/hyperlink" Target="http://en.wikipedia.org/wiki/Ferrous_oxide" TargetMode="External"/><Relationship Id="rId17" Type="http://schemas.openxmlformats.org/officeDocument/2006/relationships/hyperlink" Target="http://en.wikipedia.org/wiki/Amphibole" TargetMode="External"/><Relationship Id="rId2" Type="http://schemas.openxmlformats.org/officeDocument/2006/relationships/hyperlink" Target="http://en.wikipedia.org/wiki/Potash" TargetMode="External"/><Relationship Id="rId16" Type="http://schemas.openxmlformats.org/officeDocument/2006/relationships/hyperlink" Target="http://en.wikipedia.org/wiki/Pyroxene" TargetMode="External"/><Relationship Id="rId20" Type="http://schemas.openxmlformats.org/officeDocument/2006/relationships/hyperlink" Target="http://en.wikipedia.org/wiki/Corundum" TargetMode="External"/><Relationship Id="rId1" Type="http://schemas.openxmlformats.org/officeDocument/2006/relationships/slideLayout" Target="../slideLayouts/slideLayout2.xml"/><Relationship Id="rId6" Type="http://schemas.openxmlformats.org/officeDocument/2006/relationships/hyperlink" Target="http://en.wikipedia.org/wiki/Leucite" TargetMode="External"/><Relationship Id="rId11" Type="http://schemas.openxmlformats.org/officeDocument/2006/relationships/hyperlink" Target="http://en.wikipedia.org/wiki/Titanium_dioxide" TargetMode="External"/><Relationship Id="rId5" Type="http://schemas.openxmlformats.org/officeDocument/2006/relationships/hyperlink" Target="http://en.wikipedia.org/wiki/Nepheline" TargetMode="External"/><Relationship Id="rId15" Type="http://schemas.openxmlformats.org/officeDocument/2006/relationships/hyperlink" Target="http://en.wikipedia.org/wiki/Enstatite" TargetMode="External"/><Relationship Id="rId10" Type="http://schemas.openxmlformats.org/officeDocument/2006/relationships/hyperlink" Target="http://en.wikipedia.org/wiki/Apatite" TargetMode="External"/><Relationship Id="rId19" Type="http://schemas.openxmlformats.org/officeDocument/2006/relationships/hyperlink" Target="http://en.wikipedia.org/wiki/Quartz" TargetMode="External"/><Relationship Id="rId4" Type="http://schemas.openxmlformats.org/officeDocument/2006/relationships/hyperlink" Target="http://en.wikipedia.org/wiki/Feldspar" TargetMode="External"/><Relationship Id="rId9" Type="http://schemas.openxmlformats.org/officeDocument/2006/relationships/hyperlink" Target="http://en.wikipedia.org/wiki/Lime_(material)" TargetMode="External"/><Relationship Id="rId14" Type="http://schemas.openxmlformats.org/officeDocument/2006/relationships/hyperlink" Target="http://en.wikipedia.org/wiki/Olivine"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8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84.xml.rels><?xml version="1.0" encoding="UTF-8" standalone="yes"?>
<Relationships xmlns="http://schemas.openxmlformats.org/package/2006/relationships"><Relationship Id="rId3" Type="http://schemas.openxmlformats.org/officeDocument/2006/relationships/hyperlink" Target="https://en.wikipedia.org/wiki/Magma" TargetMode="External"/><Relationship Id="rId2" Type="http://schemas.openxmlformats.org/officeDocument/2006/relationships/hyperlink" Target="https://en.wikipedia.org/wiki/Geology" TargetMode="External"/><Relationship Id="rId1" Type="http://schemas.openxmlformats.org/officeDocument/2006/relationships/slideLayout" Target="../slideLayouts/slideLayout1.xml"/><Relationship Id="rId5" Type="http://schemas.openxmlformats.org/officeDocument/2006/relationships/hyperlink" Target="https://en.wikipedia.org/wiki/Volcanic_eruption" TargetMode="External"/><Relationship Id="rId4" Type="http://schemas.openxmlformats.org/officeDocument/2006/relationships/hyperlink" Target="https://en.wikipedia.org/wiki/Partial_melting"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en.wikipedia.org/wiki/Migmatite" TargetMode="External"/><Relationship Id="rId2" Type="http://schemas.openxmlformats.org/officeDocument/2006/relationships/hyperlink" Target="https://en.wikipedia.org/w/index.php?title=Leucosomes&amp;action=edit&amp;redlink=1" TargetMode="External"/><Relationship Id="rId1" Type="http://schemas.openxmlformats.org/officeDocument/2006/relationships/slideLayout" Target="../slideLayouts/slideLayout7.xml"/><Relationship Id="rId4" Type="http://schemas.openxmlformats.org/officeDocument/2006/relationships/hyperlink" Target="https://en.wikipedia.org/wiki/Mantle_(geology)"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geolab.unc.edu/Petunia/IgMetAtlas/minerals/olivine.X.html" TargetMode="External"/><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Geochemistry (433G)</a:t>
            </a:r>
            <a:r>
              <a:rPr lang="en-US" b="1" smtClean="0">
                <a:latin typeface="Times New Roman" panose="02020603050405020304" pitchFamily="18" charset="0"/>
                <a:cs typeface="Times New Roman" panose="02020603050405020304" pitchFamily="18" charset="0"/>
              </a:rPr>
              <a:t/>
            </a:r>
            <a:br>
              <a:rPr lang="en-US" b="1" smtClean="0">
                <a:latin typeface="Times New Roman" panose="02020603050405020304" pitchFamily="18" charset="0"/>
                <a:cs typeface="Times New Roman" panose="02020603050405020304" pitchFamily="18" charset="0"/>
              </a:rPr>
            </a:br>
            <a:r>
              <a:rPr lang="en-US" b="1" smtClean="0">
                <a:latin typeface="Times New Roman" panose="02020603050405020304" pitchFamily="18" charset="0"/>
                <a:cs typeface="Times New Roman" panose="02020603050405020304" pitchFamily="18" charset="0"/>
              </a:rPr>
              <a:t>2019-2020</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1</a:t>
            </a:r>
            <a:r>
              <a:rPr lang="en-US" sz="3600" b="1" baseline="30000" dirty="0" smtClean="0">
                <a:latin typeface="Times New Roman" panose="02020603050405020304" pitchFamily="18" charset="0"/>
                <a:cs typeface="Times New Roman" panose="02020603050405020304" pitchFamily="18" charset="0"/>
              </a:rPr>
              <a:t>st</a:t>
            </a:r>
            <a:r>
              <a:rPr lang="en-US" sz="3600" b="1" dirty="0" smtClean="0">
                <a:latin typeface="Times New Roman" panose="02020603050405020304" pitchFamily="18" charset="0"/>
                <a:cs typeface="Times New Roman" panose="02020603050405020304" pitchFamily="18" charset="0"/>
              </a:rPr>
              <a:t> lecture</a:t>
            </a:r>
          </a:p>
          <a:p>
            <a:r>
              <a:rPr lang="en-US" sz="3600" b="1" dirty="0" smtClean="0">
                <a:latin typeface="Times New Roman" panose="02020603050405020304" pitchFamily="18" charset="0"/>
                <a:cs typeface="Times New Roman" panose="02020603050405020304" pitchFamily="18" charset="0"/>
              </a:rPr>
              <a:t>Dr. M.M. Mogahed</a:t>
            </a:r>
          </a:p>
        </p:txBody>
      </p:sp>
    </p:spTree>
    <p:extLst>
      <p:ext uri="{BB962C8B-B14F-4D97-AF65-F5344CB8AC3E}">
        <p14:creationId xmlns:p14="http://schemas.microsoft.com/office/powerpoint/2010/main" val="3496004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457" y="321996"/>
            <a:ext cx="11629622" cy="563231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t>
            </a:r>
            <a:r>
              <a:rPr lang="en-US" sz="2400" b="1" u="sng" dirty="0">
                <a:latin typeface="Times New Roman" panose="02020603050405020304" pitchFamily="18" charset="0"/>
                <a:cs typeface="Times New Roman" panose="02020603050405020304" pitchFamily="18" charset="0"/>
              </a:rPr>
              <a:t>the hornblendite </a:t>
            </a:r>
            <a:r>
              <a:rPr lang="en-US" sz="2400" dirty="0">
                <a:latin typeface="Times New Roman" panose="02020603050405020304" pitchFamily="18" charset="0"/>
                <a:cs typeface="Times New Roman" panose="02020603050405020304" pitchFamily="18" charset="0"/>
              </a:rPr>
              <a:t>which contains only hornblende, has the </a:t>
            </a:r>
            <a:r>
              <a:rPr lang="en-US" sz="2400" b="1" u="sng" dirty="0">
                <a:latin typeface="Times New Roman" panose="02020603050405020304" pitchFamily="18" charset="0"/>
                <a:cs typeface="Times New Roman" panose="02020603050405020304" pitchFamily="18" charset="0"/>
              </a:rPr>
              <a:t>same composition </a:t>
            </a:r>
            <a:r>
              <a:rPr lang="en-US" sz="2400" dirty="0">
                <a:latin typeface="Times New Roman" panose="02020603050405020304" pitchFamily="18" charset="0"/>
                <a:cs typeface="Times New Roman" panose="02020603050405020304" pitchFamily="18" charset="0"/>
              </a:rPr>
              <a:t>as some of the </a:t>
            </a:r>
            <a:r>
              <a:rPr lang="en-US" sz="2400" b="1" u="sng" dirty="0" err="1" smtClean="0">
                <a:latin typeface="Times New Roman" panose="02020603050405020304" pitchFamily="18" charset="0"/>
                <a:cs typeface="Times New Roman" panose="02020603050405020304" pitchFamily="18" charset="0"/>
              </a:rPr>
              <a:t>camptonites</a:t>
            </a:r>
            <a:r>
              <a:rPr lang="en-US" sz="2400" b="1" u="sng"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Although </a:t>
            </a:r>
            <a:r>
              <a:rPr lang="en-US" sz="2400" dirty="0" err="1">
                <a:latin typeface="Times New Roman" panose="02020603050405020304" pitchFamily="18" charset="0"/>
                <a:cs typeface="Times New Roman" panose="02020603050405020304" pitchFamily="18" charset="0"/>
              </a:rPr>
              <a:t>Hornblendite</a:t>
            </a:r>
            <a:r>
              <a:rPr lang="en-US" sz="2400" dirty="0">
                <a:latin typeface="Times New Roman" panose="02020603050405020304" pitchFamily="18" charset="0"/>
                <a:cs typeface="Times New Roman" panose="02020603050405020304" pitchFamily="18" charset="0"/>
              </a:rPr>
              <a:t> is a </a:t>
            </a:r>
            <a:r>
              <a:rPr lang="en-US" sz="2400" dirty="0">
                <a:latin typeface="Times New Roman" panose="02020603050405020304" pitchFamily="18" charset="0"/>
                <a:cs typeface="Times New Roman" panose="02020603050405020304" pitchFamily="18" charset="0"/>
                <a:hlinkClick r:id="rId2" tooltip="Plutonic"/>
              </a:rPr>
              <a:t>plutonic</a:t>
            </a:r>
            <a:r>
              <a:rPr lang="en-US" sz="2400" dirty="0">
                <a:latin typeface="Times New Roman" panose="02020603050405020304" pitchFamily="18" charset="0"/>
                <a:cs typeface="Times New Roman" panose="02020603050405020304" pitchFamily="18" charset="0"/>
              </a:rPr>
              <a:t> rock consisting mainly </a:t>
            </a:r>
            <a:r>
              <a:rPr lang="en-US" sz="2400" dirty="0" smtClean="0">
                <a:latin typeface="Times New Roman" panose="02020603050405020304" pitchFamily="18" charset="0"/>
                <a:cs typeface="Times New Roman" panose="02020603050405020304" pitchFamily="18" charset="0"/>
              </a:rPr>
              <a:t>of the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hlinkClick r:id="rId3" tooltip="Hornblende"/>
              </a:rPr>
              <a:t>hornblende</a:t>
            </a:r>
            <a:r>
              <a:rPr lang="en-US" sz="2400" dirty="0">
                <a:latin typeface="Times New Roman" panose="02020603050405020304" pitchFamily="18" charset="0"/>
                <a:cs typeface="Times New Roman" panose="02020603050405020304" pitchFamily="18" charset="0"/>
              </a:rPr>
              <a:t>. Hornblende-rich </a:t>
            </a:r>
            <a:r>
              <a:rPr lang="en-US" sz="2400" dirty="0">
                <a:latin typeface="Times New Roman" panose="02020603050405020304" pitchFamily="18" charset="0"/>
                <a:cs typeface="Times New Roman" panose="02020603050405020304" pitchFamily="18" charset="0"/>
                <a:hlinkClick r:id="rId4" tooltip="Ultramafic"/>
              </a:rPr>
              <a:t>ultramafic</a:t>
            </a:r>
            <a:r>
              <a:rPr lang="en-US" sz="2400" dirty="0">
                <a:latin typeface="Times New Roman" panose="02020603050405020304" pitchFamily="18" charset="0"/>
                <a:cs typeface="Times New Roman" panose="02020603050405020304" pitchFamily="18" charset="0"/>
              </a:rPr>
              <a:t> rocks are rare and when hornblende is the dominant mineral phase they are classified as </a:t>
            </a:r>
            <a:r>
              <a:rPr lang="en-US" sz="2400" b="1" u="sng" dirty="0" err="1" smtClean="0">
                <a:latin typeface="Times New Roman" panose="02020603050405020304" pitchFamily="18" charset="0"/>
                <a:cs typeface="Times New Roman" panose="02020603050405020304" pitchFamily="18" charset="0"/>
              </a:rPr>
              <a:t>hornblendites</a:t>
            </a:r>
            <a:r>
              <a:rPr lang="en-US" sz="2400" b="1" u="sng"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hlinkClick r:id="rId5" tooltip="Metamorphic rock"/>
              </a:rPr>
              <a:t>Moreover, metamorphic </a:t>
            </a:r>
            <a:r>
              <a:rPr lang="en-US" sz="2400" dirty="0">
                <a:latin typeface="Times New Roman" panose="02020603050405020304" pitchFamily="18" charset="0"/>
                <a:cs typeface="Times New Roman" panose="02020603050405020304" pitchFamily="18" charset="0"/>
                <a:hlinkClick r:id="rId5" tooltip="Metamorphic rock"/>
              </a:rPr>
              <a:t>rocks</a:t>
            </a:r>
            <a:r>
              <a:rPr lang="en-US" sz="2400" dirty="0">
                <a:latin typeface="Times New Roman" panose="02020603050405020304" pitchFamily="18" charset="0"/>
                <a:cs typeface="Times New Roman" panose="02020603050405020304" pitchFamily="18" charset="0"/>
              </a:rPr>
              <a:t> composed dominantly of amphiboles are referred to as </a:t>
            </a:r>
            <a:r>
              <a:rPr lang="en-US" sz="2400" dirty="0">
                <a:latin typeface="Times New Roman" panose="02020603050405020304" pitchFamily="18" charset="0"/>
                <a:cs typeface="Times New Roman" panose="02020603050405020304" pitchFamily="18" charset="0"/>
                <a:hlinkClick r:id="rId6" tooltip="Amphibolite"/>
              </a:rPr>
              <a:t>amphibolites</a:t>
            </a:r>
            <a:r>
              <a:rPr lang="en-US" sz="2400" dirty="0">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a:t>
            </a:r>
            <a:r>
              <a:rPr lang="en-US" sz="2400" b="1" u="sng" dirty="0" err="1">
                <a:solidFill>
                  <a:srgbClr val="00B0F0"/>
                </a:solidFill>
                <a:latin typeface="Times New Roman" panose="02020603050405020304" pitchFamily="18" charset="0"/>
                <a:cs typeface="Times New Roman" panose="02020603050405020304" pitchFamily="18" charset="0"/>
              </a:rPr>
              <a:t>camptonite</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 porphyritic alkaline igneous rock dominated by essential plagioclase and brown amphibole, usually hornblende, often with </a:t>
            </a:r>
            <a:r>
              <a:rPr lang="en-US" sz="2400" dirty="0" err="1">
                <a:latin typeface="Times New Roman" panose="02020603050405020304" pitchFamily="18" charset="0"/>
                <a:cs typeface="Times New Roman" panose="02020603050405020304" pitchFamily="18" charset="0"/>
              </a:rPr>
              <a:t>titanaugite</a:t>
            </a:r>
            <a:r>
              <a:rPr lang="en-US" sz="2400" dirty="0">
                <a:latin typeface="Times New Roman" panose="02020603050405020304" pitchFamily="18" charset="0"/>
                <a:cs typeface="Times New Roman" panose="02020603050405020304" pitchFamily="18" charset="0"/>
              </a:rPr>
              <a:t>. Plagioclase occurs in the groundmass). </a:t>
            </a:r>
          </a:p>
        </p:txBody>
      </p:sp>
    </p:spTree>
    <p:extLst>
      <p:ext uri="{BB962C8B-B14F-4D97-AF65-F5344CB8AC3E}">
        <p14:creationId xmlns:p14="http://schemas.microsoft.com/office/powerpoint/2010/main" val="127116053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565" y="847165"/>
            <a:ext cx="10529047" cy="2756973"/>
          </a:xfrm>
          <a:prstGeom prst="rect">
            <a:avLst/>
          </a:prstGeom>
        </p:spPr>
        <p:txBody>
          <a:bodyPr wrap="square">
            <a:spAutoFit/>
          </a:bodyPr>
          <a:lstStyle/>
          <a:p>
            <a:pPr algn="ctr">
              <a:lnSpc>
                <a:spcPct val="150000"/>
              </a:lnSpc>
            </a:pPr>
            <a:r>
              <a:rPr lang="en-US" sz="2400" b="1" dirty="0">
                <a:latin typeface="Times New Roman" panose="02020603050405020304" pitchFamily="18" charset="0"/>
                <a:cs typeface="Times New Roman" panose="02020603050405020304" pitchFamily="18" charset="0"/>
              </a:rPr>
              <a:t>Degree of silica saturation in norm</a:t>
            </a:r>
          </a:p>
          <a:p>
            <a:pPr marL="342900" indent="-342900" algn="just">
              <a:lnSpc>
                <a:spcPct val="20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Oversaturated</a:t>
            </a:r>
            <a:r>
              <a:rPr lang="en-US" sz="2400" dirty="0">
                <a:latin typeface="Times New Roman" panose="02020603050405020304" pitchFamily="18" charset="0"/>
                <a:cs typeface="Times New Roman" panose="02020603050405020304" pitchFamily="18" charset="0"/>
              </a:rPr>
              <a:t> - In norm: quartz present, no feldspathoids, hypersthene present</a:t>
            </a:r>
          </a:p>
          <a:p>
            <a:pPr marL="342900" indent="-342900" algn="just">
              <a:lnSpc>
                <a:spcPct val="20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Saturated</a:t>
            </a:r>
            <a:r>
              <a:rPr lang="en-US" sz="2400" dirty="0">
                <a:latin typeface="Times New Roman" panose="02020603050405020304" pitchFamily="18" charset="0"/>
                <a:cs typeface="Times New Roman" panose="02020603050405020304" pitchFamily="18" charset="0"/>
              </a:rPr>
              <a:t> - In norm: no quartz or feldspathoids, but hypersthene present</a:t>
            </a:r>
          </a:p>
          <a:p>
            <a:pPr marL="342900" indent="-342900" algn="just">
              <a:lnSpc>
                <a:spcPct val="20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Undersaturated</a:t>
            </a:r>
            <a:r>
              <a:rPr lang="en-US" sz="2400" dirty="0">
                <a:latin typeface="Times New Roman" panose="02020603050405020304" pitchFamily="18" charset="0"/>
                <a:cs typeface="Times New Roman" panose="02020603050405020304" pitchFamily="18" charset="0"/>
              </a:rPr>
              <a:t> - In norm: no quartz or hypersthene, but </a:t>
            </a:r>
            <a:r>
              <a:rPr lang="en-US" sz="2400" dirty="0" smtClean="0">
                <a:latin typeface="Times New Roman" panose="02020603050405020304" pitchFamily="18" charset="0"/>
                <a:cs typeface="Times New Roman" panose="02020603050405020304" pitchFamily="18" charset="0"/>
              </a:rPr>
              <a:t>feldspathoids </a:t>
            </a:r>
            <a:r>
              <a:rPr lang="en-US" sz="2400" dirty="0">
                <a:latin typeface="Times New Roman" panose="02020603050405020304" pitchFamily="18" charset="0"/>
                <a:cs typeface="Times New Roman" panose="02020603050405020304" pitchFamily="18" charset="0"/>
              </a:rPr>
              <a:t>present</a:t>
            </a:r>
            <a:endParaRPr lang="en-US" sz="2400" dirty="0"/>
          </a:p>
        </p:txBody>
      </p:sp>
    </p:spTree>
    <p:extLst>
      <p:ext uri="{BB962C8B-B14F-4D97-AF65-F5344CB8AC3E}">
        <p14:creationId xmlns:p14="http://schemas.microsoft.com/office/powerpoint/2010/main" val="38664232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Rectangle 2"/>
          <p:cNvSpPr/>
          <p:nvPr/>
        </p:nvSpPr>
        <p:spPr>
          <a:xfrm>
            <a:off x="423866" y="335854"/>
            <a:ext cx="11178862" cy="4216539"/>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Silica Saturation</a:t>
            </a:r>
          </a:p>
          <a:p>
            <a:pPr algn="just">
              <a:lnSpc>
                <a:spcPct val="150000"/>
              </a:lnSpc>
            </a:pPr>
            <a:r>
              <a:rPr lang="en-US" sz="2000" dirty="0">
                <a:latin typeface="Times New Roman" panose="02020603050405020304" pitchFamily="18" charset="0"/>
                <a:cs typeface="Times New Roman" panose="02020603050405020304" pitchFamily="18" charset="0"/>
              </a:rPr>
              <a:t>If a magma is </a:t>
            </a:r>
            <a:r>
              <a:rPr lang="en-US" sz="2000" b="1" dirty="0">
                <a:latin typeface="Times New Roman" panose="02020603050405020304" pitchFamily="18" charset="0"/>
                <a:cs typeface="Times New Roman" panose="02020603050405020304" pitchFamily="18" charset="0"/>
              </a:rPr>
              <a:t>oversaturated</a:t>
            </a:r>
            <a:r>
              <a:rPr lang="en-US" sz="2000" dirty="0">
                <a:latin typeface="Times New Roman" panose="02020603050405020304" pitchFamily="18" charset="0"/>
                <a:cs typeface="Times New Roman" panose="02020603050405020304" pitchFamily="18" charset="0"/>
              </a:rPr>
              <a:t> with respect to Silica then a silica mineral, such as quartz</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cristobalite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tridymite</a:t>
            </a:r>
            <a:r>
              <a:rPr lang="en-US" sz="2000" dirty="0">
                <a:latin typeface="Times New Roman" panose="02020603050405020304" pitchFamily="18" charset="0"/>
                <a:cs typeface="Times New Roman" panose="02020603050405020304" pitchFamily="18" charset="0"/>
              </a:rPr>
              <a:t>, or </a:t>
            </a:r>
            <a:r>
              <a:rPr lang="en-US" sz="2000" dirty="0" err="1">
                <a:latin typeface="Times New Roman" panose="02020603050405020304" pitchFamily="18" charset="0"/>
                <a:cs typeface="Times New Roman" panose="02020603050405020304" pitchFamily="18" charset="0"/>
              </a:rPr>
              <a:t>coesite</a:t>
            </a:r>
            <a:r>
              <a:rPr lang="en-US" sz="2000" dirty="0">
                <a:latin typeface="Times New Roman" panose="02020603050405020304" pitchFamily="18" charset="0"/>
                <a:cs typeface="Times New Roman" panose="02020603050405020304" pitchFamily="18" charset="0"/>
              </a:rPr>
              <a:t>, should precipitate from the magma, and be present in </a:t>
            </a:r>
            <a:r>
              <a:rPr lang="en-US" sz="2000" dirty="0" smtClean="0">
                <a:latin typeface="Times New Roman" panose="02020603050405020304" pitchFamily="18" charset="0"/>
                <a:cs typeface="Times New Roman" panose="02020603050405020304" pitchFamily="18" charset="0"/>
              </a:rPr>
              <a:t>the rock</a:t>
            </a:r>
            <a:r>
              <a:rPr lang="en-US" sz="2000" dirty="0">
                <a:latin typeface="Times New Roman" panose="02020603050405020304" pitchFamily="18" charset="0"/>
                <a:cs typeface="Times New Roman" panose="02020603050405020304" pitchFamily="18" charset="0"/>
              </a:rPr>
              <a:t>. On the other hand, if a magma </a:t>
            </a:r>
            <a:r>
              <a:rPr lang="en-US" sz="2000" b="1" dirty="0">
                <a:latin typeface="Times New Roman" panose="02020603050405020304" pitchFamily="18" charset="0"/>
                <a:cs typeface="Times New Roman" panose="02020603050405020304" pitchFamily="18" charset="0"/>
              </a:rPr>
              <a:t>is </a:t>
            </a:r>
            <a:r>
              <a:rPr lang="en-US" sz="2000" b="1" u="sng" dirty="0" err="1">
                <a:latin typeface="Times New Roman" panose="02020603050405020304" pitchFamily="18" charset="0"/>
                <a:cs typeface="Times New Roman" panose="02020603050405020304" pitchFamily="18" charset="0"/>
              </a:rPr>
              <a:t>undersaturated</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with respect to silica, then a </a:t>
            </a:r>
            <a:r>
              <a:rPr lang="en-US" sz="2000" dirty="0" smtClean="0">
                <a:latin typeface="Times New Roman" panose="02020603050405020304" pitchFamily="18" charset="0"/>
                <a:cs typeface="Times New Roman" panose="02020603050405020304" pitchFamily="18" charset="0"/>
              </a:rPr>
              <a:t>silica mineral </a:t>
            </a:r>
            <a:r>
              <a:rPr lang="en-US" sz="2000" b="1" u="sng" dirty="0">
                <a:latin typeface="Times New Roman" panose="02020603050405020304" pitchFamily="18" charset="0"/>
                <a:cs typeface="Times New Roman" panose="02020603050405020304" pitchFamily="18" charset="0"/>
              </a:rPr>
              <a:t>should not precipitate </a:t>
            </a:r>
            <a:r>
              <a:rPr lang="en-US" sz="2000" dirty="0">
                <a:latin typeface="Times New Roman" panose="02020603050405020304" pitchFamily="18" charset="0"/>
                <a:cs typeface="Times New Roman" panose="02020603050405020304" pitchFamily="18" charset="0"/>
              </a:rPr>
              <a:t>from the magma, and thus should not be present in the rock. </a:t>
            </a:r>
            <a:r>
              <a:rPr lang="en-US" sz="2000" dirty="0" smtClean="0">
                <a:latin typeface="Times New Roman" panose="02020603050405020304" pitchFamily="18" charset="0"/>
                <a:cs typeface="Times New Roman" panose="02020603050405020304" pitchFamily="18" charset="0"/>
              </a:rPr>
              <a:t>The silica </a:t>
            </a:r>
            <a:r>
              <a:rPr lang="en-US" sz="2000" dirty="0">
                <a:latin typeface="Times New Roman" panose="02020603050405020304" pitchFamily="18" charset="0"/>
                <a:cs typeface="Times New Roman" panose="02020603050405020304" pitchFamily="18" charset="0"/>
              </a:rPr>
              <a:t>saturation concept can thus be used to divide rocks in silica </a:t>
            </a:r>
            <a:r>
              <a:rPr lang="en-US" sz="2000" dirty="0" err="1">
                <a:latin typeface="Times New Roman" panose="02020603050405020304" pitchFamily="18" charset="0"/>
                <a:cs typeface="Times New Roman" panose="02020603050405020304" pitchFamily="18" charset="0"/>
              </a:rPr>
              <a:t>undersaturated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silica saturated</a:t>
            </a:r>
            <a:r>
              <a:rPr lang="en-US" sz="2000" dirty="0">
                <a:latin typeface="Times New Roman" panose="02020603050405020304" pitchFamily="18" charset="0"/>
                <a:cs typeface="Times New Roman" panose="02020603050405020304" pitchFamily="18" charset="0"/>
              </a:rPr>
              <a:t>, and silica oversaturated rocks. The first and last of these terms are most easily seen.</a:t>
            </a:r>
          </a:p>
          <a:p>
            <a:pPr algn="just">
              <a:lnSpc>
                <a:spcPct val="150000"/>
              </a:lnSpc>
            </a:pPr>
            <a:r>
              <a:rPr lang="en-US" sz="2000" b="1" dirty="0">
                <a:latin typeface="Times New Roman" panose="02020603050405020304" pitchFamily="18" charset="0"/>
                <a:cs typeface="Times New Roman" panose="02020603050405020304" pitchFamily="18" charset="0"/>
              </a:rPr>
              <a:t>Silica </a:t>
            </a:r>
            <a:r>
              <a:rPr lang="en-US" sz="2000" b="1" dirty="0" err="1">
                <a:latin typeface="Times New Roman" panose="02020603050405020304" pitchFamily="18" charset="0"/>
                <a:cs typeface="Times New Roman" panose="02020603050405020304" pitchFamily="18" charset="0"/>
              </a:rPr>
              <a:t>Undersaturated</a:t>
            </a:r>
            <a:r>
              <a:rPr lang="en-US" sz="2000" b="1" dirty="0">
                <a:latin typeface="Times New Roman" panose="02020603050405020304" pitchFamily="18" charset="0"/>
                <a:cs typeface="Times New Roman" panose="02020603050405020304" pitchFamily="18" charset="0"/>
              </a:rPr>
              <a:t> Rocks </a:t>
            </a:r>
            <a:endParaRPr lang="en-US" sz="2000" b="1"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In these </a:t>
            </a:r>
            <a:r>
              <a:rPr lang="en-US" sz="2000" dirty="0">
                <a:latin typeface="Times New Roman" panose="02020603050405020304" pitchFamily="18" charset="0"/>
                <a:cs typeface="Times New Roman" panose="02020603050405020304" pitchFamily="18" charset="0"/>
              </a:rPr>
              <a:t>rocks we should find minerals that, in general</a:t>
            </a:r>
            <a:r>
              <a:rPr lang="en-US" sz="2000" b="1" u="sng" dirty="0">
                <a:latin typeface="Times New Roman" panose="02020603050405020304" pitchFamily="18" charset="0"/>
                <a:cs typeface="Times New Roman" panose="02020603050405020304" pitchFamily="18" charset="0"/>
              </a:rPr>
              <a:t>, </a:t>
            </a:r>
            <a:r>
              <a:rPr lang="en-US" sz="2000" b="1" u="sng" dirty="0" smtClean="0">
                <a:latin typeface="Times New Roman" panose="02020603050405020304" pitchFamily="18" charset="0"/>
                <a:cs typeface="Times New Roman" panose="02020603050405020304" pitchFamily="18" charset="0"/>
              </a:rPr>
              <a:t>do not </a:t>
            </a:r>
            <a:r>
              <a:rPr lang="en-US" sz="2000" b="1" u="sng" dirty="0">
                <a:latin typeface="Times New Roman" panose="02020603050405020304" pitchFamily="18" charset="0"/>
                <a:cs typeface="Times New Roman" panose="02020603050405020304" pitchFamily="18" charset="0"/>
              </a:rPr>
              <a:t>occur with quartz</a:t>
            </a:r>
            <a:r>
              <a:rPr lang="en-US" sz="2000" dirty="0">
                <a:latin typeface="Times New Roman" panose="02020603050405020304" pitchFamily="18" charset="0"/>
                <a:cs typeface="Times New Roman" panose="02020603050405020304" pitchFamily="18" charset="0"/>
              </a:rPr>
              <a:t>. Such minerals are:</a:t>
            </a:r>
            <a:endParaRPr lang="en-US" sz="2000" dirty="0"/>
          </a:p>
        </p:txBody>
      </p:sp>
      <p:pic>
        <p:nvPicPr>
          <p:cNvPr id="4" name="Picture 3"/>
          <p:cNvPicPr>
            <a:picLocks noChangeAspect="1"/>
          </p:cNvPicPr>
          <p:nvPr/>
        </p:nvPicPr>
        <p:blipFill>
          <a:blip r:embed="rId2"/>
          <a:stretch>
            <a:fillRect/>
          </a:stretch>
        </p:blipFill>
        <p:spPr>
          <a:xfrm>
            <a:off x="2712510" y="4568678"/>
            <a:ext cx="5657113" cy="1746047"/>
          </a:xfrm>
          <a:prstGeom prst="rect">
            <a:avLst/>
          </a:prstGeom>
        </p:spPr>
      </p:pic>
    </p:spTree>
    <p:extLst>
      <p:ext uri="{BB962C8B-B14F-4D97-AF65-F5344CB8AC3E}">
        <p14:creationId xmlns:p14="http://schemas.microsoft.com/office/powerpoint/2010/main" val="14010727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321972" y="335854"/>
            <a:ext cx="11178862" cy="6335402"/>
          </a:xfrm>
          <a:prstGeom prst="rect">
            <a:avLst/>
          </a:prstGeom>
        </p:spPr>
        <p:txBody>
          <a:bodyPr vert="horz" wrap="square" lIns="0" tIns="0" rIns="0" bIns="0" rtlCol="0">
            <a:noAutofit/>
          </a:bodyPr>
          <a:lstStyle/>
          <a:p>
            <a:pPr marL="444500" lvl="0" algn="just">
              <a:lnSpc>
                <a:spcPct val="150000"/>
              </a:lnSpc>
              <a:defRPr/>
            </a:pPr>
            <a:r>
              <a:rPr lang="en-US" sz="2400" b="1" kern="0" dirty="0">
                <a:solidFill>
                  <a:prstClr val="black"/>
                </a:solidFill>
                <a:latin typeface="Times New Roman"/>
                <a:cs typeface="Times New Roman"/>
              </a:rPr>
              <a:t>Silica Oversaturated Rocks. </a:t>
            </a:r>
            <a:endParaRPr lang="en-US" sz="2400" b="1" kern="0" dirty="0" smtClean="0">
              <a:solidFill>
                <a:prstClr val="black"/>
              </a:solidFill>
              <a:latin typeface="Times New Roman"/>
              <a:cs typeface="Times New Roman"/>
            </a:endParaRPr>
          </a:p>
          <a:p>
            <a:pPr marL="444500" lvl="0" algn="just">
              <a:lnSpc>
                <a:spcPct val="150000"/>
              </a:lnSpc>
              <a:defRPr/>
            </a:pPr>
            <a:r>
              <a:rPr lang="en-US" sz="2400" kern="0" dirty="0" smtClean="0">
                <a:solidFill>
                  <a:prstClr val="black"/>
                </a:solidFill>
                <a:latin typeface="Times New Roman"/>
                <a:cs typeface="Times New Roman"/>
              </a:rPr>
              <a:t>These </a:t>
            </a:r>
            <a:r>
              <a:rPr lang="en-US" sz="2400" kern="0" dirty="0">
                <a:solidFill>
                  <a:prstClr val="black"/>
                </a:solidFill>
                <a:latin typeface="Times New Roman"/>
                <a:cs typeface="Times New Roman"/>
              </a:rPr>
              <a:t>rocks can be identified as possibly any rock that </a:t>
            </a:r>
            <a:r>
              <a:rPr lang="en-US" sz="2400" kern="0" dirty="0" smtClean="0">
                <a:solidFill>
                  <a:prstClr val="black"/>
                </a:solidFill>
                <a:latin typeface="Times New Roman"/>
                <a:cs typeface="Times New Roman"/>
              </a:rPr>
              <a:t>does not </a:t>
            </a:r>
            <a:r>
              <a:rPr lang="en-US" sz="2400" kern="0" dirty="0">
                <a:solidFill>
                  <a:prstClr val="black"/>
                </a:solidFill>
                <a:latin typeface="Times New Roman"/>
                <a:cs typeface="Times New Roman"/>
              </a:rPr>
              <a:t>contain one of the minerals in the above list.</a:t>
            </a:r>
          </a:p>
          <a:p>
            <a:pPr marL="444500" lvl="0" algn="just">
              <a:lnSpc>
                <a:spcPct val="150000"/>
              </a:lnSpc>
              <a:defRPr/>
            </a:pPr>
            <a:r>
              <a:rPr lang="en-US" sz="2400" kern="0" dirty="0">
                <a:solidFill>
                  <a:prstClr val="black"/>
                </a:solidFill>
                <a:latin typeface="Times New Roman"/>
                <a:cs typeface="Times New Roman"/>
              </a:rPr>
              <a:t>If we calculate a CIPW Norm, silica oversaturated rocks will contain normative quartz</a:t>
            </a:r>
            <a:r>
              <a:rPr lang="en-US" sz="2400" kern="0" dirty="0" smtClean="0">
                <a:solidFill>
                  <a:prstClr val="black"/>
                </a:solidFill>
                <a:latin typeface="Times New Roman"/>
                <a:cs typeface="Times New Roman"/>
              </a:rPr>
              <a:t>.</a:t>
            </a:r>
          </a:p>
          <a:p>
            <a:pPr marL="444500" lvl="0" algn="just">
              <a:lnSpc>
                <a:spcPct val="150000"/>
              </a:lnSpc>
              <a:defRPr/>
            </a:pPr>
            <a:r>
              <a:rPr lang="en-US" sz="2400" b="1" kern="0" dirty="0">
                <a:solidFill>
                  <a:prstClr val="black"/>
                </a:solidFill>
                <a:latin typeface="Times New Roman"/>
                <a:cs typeface="Times New Roman"/>
              </a:rPr>
              <a:t>Silica Saturated Rocks.</a:t>
            </a:r>
            <a:r>
              <a:rPr lang="en-US" sz="2400" kern="0" dirty="0">
                <a:solidFill>
                  <a:prstClr val="black"/>
                </a:solidFill>
                <a:latin typeface="Times New Roman"/>
                <a:cs typeface="Times New Roman"/>
              </a:rPr>
              <a:t> </a:t>
            </a:r>
            <a:endParaRPr lang="en-US" sz="2400" kern="0" dirty="0" smtClean="0">
              <a:solidFill>
                <a:prstClr val="black"/>
              </a:solidFill>
              <a:latin typeface="Times New Roman"/>
              <a:cs typeface="Times New Roman"/>
            </a:endParaRPr>
          </a:p>
          <a:p>
            <a:pPr marL="444500" lvl="0" algn="just">
              <a:lnSpc>
                <a:spcPct val="150000"/>
              </a:lnSpc>
              <a:defRPr/>
            </a:pPr>
            <a:r>
              <a:rPr lang="en-US" sz="2400" kern="0" dirty="0" smtClean="0">
                <a:solidFill>
                  <a:prstClr val="black"/>
                </a:solidFill>
                <a:latin typeface="Times New Roman"/>
                <a:cs typeface="Times New Roman"/>
              </a:rPr>
              <a:t>These </a:t>
            </a:r>
            <a:r>
              <a:rPr lang="en-US" sz="2400" kern="0" dirty="0">
                <a:solidFill>
                  <a:prstClr val="black"/>
                </a:solidFill>
                <a:latin typeface="Times New Roman"/>
                <a:cs typeface="Times New Roman"/>
              </a:rPr>
              <a:t>are rocks that </a:t>
            </a:r>
            <a:r>
              <a:rPr lang="en-US" sz="2400" b="1" kern="0" dirty="0">
                <a:solidFill>
                  <a:prstClr val="black"/>
                </a:solidFill>
                <a:latin typeface="Times New Roman"/>
                <a:cs typeface="Times New Roman"/>
              </a:rPr>
              <a:t>contain just enough silica that quartz </a:t>
            </a:r>
            <a:r>
              <a:rPr lang="en-US" sz="2400" b="1" kern="0" dirty="0" smtClean="0">
                <a:solidFill>
                  <a:prstClr val="black"/>
                </a:solidFill>
                <a:latin typeface="Times New Roman"/>
                <a:cs typeface="Times New Roman"/>
              </a:rPr>
              <a:t>does not </a:t>
            </a:r>
            <a:r>
              <a:rPr lang="en-US" sz="2400" b="1" kern="0" dirty="0">
                <a:solidFill>
                  <a:prstClr val="black"/>
                </a:solidFill>
                <a:latin typeface="Times New Roman"/>
                <a:cs typeface="Times New Roman"/>
              </a:rPr>
              <a:t>appear, and just enough silica that one of the silica </a:t>
            </a:r>
            <a:r>
              <a:rPr lang="en-US" sz="2400" b="1" kern="0" dirty="0" err="1">
                <a:solidFill>
                  <a:prstClr val="black"/>
                </a:solidFill>
                <a:latin typeface="Times New Roman"/>
                <a:cs typeface="Times New Roman"/>
              </a:rPr>
              <a:t>undersaturated</a:t>
            </a:r>
            <a:r>
              <a:rPr lang="en-US" sz="2400" b="1" kern="0" dirty="0">
                <a:solidFill>
                  <a:prstClr val="black"/>
                </a:solidFill>
                <a:latin typeface="Times New Roman"/>
                <a:cs typeface="Times New Roman"/>
              </a:rPr>
              <a:t> minerals does </a:t>
            </a:r>
            <a:r>
              <a:rPr lang="en-US" sz="2400" b="1" kern="0" dirty="0" smtClean="0">
                <a:solidFill>
                  <a:prstClr val="black"/>
                </a:solidFill>
                <a:latin typeface="Times New Roman"/>
                <a:cs typeface="Times New Roman"/>
              </a:rPr>
              <a:t>not appear</a:t>
            </a:r>
            <a:r>
              <a:rPr lang="en-US" sz="2400" kern="0" dirty="0">
                <a:solidFill>
                  <a:prstClr val="black"/>
                </a:solidFill>
                <a:latin typeface="Times New Roman"/>
                <a:cs typeface="Times New Roman"/>
              </a:rPr>
              <a:t>. </a:t>
            </a:r>
            <a:endParaRPr lang="en-US" sz="2400" kern="0" dirty="0" smtClean="0">
              <a:solidFill>
                <a:prstClr val="black"/>
              </a:solidFill>
              <a:latin typeface="Times New Roman"/>
              <a:cs typeface="Times New Roman"/>
            </a:endParaRPr>
          </a:p>
          <a:p>
            <a:pPr marL="444500" lvl="0" algn="just">
              <a:lnSpc>
                <a:spcPct val="150000"/>
              </a:lnSpc>
              <a:defRPr/>
            </a:pPr>
            <a:r>
              <a:rPr lang="en-US" sz="2400" kern="0" dirty="0" smtClean="0">
                <a:solidFill>
                  <a:prstClr val="black"/>
                </a:solidFill>
                <a:latin typeface="Times New Roman"/>
                <a:cs typeface="Times New Roman"/>
              </a:rPr>
              <a:t>In </a:t>
            </a:r>
            <a:r>
              <a:rPr lang="en-US" sz="2400" b="1" kern="0" dirty="0" smtClean="0">
                <a:solidFill>
                  <a:prstClr val="black"/>
                </a:solidFill>
                <a:latin typeface="Times New Roman"/>
                <a:cs typeface="Times New Roman"/>
              </a:rPr>
              <a:t>the CIPW norm</a:t>
            </a:r>
            <a:r>
              <a:rPr lang="en-US" sz="2400" kern="0" dirty="0" smtClean="0">
                <a:solidFill>
                  <a:prstClr val="black"/>
                </a:solidFill>
                <a:latin typeface="Times New Roman"/>
                <a:cs typeface="Times New Roman"/>
              </a:rPr>
              <a:t>, these rocks contain </a:t>
            </a:r>
            <a:r>
              <a:rPr lang="en-US" sz="2400" b="1" kern="0" dirty="0" smtClean="0">
                <a:solidFill>
                  <a:prstClr val="black"/>
                </a:solidFill>
                <a:latin typeface="Times New Roman"/>
                <a:cs typeface="Times New Roman"/>
              </a:rPr>
              <a:t>olivine, or hypersthene + olivine</a:t>
            </a:r>
            <a:r>
              <a:rPr lang="en-US" sz="2400" kern="0" dirty="0" smtClean="0">
                <a:solidFill>
                  <a:prstClr val="black"/>
                </a:solidFill>
                <a:latin typeface="Times New Roman"/>
                <a:cs typeface="Times New Roman"/>
              </a:rPr>
              <a:t>, but no</a:t>
            </a:r>
          </a:p>
          <a:p>
            <a:pPr marL="444500" lvl="0" algn="just">
              <a:lnSpc>
                <a:spcPct val="150000"/>
              </a:lnSpc>
              <a:defRPr/>
            </a:pPr>
            <a:r>
              <a:rPr lang="en-US" sz="2400" kern="0" dirty="0" smtClean="0">
                <a:solidFill>
                  <a:prstClr val="black"/>
                </a:solidFill>
                <a:latin typeface="Times New Roman"/>
                <a:cs typeface="Times New Roman"/>
              </a:rPr>
              <a:t>quartz</a:t>
            </a:r>
            <a:r>
              <a:rPr lang="en-US" sz="2400" kern="0" dirty="0">
                <a:solidFill>
                  <a:prstClr val="black"/>
                </a:solidFill>
                <a:latin typeface="Times New Roman"/>
                <a:cs typeface="Times New Roman"/>
              </a:rPr>
              <a:t>, no nepheline, and no leucite</a:t>
            </a: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6510499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pic>
        <p:nvPicPr>
          <p:cNvPr id="2" name="Picture 1"/>
          <p:cNvPicPr>
            <a:picLocks noChangeAspect="1"/>
          </p:cNvPicPr>
          <p:nvPr/>
        </p:nvPicPr>
        <p:blipFill>
          <a:blip r:embed="rId2"/>
          <a:stretch>
            <a:fillRect/>
          </a:stretch>
        </p:blipFill>
        <p:spPr>
          <a:xfrm>
            <a:off x="461690" y="335854"/>
            <a:ext cx="3865611" cy="4012691"/>
          </a:xfrm>
          <a:prstGeom prst="rect">
            <a:avLst/>
          </a:prstGeom>
        </p:spPr>
      </p:pic>
      <p:sp>
        <p:nvSpPr>
          <p:cNvPr id="3" name="Rectangle 2"/>
          <p:cNvSpPr/>
          <p:nvPr/>
        </p:nvSpPr>
        <p:spPr>
          <a:xfrm>
            <a:off x="4438919" y="218540"/>
            <a:ext cx="7753081" cy="6832640"/>
          </a:xfrm>
          <a:prstGeom prst="rect">
            <a:avLst/>
          </a:prstGeom>
        </p:spPr>
        <p:txBody>
          <a:bodyPr wrap="square">
            <a:spAutoFit/>
          </a:bodyPr>
          <a:lstStyle/>
          <a:p>
            <a:pPr algn="just"/>
            <a:r>
              <a:rPr lang="en-US" sz="2200" dirty="0">
                <a:latin typeface="Times New Roman" panose="02020603050405020304" pitchFamily="18" charset="0"/>
                <a:cs typeface="Times New Roman" panose="02020603050405020304" pitchFamily="18" charset="0"/>
              </a:rPr>
              <a:t>Note how </a:t>
            </a:r>
            <a:r>
              <a:rPr lang="en-US" sz="2200" dirty="0" smtClean="0">
                <a:latin typeface="Times New Roman" panose="02020603050405020304" pitchFamily="18" charset="0"/>
                <a:cs typeface="Times New Roman" panose="02020603050405020304" pitchFamily="18" charset="0"/>
              </a:rPr>
              <a:t>compositions between </a:t>
            </a:r>
            <a:r>
              <a:rPr lang="en-US" sz="2200" dirty="0" err="1">
                <a:latin typeface="Times New Roman" panose="02020603050405020304" pitchFamily="18" charset="0"/>
                <a:cs typeface="Times New Roman" panose="02020603050405020304" pitchFamily="18" charset="0"/>
              </a:rPr>
              <a:t>Fo</a:t>
            </a:r>
            <a:r>
              <a:rPr lang="en-US" sz="2200" dirty="0">
                <a:latin typeface="Times New Roman" panose="02020603050405020304" pitchFamily="18" charset="0"/>
                <a:cs typeface="Times New Roman" panose="02020603050405020304" pitchFamily="18" charset="0"/>
              </a:rPr>
              <a:t> and </a:t>
            </a:r>
            <a:r>
              <a:rPr lang="en-US" sz="2200" dirty="0" err="1">
                <a:latin typeface="Times New Roman" panose="02020603050405020304" pitchFamily="18" charset="0"/>
                <a:cs typeface="Times New Roman" panose="02020603050405020304" pitchFamily="18" charset="0"/>
              </a:rPr>
              <a:t>En</a:t>
            </a:r>
            <a:r>
              <a:rPr lang="en-US" sz="2200" dirty="0">
                <a:latin typeface="Times New Roman" panose="02020603050405020304" pitchFamily="18" charset="0"/>
                <a:cs typeface="Times New Roman" panose="02020603050405020304" pitchFamily="18" charset="0"/>
              </a:rPr>
              <a:t> will </a:t>
            </a:r>
            <a:r>
              <a:rPr lang="en-US" sz="2200" dirty="0" smtClean="0">
                <a:latin typeface="Times New Roman" panose="02020603050405020304" pitchFamily="18" charset="0"/>
                <a:cs typeface="Times New Roman" panose="02020603050405020304" pitchFamily="18" charset="0"/>
              </a:rPr>
              <a:t>end their </a:t>
            </a:r>
            <a:r>
              <a:rPr lang="en-US" sz="2200" dirty="0">
                <a:latin typeface="Times New Roman" panose="02020603050405020304" pitchFamily="18" charset="0"/>
                <a:cs typeface="Times New Roman" panose="02020603050405020304" pitchFamily="18" charset="0"/>
              </a:rPr>
              <a:t>crystallization with </a:t>
            </a:r>
            <a:r>
              <a:rPr lang="en-US" sz="2200" dirty="0" smtClean="0">
                <a:latin typeface="Times New Roman" panose="02020603050405020304" pitchFamily="18" charset="0"/>
                <a:cs typeface="Times New Roman" panose="02020603050405020304" pitchFamily="18" charset="0"/>
              </a:rPr>
              <a:t>only </a:t>
            </a:r>
            <a:r>
              <a:rPr lang="en-US" sz="2200" dirty="0" err="1" smtClean="0">
                <a:latin typeface="Times New Roman" panose="02020603050405020304" pitchFamily="18" charset="0"/>
                <a:cs typeface="Times New Roman" panose="02020603050405020304" pitchFamily="18" charset="0"/>
              </a:rPr>
              <a:t>Fo</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olivine and enstatite.</a:t>
            </a:r>
          </a:p>
          <a:p>
            <a:pPr algn="just"/>
            <a:r>
              <a:rPr lang="en-US" sz="2200" b="1" u="sng" dirty="0">
                <a:latin typeface="Times New Roman" panose="02020603050405020304" pitchFamily="18" charset="0"/>
                <a:cs typeface="Times New Roman" panose="02020603050405020304" pitchFamily="18" charset="0"/>
              </a:rPr>
              <a:t>These are </a:t>
            </a:r>
            <a:r>
              <a:rPr lang="en-US" sz="2200" b="1" u="sng" dirty="0" smtClean="0">
                <a:latin typeface="Times New Roman" panose="02020603050405020304" pitchFamily="18" charset="0"/>
                <a:cs typeface="Times New Roman" panose="02020603050405020304" pitchFamily="18" charset="0"/>
              </a:rPr>
              <a:t>SiO</a:t>
            </a:r>
            <a:r>
              <a:rPr lang="en-US" sz="2200" b="1" u="sng" baseline="-25000" dirty="0" smtClean="0">
                <a:latin typeface="Times New Roman" panose="02020603050405020304" pitchFamily="18" charset="0"/>
                <a:cs typeface="Times New Roman" panose="02020603050405020304" pitchFamily="18" charset="0"/>
              </a:rPr>
              <a:t>2</a:t>
            </a:r>
            <a:r>
              <a:rPr lang="en-US" sz="2200" b="1" u="sng" dirty="0" smtClean="0">
                <a:latin typeface="Times New Roman" panose="02020603050405020304" pitchFamily="18" charset="0"/>
                <a:cs typeface="Times New Roman" panose="02020603050405020304" pitchFamily="18" charset="0"/>
              </a:rPr>
              <a:t> </a:t>
            </a:r>
            <a:r>
              <a:rPr lang="en-US" sz="2200" b="1" u="sng" dirty="0" err="1" smtClean="0">
                <a:latin typeface="Times New Roman" panose="02020603050405020304" pitchFamily="18" charset="0"/>
                <a:cs typeface="Times New Roman" panose="02020603050405020304" pitchFamily="18" charset="0"/>
              </a:rPr>
              <a:t>undersaturated</a:t>
            </a:r>
            <a:r>
              <a:rPr lang="en-US" sz="2200" dirty="0">
                <a:latin typeface="Times New Roman" panose="02020603050405020304" pitchFamily="18" charset="0"/>
                <a:cs typeface="Times New Roman" panose="02020603050405020304" pitchFamily="18" charset="0"/>
              </a:rPr>
              <a:t>.</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All compositions </a:t>
            </a:r>
            <a:r>
              <a:rPr lang="en-US" sz="2200" dirty="0">
                <a:latin typeface="Times New Roman" panose="02020603050405020304" pitchFamily="18" charset="0"/>
                <a:cs typeface="Times New Roman" panose="02020603050405020304" pitchFamily="18" charset="0"/>
              </a:rPr>
              <a:t>between </a:t>
            </a:r>
            <a:r>
              <a:rPr lang="en-US" sz="2200" dirty="0" err="1">
                <a:latin typeface="Times New Roman" panose="02020603050405020304" pitchFamily="18" charset="0"/>
                <a:cs typeface="Times New Roman" panose="02020603050405020304" pitchFamily="18" charset="0"/>
              </a:rPr>
              <a:t>En</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and SiO</a:t>
            </a:r>
            <a:r>
              <a:rPr lang="en-US" sz="2200" baseline="-25000"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will end </a:t>
            </a:r>
            <a:r>
              <a:rPr lang="en-US" sz="2200" dirty="0" smtClean="0">
                <a:latin typeface="Times New Roman" panose="02020603050405020304" pitchFamily="18" charset="0"/>
                <a:cs typeface="Times New Roman" panose="02020603050405020304" pitchFamily="18" charset="0"/>
              </a:rPr>
              <a:t>their crystallization </a:t>
            </a:r>
            <a:r>
              <a:rPr lang="en-US" sz="2200" dirty="0">
                <a:latin typeface="Times New Roman" panose="02020603050405020304" pitchFamily="18" charset="0"/>
                <a:cs typeface="Times New Roman" panose="02020603050405020304" pitchFamily="18" charset="0"/>
              </a:rPr>
              <a:t>with quartz </a:t>
            </a:r>
            <a:r>
              <a:rPr lang="en-US" sz="2200" dirty="0" smtClean="0">
                <a:latin typeface="Times New Roman" panose="02020603050405020304" pitchFamily="18" charset="0"/>
                <a:cs typeface="Times New Roman" panose="02020603050405020304" pitchFamily="18" charset="0"/>
              </a:rPr>
              <a:t>and enstatite</a:t>
            </a:r>
            <a:r>
              <a:rPr lang="en-US" sz="2200" dirty="0">
                <a:latin typeface="Times New Roman" panose="02020603050405020304" pitchFamily="18" charset="0"/>
                <a:cs typeface="Times New Roman" panose="02020603050405020304" pitchFamily="18" charset="0"/>
              </a:rPr>
              <a:t>. These are </a:t>
            </a:r>
            <a:r>
              <a:rPr lang="en-US" sz="2200" b="1" u="sng" dirty="0">
                <a:latin typeface="Times New Roman" panose="02020603050405020304" pitchFamily="18" charset="0"/>
                <a:cs typeface="Times New Roman" panose="02020603050405020304" pitchFamily="18" charset="0"/>
              </a:rPr>
              <a:t>SiO</a:t>
            </a:r>
            <a:r>
              <a:rPr lang="en-US" sz="2200" b="1" u="sng" baseline="-25000" dirty="0">
                <a:latin typeface="Times New Roman" panose="02020603050405020304" pitchFamily="18" charset="0"/>
                <a:cs typeface="Times New Roman" panose="02020603050405020304" pitchFamily="18" charset="0"/>
              </a:rPr>
              <a:t>2</a:t>
            </a:r>
            <a:r>
              <a:rPr lang="en-US" sz="2200" b="1" u="sng" dirty="0">
                <a:latin typeface="Times New Roman" panose="02020603050405020304" pitchFamily="18" charset="0"/>
                <a:cs typeface="Times New Roman" panose="02020603050405020304" pitchFamily="18" charset="0"/>
              </a:rPr>
              <a:t> </a:t>
            </a:r>
            <a:r>
              <a:rPr lang="en-US" sz="2200" b="1" u="sng" dirty="0" smtClean="0">
                <a:latin typeface="Times New Roman" panose="02020603050405020304" pitchFamily="18" charset="0"/>
                <a:cs typeface="Times New Roman" panose="02020603050405020304" pitchFamily="18" charset="0"/>
              </a:rPr>
              <a:t>oversaturated compositions</a:t>
            </a:r>
            <a:r>
              <a:rPr lang="en-US" sz="2200" b="1" u="sng"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Note also that this can </a:t>
            </a:r>
            <a:r>
              <a:rPr lang="en-US" sz="2200" dirty="0" smtClean="0">
                <a:latin typeface="Times New Roman" panose="02020603050405020304" pitchFamily="18" charset="0"/>
                <a:cs typeface="Times New Roman" panose="02020603050405020304" pitchFamily="18" charset="0"/>
              </a:rPr>
              <a:t>cause some </a:t>
            </a:r>
            <a:r>
              <a:rPr lang="en-US" sz="2200" dirty="0">
                <a:latin typeface="Times New Roman" panose="02020603050405020304" pitchFamily="18" charset="0"/>
                <a:cs typeface="Times New Roman" panose="02020603050405020304" pitchFamily="18" charset="0"/>
              </a:rPr>
              <a:t>confusion in </a:t>
            </a:r>
            <a:r>
              <a:rPr lang="en-US" sz="2200" dirty="0" smtClean="0">
                <a:latin typeface="Times New Roman" panose="02020603050405020304" pitchFamily="18" charset="0"/>
                <a:cs typeface="Times New Roman" panose="02020603050405020304" pitchFamily="18" charset="0"/>
              </a:rPr>
              <a:t>volcanic rocks </a:t>
            </a:r>
            <a:r>
              <a:rPr lang="en-US" sz="2200" dirty="0">
                <a:latin typeface="Times New Roman" panose="02020603050405020304" pitchFamily="18" charset="0"/>
                <a:cs typeface="Times New Roman" panose="02020603050405020304" pitchFamily="18" charset="0"/>
              </a:rPr>
              <a:t>that do not </a:t>
            </a:r>
            <a:r>
              <a:rPr lang="en-US" sz="2200" dirty="0" smtClean="0">
                <a:latin typeface="Times New Roman" panose="02020603050405020304" pitchFamily="18" charset="0"/>
                <a:cs typeface="Times New Roman" panose="02020603050405020304" pitchFamily="18" charset="0"/>
              </a:rPr>
              <a:t>complete their </a:t>
            </a:r>
            <a:r>
              <a:rPr lang="en-US" sz="2200" dirty="0">
                <a:latin typeface="Times New Roman" panose="02020603050405020304" pitchFamily="18" charset="0"/>
                <a:cs typeface="Times New Roman" panose="02020603050405020304" pitchFamily="18" charset="0"/>
              </a:rPr>
              <a:t>crystallization due </a:t>
            </a:r>
            <a:r>
              <a:rPr lang="en-US" sz="2200" dirty="0" smtClean="0">
                <a:latin typeface="Times New Roman" panose="02020603050405020304" pitchFamily="18" charset="0"/>
                <a:cs typeface="Times New Roman" panose="02020603050405020304" pitchFamily="18" charset="0"/>
              </a:rPr>
              <a:t>to rapid </a:t>
            </a:r>
            <a:r>
              <a:rPr lang="en-US" sz="2200" dirty="0">
                <a:latin typeface="Times New Roman" panose="02020603050405020304" pitchFamily="18" charset="0"/>
                <a:cs typeface="Times New Roman" panose="02020603050405020304" pitchFamily="18" charset="0"/>
              </a:rPr>
              <a:t>cooling on the surface.</a:t>
            </a:r>
          </a:p>
          <a:p>
            <a:pPr algn="just"/>
            <a:r>
              <a:rPr lang="en-US" sz="2200" dirty="0">
                <a:latin typeface="Times New Roman" panose="02020603050405020304" pitchFamily="18" charset="0"/>
                <a:cs typeface="Times New Roman" panose="02020603050405020304" pitchFamily="18" charset="0"/>
              </a:rPr>
              <a:t>Let's imagine first </a:t>
            </a:r>
            <a:r>
              <a:rPr lang="en-US" sz="2200" dirty="0" smtClean="0">
                <a:latin typeface="Times New Roman" panose="02020603050405020304" pitchFamily="18" charset="0"/>
                <a:cs typeface="Times New Roman" panose="02020603050405020304" pitchFamily="18" charset="0"/>
              </a:rPr>
              <a:t>a composition </a:t>
            </a:r>
            <a:r>
              <a:rPr lang="en-US" sz="2200" dirty="0">
                <a:latin typeface="Times New Roman" panose="02020603050405020304" pitchFamily="18" charset="0"/>
                <a:cs typeface="Times New Roman" panose="02020603050405020304" pitchFamily="18" charset="0"/>
              </a:rPr>
              <a:t>in the </a:t>
            </a:r>
            <a:r>
              <a:rPr lang="en-US" sz="2200" dirty="0" smtClean="0">
                <a:latin typeface="Times New Roman" panose="02020603050405020304" pitchFamily="18" charset="0"/>
                <a:cs typeface="Times New Roman" panose="02020603050405020304" pitchFamily="18" charset="0"/>
              </a:rPr>
              <a:t>silica-undersaturated field</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Cooling to </a:t>
            </a:r>
            <a:r>
              <a:rPr lang="en-US" sz="2200" dirty="0">
                <a:latin typeface="Times New Roman" panose="02020603050405020304" pitchFamily="18" charset="0"/>
                <a:cs typeface="Times New Roman" panose="02020603050405020304" pitchFamily="18" charset="0"/>
              </a:rPr>
              <a:t>anywhere on the </a:t>
            </a:r>
            <a:r>
              <a:rPr lang="en-US" sz="2200" dirty="0" err="1" smtClean="0">
                <a:latin typeface="Times New Roman" panose="02020603050405020304" pitchFamily="18" charset="0"/>
                <a:cs typeface="Times New Roman" panose="02020603050405020304" pitchFamily="18" charset="0"/>
              </a:rPr>
              <a:t>liquidus</a:t>
            </a:r>
            <a:r>
              <a:rPr lang="en-US" sz="2200" dirty="0" smtClean="0">
                <a:latin typeface="Times New Roman" panose="02020603050405020304" pitchFamily="18" charset="0"/>
                <a:cs typeface="Times New Roman" panose="02020603050405020304" pitchFamily="18" charset="0"/>
              </a:rPr>
              <a:t> will </a:t>
            </a:r>
            <a:r>
              <a:rPr lang="en-US" sz="2200" dirty="0">
                <a:latin typeface="Times New Roman" panose="02020603050405020304" pitchFamily="18" charset="0"/>
                <a:cs typeface="Times New Roman" panose="02020603050405020304" pitchFamily="18" charset="0"/>
              </a:rPr>
              <a:t>result in </a:t>
            </a:r>
            <a:r>
              <a:rPr lang="en-US" sz="2200" dirty="0" smtClean="0">
                <a:latin typeface="Times New Roman" panose="02020603050405020304" pitchFamily="18" charset="0"/>
                <a:cs typeface="Times New Roman" panose="02020603050405020304" pitchFamily="18" charset="0"/>
              </a:rPr>
              <a:t>the crystallization </a:t>
            </a:r>
            <a:r>
              <a:rPr lang="en-US" sz="2200" dirty="0">
                <a:latin typeface="Times New Roman" panose="02020603050405020304" pitchFamily="18" charset="0"/>
                <a:cs typeface="Times New Roman" panose="02020603050405020304" pitchFamily="18" charset="0"/>
              </a:rPr>
              <a:t>of </a:t>
            </a:r>
            <a:r>
              <a:rPr lang="en-US" sz="2200" dirty="0" err="1" smtClean="0">
                <a:latin typeface="Times New Roman" panose="02020603050405020304" pitchFamily="18" charset="0"/>
                <a:cs typeface="Times New Roman" panose="02020603050405020304" pitchFamily="18" charset="0"/>
              </a:rPr>
              <a:t>Fo</a:t>
            </a:r>
            <a:r>
              <a:rPr lang="en-US" sz="2200" dirty="0" smtClean="0">
                <a:latin typeface="Times New Roman" panose="02020603050405020304" pitchFamily="18" charset="0"/>
                <a:cs typeface="Times New Roman" panose="02020603050405020304" pitchFamily="18" charset="0"/>
              </a:rPr>
              <a:t> rich olivine</a:t>
            </a:r>
            <a:r>
              <a:rPr lang="en-US" sz="2200" dirty="0">
                <a:latin typeface="Times New Roman" panose="02020603050405020304" pitchFamily="18" charset="0"/>
                <a:cs typeface="Times New Roman" panose="02020603050405020304" pitchFamily="18" charset="0"/>
              </a:rPr>
              <a:t>. If this </a:t>
            </a:r>
            <a:r>
              <a:rPr lang="en-US" sz="2200" dirty="0" smtClean="0">
                <a:latin typeface="Times New Roman" panose="02020603050405020304" pitchFamily="18" charset="0"/>
                <a:cs typeface="Times New Roman" panose="02020603050405020304" pitchFamily="18" charset="0"/>
              </a:rPr>
              <a:t>liquid containing </a:t>
            </a:r>
            <a:r>
              <a:rPr lang="en-US" sz="2200" dirty="0">
                <a:latin typeface="Times New Roman" panose="02020603050405020304" pitchFamily="18" charset="0"/>
                <a:cs typeface="Times New Roman" panose="02020603050405020304" pitchFamily="18" charset="0"/>
              </a:rPr>
              <a:t>olivine is </a:t>
            </a:r>
            <a:r>
              <a:rPr lang="en-US" sz="2200" dirty="0" smtClean="0">
                <a:latin typeface="Times New Roman" panose="02020603050405020304" pitchFamily="18" charset="0"/>
                <a:cs typeface="Times New Roman" panose="02020603050405020304" pitchFamily="18" charset="0"/>
              </a:rPr>
              <a:t>erupted and </a:t>
            </a:r>
            <a:r>
              <a:rPr lang="en-US" sz="2200" dirty="0">
                <a:latin typeface="Times New Roman" panose="02020603050405020304" pitchFamily="18" charset="0"/>
                <a:cs typeface="Times New Roman" panose="02020603050405020304" pitchFamily="18" charset="0"/>
              </a:rPr>
              <a:t>the rest of the </a:t>
            </a:r>
            <a:r>
              <a:rPr lang="en-US" sz="2200" dirty="0" smtClean="0">
                <a:latin typeface="Times New Roman" panose="02020603050405020304" pitchFamily="18" charset="0"/>
                <a:cs typeface="Times New Roman" panose="02020603050405020304" pitchFamily="18" charset="0"/>
              </a:rPr>
              <a:t>liquid quenches </a:t>
            </a:r>
            <a:r>
              <a:rPr lang="en-US" sz="2200" dirty="0">
                <a:latin typeface="Times New Roman" panose="02020603050405020304" pitchFamily="18" charset="0"/>
                <a:cs typeface="Times New Roman" panose="02020603050405020304" pitchFamily="18" charset="0"/>
              </a:rPr>
              <a:t>to a glass, then </a:t>
            </a:r>
            <a:r>
              <a:rPr lang="en-US" sz="2200" dirty="0" smtClean="0">
                <a:latin typeface="Times New Roman" panose="02020603050405020304" pitchFamily="18" charset="0"/>
                <a:cs typeface="Times New Roman" panose="02020603050405020304" pitchFamily="18" charset="0"/>
              </a:rPr>
              <a:t>this will </a:t>
            </a:r>
            <a:r>
              <a:rPr lang="en-US" sz="2200" dirty="0">
                <a:latin typeface="Times New Roman" panose="02020603050405020304" pitchFamily="18" charset="0"/>
                <a:cs typeface="Times New Roman" panose="02020603050405020304" pitchFamily="18" charset="0"/>
              </a:rPr>
              <a:t>produce a rock </a:t>
            </a:r>
            <a:r>
              <a:rPr lang="en-US" sz="2200" dirty="0" smtClean="0">
                <a:latin typeface="Times New Roman" panose="02020603050405020304" pitchFamily="18" charset="0"/>
                <a:cs typeface="Times New Roman" panose="02020603050405020304" pitchFamily="18" charset="0"/>
              </a:rPr>
              <a:t>with phenocrysts </a:t>
            </a:r>
            <a:r>
              <a:rPr lang="en-US" sz="2200" dirty="0">
                <a:latin typeface="Times New Roman" panose="02020603050405020304" pitchFamily="18" charset="0"/>
                <a:cs typeface="Times New Roman" panose="02020603050405020304" pitchFamily="18" charset="0"/>
              </a:rPr>
              <a:t>of </a:t>
            </a:r>
            <a:r>
              <a:rPr lang="en-US" sz="2200" b="1" u="sng" dirty="0">
                <a:latin typeface="Times New Roman" panose="02020603050405020304" pitchFamily="18" charset="0"/>
                <a:cs typeface="Times New Roman" panose="02020603050405020304" pitchFamily="18" charset="0"/>
              </a:rPr>
              <a:t>olivine in </a:t>
            </a:r>
            <a:r>
              <a:rPr lang="en-US" sz="2200" b="1" u="sng" dirty="0" smtClean="0">
                <a:latin typeface="Times New Roman" panose="02020603050405020304" pitchFamily="18" charset="0"/>
                <a:cs typeface="Times New Roman" panose="02020603050405020304" pitchFamily="18" charset="0"/>
              </a:rPr>
              <a:t>a glassy </a:t>
            </a:r>
            <a:r>
              <a:rPr lang="en-US" sz="2200" b="1" u="sng" dirty="0">
                <a:latin typeface="Times New Roman" panose="02020603050405020304" pitchFamily="18" charset="0"/>
                <a:cs typeface="Times New Roman" panose="02020603050405020304" pitchFamily="18" charset="0"/>
              </a:rPr>
              <a:t>groundmass</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Applying the criteria above for identifying silica </a:t>
            </a:r>
            <a:r>
              <a:rPr lang="en-US" sz="2200" dirty="0" smtClean="0">
                <a:latin typeface="Times New Roman" panose="02020603050405020304" pitchFamily="18" charset="0"/>
                <a:cs typeface="Times New Roman" panose="02020603050405020304" pitchFamily="18" charset="0"/>
              </a:rPr>
              <a:t>undersaturated </a:t>
            </a:r>
            <a:r>
              <a:rPr lang="en-US" sz="2200" dirty="0">
                <a:latin typeface="Times New Roman" panose="02020603050405020304" pitchFamily="18" charset="0"/>
                <a:cs typeface="Times New Roman" panose="02020603050405020304" pitchFamily="18" charset="0"/>
              </a:rPr>
              <a:t>rocks would tell us that this </a:t>
            </a:r>
            <a:r>
              <a:rPr lang="en-US" sz="2200" dirty="0" smtClean="0">
                <a:latin typeface="Times New Roman" panose="02020603050405020304" pitchFamily="18" charset="0"/>
                <a:cs typeface="Times New Roman" panose="02020603050405020304" pitchFamily="18" charset="0"/>
              </a:rPr>
              <a:t>is a silica-undersaturated rock</a:t>
            </a:r>
            <a:r>
              <a:rPr lang="en-US" sz="2200" dirty="0">
                <a:latin typeface="Times New Roman" panose="02020603050405020304" pitchFamily="18" charset="0"/>
                <a:cs typeface="Times New Roman" panose="02020603050405020304" pitchFamily="18" charset="0"/>
              </a:rPr>
              <a:t>, which we know to be correct</a:t>
            </a:r>
            <a:r>
              <a:rPr lang="en-US" sz="22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endParaRPr lang="en-US" sz="2000" dirty="0"/>
          </a:p>
        </p:txBody>
      </p:sp>
    </p:spTree>
    <p:extLst>
      <p:ext uri="{BB962C8B-B14F-4D97-AF65-F5344CB8AC3E}">
        <p14:creationId xmlns:p14="http://schemas.microsoft.com/office/powerpoint/2010/main" val="123234105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0610" y="489826"/>
            <a:ext cx="10999695" cy="3970318"/>
          </a:xfrm>
          <a:prstGeom prst="rect">
            <a:avLst/>
          </a:prstGeom>
        </p:spPr>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Degree of alumina saturation in norm</a:t>
            </a:r>
          </a:p>
          <a:p>
            <a:pPr marL="342900" indent="-342900" algn="just">
              <a:lnSpc>
                <a:spcPct val="150000"/>
              </a:lnSpc>
              <a:buFont typeface="Arial" panose="020B0604020202020204" pitchFamily="34" charset="0"/>
              <a:buChar char="•"/>
            </a:pPr>
            <a:r>
              <a:rPr lang="pt-BR" sz="2400" b="1" dirty="0">
                <a:latin typeface="Times New Roman" panose="02020603050405020304" pitchFamily="18" charset="0"/>
                <a:cs typeface="Times New Roman" panose="02020603050405020304" pitchFamily="18" charset="0"/>
              </a:rPr>
              <a:t>Peraluminous</a:t>
            </a:r>
            <a:r>
              <a:rPr lang="pt-BR" sz="2400" dirty="0">
                <a:latin typeface="Times New Roman" panose="02020603050405020304" pitchFamily="18" charset="0"/>
                <a:cs typeface="Times New Roman" panose="02020603050405020304" pitchFamily="18" charset="0"/>
              </a:rPr>
              <a:t> (= alumina oversaturated): Al2O3 &gt; K2O + Na2O + </a:t>
            </a:r>
            <a:r>
              <a:rPr lang="pt-BR" sz="2400" dirty="0" smtClean="0">
                <a:latin typeface="Times New Roman" panose="02020603050405020304" pitchFamily="18" charset="0"/>
                <a:cs typeface="Times New Roman" panose="02020603050405020304" pitchFamily="18" charset="0"/>
              </a:rPr>
              <a:t>CaO </a:t>
            </a:r>
          </a:p>
          <a:p>
            <a:pPr algn="just">
              <a:lnSpc>
                <a:spcPct val="150000"/>
              </a:lnSpc>
            </a:pP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Corundum </a:t>
            </a:r>
            <a:r>
              <a:rPr lang="en-US" sz="2400" b="1" dirty="0">
                <a:latin typeface="Times New Roman" panose="02020603050405020304" pitchFamily="18" charset="0"/>
                <a:cs typeface="Times New Roman" panose="02020603050405020304" pitchFamily="18" charset="0"/>
              </a:rPr>
              <a:t>in norm</a:t>
            </a:r>
          </a:p>
          <a:p>
            <a:pPr marL="342900" indent="-342900" algn="just">
              <a:lnSpc>
                <a:spcPct val="150000"/>
              </a:lnSpc>
              <a:buFont typeface="Arial" panose="020B0604020202020204" pitchFamily="34" charset="0"/>
              <a:buChar char="•"/>
            </a:pPr>
            <a:r>
              <a:rPr lang="pt-BR" sz="2400" b="1" dirty="0">
                <a:latin typeface="Times New Roman" panose="02020603050405020304" pitchFamily="18" charset="0"/>
                <a:cs typeface="Times New Roman" panose="02020603050405020304" pitchFamily="18" charset="0"/>
              </a:rPr>
              <a:t>Metaluminous</a:t>
            </a:r>
            <a:r>
              <a:rPr lang="pt-BR" sz="2400" dirty="0">
                <a:latin typeface="Times New Roman" panose="02020603050405020304" pitchFamily="18" charset="0"/>
                <a:cs typeface="Times New Roman" panose="02020603050405020304" pitchFamily="18" charset="0"/>
              </a:rPr>
              <a:t> (= alumina saturated): K2O + Na2O + CaO &gt; Al2O3 &gt; Na2O </a:t>
            </a:r>
            <a:r>
              <a:rPr lang="pt-B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K2O</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Anorthite </a:t>
            </a:r>
            <a:r>
              <a:rPr lang="en-US" sz="2400" b="1" dirty="0">
                <a:latin typeface="Times New Roman" panose="02020603050405020304" pitchFamily="18" charset="0"/>
                <a:cs typeface="Times New Roman" panose="02020603050405020304" pitchFamily="18" charset="0"/>
              </a:rPr>
              <a:t>and diopside in norm</a:t>
            </a:r>
          </a:p>
          <a:p>
            <a:pPr marL="342900" indent="-34290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Peralkaline</a:t>
            </a:r>
            <a:r>
              <a:rPr lang="en-US" sz="2400" dirty="0">
                <a:latin typeface="Times New Roman" panose="02020603050405020304" pitchFamily="18" charset="0"/>
                <a:cs typeface="Times New Roman" panose="02020603050405020304" pitchFamily="18" charset="0"/>
              </a:rPr>
              <a:t> (= alumina undersaturated): K2O + Na2O &gt; Al2O3</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Acmite</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in norm (NaFeSi2O6)</a:t>
            </a:r>
            <a:endParaRPr lang="en-US" sz="2400" b="1" dirty="0"/>
          </a:p>
        </p:txBody>
      </p:sp>
    </p:spTree>
    <p:extLst>
      <p:ext uri="{BB962C8B-B14F-4D97-AF65-F5344CB8AC3E}">
        <p14:creationId xmlns:p14="http://schemas.microsoft.com/office/powerpoint/2010/main" val="428170955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9917" y="479629"/>
            <a:ext cx="10385612" cy="1141146"/>
          </a:xfrm>
          <a:prstGeom prst="rect">
            <a:avLst/>
          </a:prstGeom>
        </p:spPr>
        <p:txBody>
          <a:bodyPr wrap="square">
            <a:spAutoFit/>
          </a:bodyPr>
          <a:lstStyle/>
          <a:p>
            <a:pPr algn="ctr">
              <a:lnSpc>
                <a:spcPct val="150000"/>
              </a:lnSpc>
            </a:pPr>
            <a:r>
              <a:rPr lang="en-US" sz="2400" b="1" dirty="0">
                <a:latin typeface="Times New Roman" panose="02020603050405020304" pitchFamily="18" charset="0"/>
                <a:cs typeface="Times New Roman" panose="02020603050405020304" pitchFamily="18" charset="0"/>
              </a:rPr>
              <a:t>Comparison of normative and modal mineralogy in </a:t>
            </a:r>
            <a:r>
              <a:rPr lang="en-US" sz="2400" b="1" dirty="0" err="1">
                <a:latin typeface="Times New Roman" panose="02020603050405020304" pitchFamily="18" charset="0"/>
                <a:cs typeface="Times New Roman" panose="02020603050405020304" pitchFamily="18" charset="0"/>
              </a:rPr>
              <a:t>peraluminous</a:t>
            </a:r>
            <a:r>
              <a:rPr lang="en-US" sz="2400" b="1" dirty="0">
                <a:latin typeface="Times New Roman" panose="02020603050405020304" pitchFamily="18" charset="0"/>
                <a:cs typeface="Times New Roman" panose="02020603050405020304" pitchFamily="18" charset="0"/>
              </a:rPr>
              <a:t>,</a:t>
            </a:r>
          </a:p>
          <a:p>
            <a:pPr algn="ctr">
              <a:lnSpc>
                <a:spcPct val="150000"/>
              </a:lnSpc>
            </a:pPr>
            <a:r>
              <a:rPr lang="en-US" sz="2400" b="1" dirty="0" err="1">
                <a:latin typeface="Times New Roman" panose="02020603050405020304" pitchFamily="18" charset="0"/>
                <a:cs typeface="Times New Roman" panose="02020603050405020304" pitchFamily="18" charset="0"/>
              </a:rPr>
              <a:t>metaluminous</a:t>
            </a:r>
            <a:r>
              <a:rPr lang="en-US" sz="2400" b="1" dirty="0">
                <a:latin typeface="Times New Roman" panose="02020603050405020304" pitchFamily="18" charset="0"/>
                <a:cs typeface="Times New Roman" panose="02020603050405020304" pitchFamily="18" charset="0"/>
              </a:rPr>
              <a:t>, and peralkaline rocks</a:t>
            </a:r>
            <a:endParaRPr lang="en-US" sz="2400" b="1" dirty="0"/>
          </a:p>
        </p:txBody>
      </p:sp>
      <p:pic>
        <p:nvPicPr>
          <p:cNvPr id="3" name="Picture 2"/>
          <p:cNvPicPr>
            <a:picLocks noChangeAspect="1"/>
          </p:cNvPicPr>
          <p:nvPr/>
        </p:nvPicPr>
        <p:blipFill>
          <a:blip r:embed="rId2"/>
          <a:stretch>
            <a:fillRect/>
          </a:stretch>
        </p:blipFill>
        <p:spPr>
          <a:xfrm>
            <a:off x="1376164" y="1889716"/>
            <a:ext cx="9453118" cy="4336272"/>
          </a:xfrm>
          <a:prstGeom prst="rect">
            <a:avLst/>
          </a:prstGeom>
        </p:spPr>
      </p:pic>
    </p:spTree>
    <p:extLst>
      <p:ext uri="{BB962C8B-B14F-4D97-AF65-F5344CB8AC3E}">
        <p14:creationId xmlns:p14="http://schemas.microsoft.com/office/powerpoint/2010/main" val="418944380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317" y="753035"/>
            <a:ext cx="10152529" cy="3785652"/>
          </a:xfrm>
          <a:prstGeom prst="rect">
            <a:avLst/>
          </a:prstGeom>
        </p:spPr>
        <p:txBody>
          <a:bodyPr wrap="square">
            <a:spAutoFit/>
          </a:bodyPr>
          <a:lstStyle/>
          <a:p>
            <a:pPr algn="ctr">
              <a:lnSpc>
                <a:spcPct val="200000"/>
              </a:lnSpc>
            </a:pPr>
            <a:r>
              <a:rPr lang="en-US" sz="2400" b="1" dirty="0">
                <a:latin typeface="Times New Roman" panose="02020603050405020304" pitchFamily="18" charset="0"/>
                <a:cs typeface="Times New Roman" panose="02020603050405020304" pitchFamily="18" charset="0"/>
              </a:rPr>
              <a:t>Comparing silica and alumina saturations:</a:t>
            </a:r>
          </a:p>
          <a:p>
            <a:pPr marL="342900" indent="-342900">
              <a:lnSpc>
                <a:spcPct val="200000"/>
              </a:lnSpc>
              <a:buFont typeface="Arial" panose="020B0604020202020204" pitchFamily="34" charset="0"/>
              <a:buChar char="•"/>
            </a:pPr>
            <a:r>
              <a:rPr lang="en-US" sz="2400" u="sng" dirty="0">
                <a:latin typeface="Times New Roman" panose="02020603050405020304" pitchFamily="18" charset="0"/>
                <a:cs typeface="Times New Roman" panose="02020603050405020304" pitchFamily="18" charset="0"/>
              </a:rPr>
              <a:t>Never</a:t>
            </a:r>
            <a:r>
              <a:rPr lang="en-US" sz="2400" dirty="0">
                <a:latin typeface="Times New Roman" panose="02020603050405020304" pitchFamily="18" charset="0"/>
                <a:cs typeface="Times New Roman" panose="02020603050405020304" pitchFamily="18" charset="0"/>
              </a:rPr>
              <a:t> get </a:t>
            </a:r>
            <a:r>
              <a:rPr lang="en-US" sz="2400" b="1" dirty="0" err="1">
                <a:latin typeface="Times New Roman" panose="02020603050405020304" pitchFamily="18" charset="0"/>
                <a:cs typeface="Times New Roman" panose="02020603050405020304" pitchFamily="18" charset="0"/>
              </a:rPr>
              <a:t>peraluminous</a:t>
            </a:r>
            <a:r>
              <a:rPr lang="en-US" sz="2400" dirty="0">
                <a:latin typeface="Times New Roman" panose="02020603050405020304" pitchFamily="18" charset="0"/>
                <a:cs typeface="Times New Roman" panose="02020603050405020304" pitchFamily="18" charset="0"/>
              </a:rPr>
              <a:t> rocks </a:t>
            </a:r>
            <a:r>
              <a:rPr lang="en-US" sz="2400" u="sng" dirty="0">
                <a:latin typeface="Times New Roman" panose="02020603050405020304" pitchFamily="18" charset="0"/>
                <a:cs typeface="Times New Roman" panose="02020603050405020304" pitchFamily="18" charset="0"/>
              </a:rPr>
              <a:t>silica undersaturated</a:t>
            </a:r>
          </a:p>
          <a:p>
            <a:pPr marL="342900" indent="-342900">
              <a:lnSpc>
                <a:spcPct val="200000"/>
              </a:lnSpc>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Metaluminous</a:t>
            </a:r>
            <a:r>
              <a:rPr lang="en-US" sz="2400" dirty="0">
                <a:latin typeface="Times New Roman" panose="02020603050405020304" pitchFamily="18" charset="0"/>
                <a:cs typeface="Times New Roman" panose="02020603050405020304" pitchFamily="18" charset="0"/>
              </a:rPr>
              <a:t> rocks are </a:t>
            </a:r>
            <a:r>
              <a:rPr lang="en-US" sz="2400" u="sng" dirty="0">
                <a:latin typeface="Times New Roman" panose="02020603050405020304" pitchFamily="18" charset="0"/>
                <a:cs typeface="Times New Roman" panose="02020603050405020304" pitchFamily="18" charset="0"/>
              </a:rPr>
              <a:t>either</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silica saturated or </a:t>
            </a:r>
            <a:r>
              <a:rPr lang="en-US" sz="2400" u="sng" dirty="0" smtClean="0">
                <a:latin typeface="Times New Roman" panose="02020603050405020304" pitchFamily="18" charset="0"/>
                <a:cs typeface="Times New Roman" panose="02020603050405020304" pitchFamily="18" charset="0"/>
              </a:rPr>
              <a:t>oversaturated </a:t>
            </a:r>
            <a:endParaRPr lang="en-US" sz="2400" u="sng" dirty="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Peralkaline</a:t>
            </a:r>
            <a:r>
              <a:rPr lang="en-US" sz="2400" dirty="0">
                <a:latin typeface="Times New Roman" panose="02020603050405020304" pitchFamily="18" charset="0"/>
                <a:cs typeface="Times New Roman" panose="02020603050405020304" pitchFamily="18" charset="0"/>
              </a:rPr>
              <a:t> can be any saturation of silica, but </a:t>
            </a:r>
            <a:r>
              <a:rPr lang="en-US" sz="2400" u="sng" dirty="0">
                <a:latin typeface="Times New Roman" panose="02020603050405020304" pitchFamily="18" charset="0"/>
                <a:cs typeface="Times New Roman" panose="02020603050405020304" pitchFamily="18" charset="0"/>
              </a:rPr>
              <a:t>saturated or undersaturated </a:t>
            </a:r>
            <a:r>
              <a:rPr lang="en-US" sz="2400" dirty="0" smtClean="0">
                <a:latin typeface="Times New Roman" panose="02020603050405020304" pitchFamily="18" charset="0"/>
                <a:cs typeface="Times New Roman" panose="02020603050405020304" pitchFamily="18" charset="0"/>
              </a:rPr>
              <a:t>most </a:t>
            </a:r>
            <a:r>
              <a:rPr lang="en-US" sz="2400" u="sng" dirty="0" smtClean="0">
                <a:latin typeface="Times New Roman" panose="02020603050405020304" pitchFamily="18" charset="0"/>
                <a:cs typeface="Times New Roman" panose="02020603050405020304" pitchFamily="18" charset="0"/>
              </a:rPr>
              <a:t>common</a:t>
            </a:r>
            <a:endParaRPr lang="en-US" sz="2400" u="sng" dirty="0"/>
          </a:p>
        </p:txBody>
      </p:sp>
    </p:spTree>
    <p:extLst>
      <p:ext uri="{BB962C8B-B14F-4D97-AF65-F5344CB8AC3E}">
        <p14:creationId xmlns:p14="http://schemas.microsoft.com/office/powerpoint/2010/main" val="222802824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270455" y="218941"/>
            <a:ext cx="10985679" cy="323165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Alumina (Al</a:t>
            </a:r>
            <a:r>
              <a:rPr lang="en-US" sz="1400" b="1"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O</a:t>
            </a:r>
            <a:r>
              <a:rPr lang="en-US" sz="1400" b="1" dirty="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 Saturation</a:t>
            </a:r>
          </a:p>
          <a:p>
            <a:pPr algn="just">
              <a:lnSpc>
                <a:spcPct val="150000"/>
              </a:lnSpc>
            </a:pPr>
            <a:r>
              <a:rPr lang="en-US" sz="2400" dirty="0">
                <a:latin typeface="Times New Roman" panose="02020603050405020304" pitchFamily="18" charset="0"/>
                <a:cs typeface="Times New Roman" panose="02020603050405020304" pitchFamily="18" charset="0"/>
              </a:rPr>
              <a:t>After silica, alumina is the second most abundant oxide constituent in igneous rocks. </a:t>
            </a:r>
            <a:r>
              <a:rPr lang="en-US" sz="2400" dirty="0" smtClean="0">
                <a:latin typeface="Times New Roman" panose="02020603050405020304" pitchFamily="18" charset="0"/>
                <a:cs typeface="Times New Roman" panose="02020603050405020304" pitchFamily="18" charset="0"/>
              </a:rPr>
              <a:t>Feldspars are</a:t>
            </a:r>
            <a:r>
              <a:rPr lang="en-US" sz="2400" dirty="0">
                <a:latin typeface="Times New Roman" panose="02020603050405020304" pitchFamily="18" charset="0"/>
                <a:cs typeface="Times New Roman" panose="02020603050405020304" pitchFamily="18" charset="0"/>
              </a:rPr>
              <a:t>, in general, the most abundant minerals that occur in igneous rocks. Thus, the concept </a:t>
            </a:r>
            <a:r>
              <a:rPr lang="en-US" sz="2400" dirty="0" smtClean="0">
                <a:latin typeface="Times New Roman" panose="02020603050405020304" pitchFamily="18" charset="0"/>
                <a:cs typeface="Times New Roman" panose="02020603050405020304" pitchFamily="18" charset="0"/>
              </a:rPr>
              <a:t>of alumina </a:t>
            </a:r>
            <a:r>
              <a:rPr lang="en-US" sz="2400" dirty="0">
                <a:latin typeface="Times New Roman" panose="02020603050405020304" pitchFamily="18" charset="0"/>
                <a:cs typeface="Times New Roman" panose="02020603050405020304" pitchFamily="18" charset="0"/>
              </a:rPr>
              <a:t>saturation is based on whether or not there is an excess or lack of Al to make up </a:t>
            </a:r>
            <a:r>
              <a:rPr lang="en-US" sz="2400" dirty="0" smtClean="0">
                <a:latin typeface="Times New Roman" panose="02020603050405020304" pitchFamily="18" charset="0"/>
                <a:cs typeface="Times New Roman" panose="02020603050405020304" pitchFamily="18" charset="0"/>
              </a:rPr>
              <a:t>the feldspars</a:t>
            </a:r>
            <a:r>
              <a:rPr lang="en-US" sz="2400" dirty="0">
                <a:latin typeface="Times New Roman" panose="02020603050405020304" pitchFamily="18" charset="0"/>
                <a:cs typeface="Times New Roman" panose="02020603050405020304" pitchFamily="18" charset="0"/>
              </a:rPr>
              <a:t>. Note that Al</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occurs in feldspars in a ratio of 1 Al to 1 Na, 1K, or 1 Ca:</a:t>
            </a:r>
            <a:endParaRPr lang="en-US" sz="2400" dirty="0"/>
          </a:p>
        </p:txBody>
      </p:sp>
      <p:pic>
        <p:nvPicPr>
          <p:cNvPr id="3" name="Picture 2"/>
          <p:cNvPicPr>
            <a:picLocks noChangeAspect="1"/>
          </p:cNvPicPr>
          <p:nvPr/>
        </p:nvPicPr>
        <p:blipFill>
          <a:blip r:embed="rId2"/>
          <a:stretch>
            <a:fillRect/>
          </a:stretch>
        </p:blipFill>
        <p:spPr>
          <a:xfrm>
            <a:off x="3230406" y="3567509"/>
            <a:ext cx="5527648" cy="2451580"/>
          </a:xfrm>
          <a:prstGeom prst="rect">
            <a:avLst/>
          </a:prstGeom>
        </p:spPr>
      </p:pic>
    </p:spTree>
    <p:extLst>
      <p:ext uri="{BB962C8B-B14F-4D97-AF65-F5344CB8AC3E}">
        <p14:creationId xmlns:p14="http://schemas.microsoft.com/office/powerpoint/2010/main" val="28923712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206060" y="207948"/>
            <a:ext cx="11822807" cy="5078313"/>
          </a:xfrm>
          <a:prstGeom prst="rect">
            <a:avLst/>
          </a:prstGeom>
        </p:spPr>
        <p:txBody>
          <a:bodyPr wrap="square">
            <a:spAutoFit/>
          </a:bodyPr>
          <a:lstStyle/>
          <a:p>
            <a:pPr algn="just">
              <a:lnSpc>
                <a:spcPct val="150000"/>
              </a:lnSpc>
            </a:pPr>
            <a:r>
              <a:rPr lang="en-US" sz="2400" b="1" dirty="0" smtClean="0">
                <a:latin typeface="Times New Roman" panose="02020603050405020304" pitchFamily="18" charset="0"/>
                <a:cs typeface="Times New Roman" panose="02020603050405020304" pitchFamily="18" charset="0"/>
              </a:rPr>
              <a:t>Three possible conditions exist.</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1. If there is an excess of Alumina over that required to form feldspars, we say that the rock</a:t>
            </a:r>
          </a:p>
          <a:p>
            <a:pPr algn="just">
              <a:lnSpc>
                <a:spcPct val="150000"/>
              </a:lnSpc>
            </a:pPr>
            <a:r>
              <a:rPr lang="en-US" sz="2400" dirty="0">
                <a:latin typeface="Times New Roman" panose="02020603050405020304" pitchFamily="18" charset="0"/>
                <a:cs typeface="Times New Roman" panose="02020603050405020304" pitchFamily="18" charset="0"/>
              </a:rPr>
              <a:t>is </a:t>
            </a:r>
            <a:r>
              <a:rPr lang="en-US" sz="2400" b="1" i="1" u="sng" dirty="0" err="1">
                <a:solidFill>
                  <a:srgbClr val="FF0000"/>
                </a:solidFill>
                <a:latin typeface="Times New Roman" panose="02020603050405020304" pitchFamily="18" charset="0"/>
                <a:cs typeface="Times New Roman" panose="02020603050405020304" pitchFamily="18" charset="0"/>
              </a:rPr>
              <a:t>peraluminous</a:t>
            </a:r>
            <a:r>
              <a:rPr lang="en-US" sz="2400" dirty="0">
                <a:latin typeface="Times New Roman" panose="02020603050405020304" pitchFamily="18" charset="0"/>
                <a:cs typeface="Times New Roman" panose="02020603050405020304" pitchFamily="18" charset="0"/>
              </a:rPr>
              <a:t>. This condition is expressed chemically on a molecular basis as:</a:t>
            </a:r>
          </a:p>
          <a:p>
            <a:pPr algn="just">
              <a:lnSpc>
                <a:spcPct val="150000"/>
              </a:lnSpc>
            </a:pPr>
            <a:r>
              <a:rPr lang="en-US" sz="2400" dirty="0">
                <a:latin typeface="Times New Roman" panose="02020603050405020304" pitchFamily="18" charset="0"/>
                <a:cs typeface="Times New Roman" panose="02020603050405020304" pitchFamily="18" charset="0"/>
              </a:rPr>
              <a:t>Al2O3 &gt;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 Na2O + K2O)</a:t>
            </a:r>
          </a:p>
          <a:p>
            <a:pPr algn="just">
              <a:lnSpc>
                <a:spcPct val="150000"/>
              </a:lnSpc>
            </a:pPr>
            <a:r>
              <a:rPr lang="en-US" sz="2400" dirty="0">
                <a:latin typeface="Times New Roman" panose="02020603050405020304" pitchFamily="18" charset="0"/>
                <a:cs typeface="Times New Roman" panose="02020603050405020304" pitchFamily="18" charset="0"/>
              </a:rPr>
              <a:t>In </a:t>
            </a:r>
            <a:r>
              <a:rPr lang="en-US" sz="2400" dirty="0" err="1">
                <a:latin typeface="Times New Roman" panose="02020603050405020304" pitchFamily="18" charset="0"/>
                <a:cs typeface="Times New Roman" panose="02020603050405020304" pitchFamily="18" charset="0"/>
              </a:rPr>
              <a:t>peraluminous</a:t>
            </a:r>
            <a:r>
              <a:rPr lang="en-US" sz="2400" dirty="0">
                <a:latin typeface="Times New Roman" panose="02020603050405020304" pitchFamily="18" charset="0"/>
                <a:cs typeface="Times New Roman" panose="02020603050405020304" pitchFamily="18" charset="0"/>
              </a:rPr>
              <a:t>. rocks we expect to find an </a:t>
            </a:r>
            <a:r>
              <a:rPr lang="en-US" sz="2400" dirty="0" smtClean="0">
                <a:latin typeface="Times New Roman" panose="02020603050405020304" pitchFamily="18" charset="0"/>
                <a:cs typeface="Times New Roman" panose="02020603050405020304" pitchFamily="18" charset="0"/>
              </a:rPr>
              <a:t>Al2O3 rich mineral </a:t>
            </a:r>
            <a:r>
              <a:rPr lang="en-US" sz="2400" dirty="0">
                <a:latin typeface="Times New Roman" panose="02020603050405020304" pitchFamily="18" charset="0"/>
                <a:cs typeface="Times New Roman" panose="02020603050405020304" pitchFamily="18" charset="0"/>
              </a:rPr>
              <a:t>present as a </a:t>
            </a:r>
            <a:r>
              <a:rPr lang="en-US" sz="2400" dirty="0" smtClean="0">
                <a:latin typeface="Times New Roman" panose="02020603050405020304" pitchFamily="18" charset="0"/>
                <a:cs typeface="Times New Roman" panose="02020603050405020304" pitchFamily="18" charset="0"/>
              </a:rPr>
              <a:t>modal mineral such </a:t>
            </a:r>
            <a:r>
              <a:rPr lang="pt-BR" sz="2400" dirty="0" smtClean="0">
                <a:latin typeface="Times New Roman" panose="02020603050405020304" pitchFamily="18" charset="0"/>
                <a:cs typeface="Times New Roman" panose="02020603050405020304" pitchFamily="18" charset="0"/>
              </a:rPr>
              <a:t>as </a:t>
            </a:r>
            <a:r>
              <a:rPr lang="pt-BR" sz="2400" b="1" i="1" u="sng" dirty="0">
                <a:latin typeface="Times New Roman" panose="02020603050405020304" pitchFamily="18" charset="0"/>
                <a:cs typeface="Times New Roman" panose="02020603050405020304" pitchFamily="18" charset="0"/>
              </a:rPr>
              <a:t>muscovite</a:t>
            </a:r>
            <a:r>
              <a:rPr lang="pt-BR" sz="2400" dirty="0">
                <a:latin typeface="Times New Roman" panose="02020603050405020304" pitchFamily="18" charset="0"/>
                <a:cs typeface="Times New Roman" panose="02020603050405020304" pitchFamily="18" charset="0"/>
              </a:rPr>
              <a:t> [KAl3Si3O10(OH)2], </a:t>
            </a:r>
            <a:r>
              <a:rPr lang="pt-BR" sz="2400" b="1" i="1" u="sng" dirty="0">
                <a:latin typeface="Times New Roman" panose="02020603050405020304" pitchFamily="18" charset="0"/>
                <a:cs typeface="Times New Roman" panose="02020603050405020304" pitchFamily="18" charset="0"/>
              </a:rPr>
              <a:t>corundum</a:t>
            </a:r>
            <a:r>
              <a:rPr lang="pt-BR" sz="2400" dirty="0">
                <a:latin typeface="Times New Roman" panose="02020603050405020304" pitchFamily="18" charset="0"/>
                <a:cs typeface="Times New Roman" panose="02020603050405020304" pitchFamily="18" charset="0"/>
              </a:rPr>
              <a:t> [Al2O3], </a:t>
            </a:r>
            <a:r>
              <a:rPr lang="pt-BR" sz="2400" b="1" i="1" u="sng" dirty="0">
                <a:latin typeface="Times New Roman" panose="02020603050405020304" pitchFamily="18" charset="0"/>
                <a:cs typeface="Times New Roman" panose="02020603050405020304" pitchFamily="18" charset="0"/>
              </a:rPr>
              <a:t>topaz</a:t>
            </a:r>
            <a:r>
              <a:rPr lang="pt-B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Al2SiO4(OH,F)2], or an </a:t>
            </a:r>
            <a:r>
              <a:rPr lang="en-US" sz="2400" dirty="0" smtClean="0">
                <a:latin typeface="Times New Roman" panose="02020603050405020304" pitchFamily="18" charset="0"/>
                <a:cs typeface="Times New Roman" panose="02020603050405020304" pitchFamily="18" charset="0"/>
              </a:rPr>
              <a:t>Al2SiO5 mineral like </a:t>
            </a:r>
            <a:r>
              <a:rPr lang="en-US" sz="2400" b="1" i="1" u="sng" dirty="0" err="1">
                <a:latin typeface="Times New Roman" panose="02020603050405020304" pitchFamily="18" charset="0"/>
                <a:cs typeface="Times New Roman" panose="02020603050405020304" pitchFamily="18" charset="0"/>
              </a:rPr>
              <a:t>kyanite</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andalusite</a:t>
            </a:r>
            <a:r>
              <a:rPr lang="en-US" sz="2400" b="1" i="1" u="sng" dirty="0">
                <a:latin typeface="Times New Roman" panose="02020603050405020304" pitchFamily="18" charset="0"/>
                <a:cs typeface="Times New Roman" panose="02020603050405020304" pitchFamily="18" charset="0"/>
              </a:rPr>
              <a:t>, or </a:t>
            </a:r>
            <a:r>
              <a:rPr lang="en-US" sz="2400" b="1" i="1" u="sng" dirty="0" err="1">
                <a:latin typeface="Times New Roman" panose="02020603050405020304" pitchFamily="18" charset="0"/>
                <a:cs typeface="Times New Roman" panose="02020603050405020304" pitchFamily="18" charset="0"/>
              </a:rPr>
              <a:t>sillimanite</a:t>
            </a:r>
            <a:r>
              <a:rPr lang="en-US" sz="2400" dirty="0">
                <a:latin typeface="Times New Roman" panose="02020603050405020304" pitchFamily="18" charset="0"/>
                <a:cs typeface="Times New Roman" panose="02020603050405020304" pitchFamily="18" charset="0"/>
              </a:rPr>
              <a:t>.</a:t>
            </a:r>
          </a:p>
          <a:p>
            <a:pPr algn="just">
              <a:lnSpc>
                <a:spcPct val="150000"/>
              </a:lnSpc>
            </a:pPr>
            <a:r>
              <a:rPr lang="en-US" sz="2400" b="1" dirty="0" err="1">
                <a:solidFill>
                  <a:schemeClr val="bg1"/>
                </a:solidFill>
                <a:latin typeface="Times New Roman" panose="02020603050405020304" pitchFamily="18" charset="0"/>
                <a:cs typeface="Times New Roman" panose="02020603050405020304" pitchFamily="18" charset="0"/>
              </a:rPr>
              <a:t>Peraluminous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rocks </a:t>
            </a:r>
            <a:r>
              <a:rPr lang="en-US" sz="2400" b="1" i="1" u="sng" dirty="0">
                <a:latin typeface="Times New Roman" panose="02020603050405020304" pitchFamily="18" charset="0"/>
                <a:cs typeface="Times New Roman" panose="02020603050405020304" pitchFamily="18" charset="0"/>
              </a:rPr>
              <a:t>will have </a:t>
            </a:r>
            <a:r>
              <a:rPr lang="en-US" sz="2400" dirty="0">
                <a:latin typeface="Times New Roman" panose="02020603050405020304" pitchFamily="18" charset="0"/>
                <a:cs typeface="Times New Roman" panose="02020603050405020304" pitchFamily="18" charset="0"/>
              </a:rPr>
              <a:t>corundum [Al2O3] in the CIPW norm and </a:t>
            </a:r>
            <a:r>
              <a:rPr lang="en-US" sz="2400" b="1" i="1" u="sng" dirty="0">
                <a:latin typeface="Times New Roman" panose="02020603050405020304" pitchFamily="18" charset="0"/>
                <a:cs typeface="Times New Roman" panose="02020603050405020304" pitchFamily="18" charset="0"/>
              </a:rPr>
              <a:t>no diopside </a:t>
            </a:r>
            <a:r>
              <a:rPr lang="en-US" sz="2400" dirty="0" smtClean="0">
                <a:latin typeface="Times New Roman" panose="02020603050405020304" pitchFamily="18" charset="0"/>
                <a:cs typeface="Times New Roman" panose="02020603050405020304" pitchFamily="18" charset="0"/>
              </a:rPr>
              <a:t>in the </a:t>
            </a:r>
            <a:r>
              <a:rPr lang="en-US" sz="2400" dirty="0">
                <a:latin typeface="Times New Roman" panose="02020603050405020304" pitchFamily="18" charset="0"/>
                <a:cs typeface="Times New Roman" panose="02020603050405020304" pitchFamily="18" charset="0"/>
              </a:rPr>
              <a:t>norm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2851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30" y="188259"/>
            <a:ext cx="11497235" cy="5632311"/>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Metaluminous</a:t>
            </a:r>
            <a:r>
              <a:rPr lang="en-US" sz="2400" i="1"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rocks are those for which the molecular percentages are as follows:</a:t>
            </a:r>
          </a:p>
          <a:p>
            <a:pPr algn="just">
              <a:lnSpc>
                <a:spcPct val="150000"/>
              </a:lnSpc>
            </a:pPr>
            <a:r>
              <a:rPr lang="pt-BR" sz="2400" dirty="0">
                <a:latin typeface="Times New Roman" panose="02020603050405020304" pitchFamily="18" charset="0"/>
                <a:cs typeface="Times New Roman" panose="02020603050405020304" pitchFamily="18" charset="0"/>
              </a:rPr>
              <a:t>Al2O3 </a:t>
            </a:r>
            <a:r>
              <a:rPr lang="pt-BR" sz="2400" b="1" dirty="0">
                <a:latin typeface="Times New Roman" panose="02020603050405020304" pitchFamily="18" charset="0"/>
                <a:cs typeface="Times New Roman" panose="02020603050405020304" pitchFamily="18" charset="0"/>
              </a:rPr>
              <a:t>&lt;</a:t>
            </a:r>
            <a:r>
              <a:rPr lang="pt-BR" sz="2400" dirty="0">
                <a:latin typeface="Times New Roman" panose="02020603050405020304" pitchFamily="18" charset="0"/>
                <a:cs typeface="Times New Roman" panose="02020603050405020304" pitchFamily="18" charset="0"/>
              </a:rPr>
              <a:t> (CaO + Na2O + K2O) and Al2O3 &gt; (Na2O + K2O)</a:t>
            </a:r>
          </a:p>
          <a:p>
            <a:pPr algn="just">
              <a:lnSpc>
                <a:spcPct val="150000"/>
              </a:lnSpc>
            </a:pPr>
            <a:r>
              <a:rPr lang="en-US" sz="2400" dirty="0" smtClean="0">
                <a:latin typeface="Times New Roman" panose="02020603050405020304" pitchFamily="18" charset="0"/>
                <a:cs typeface="Times New Roman" panose="02020603050405020304" pitchFamily="18" charset="0"/>
              </a:rPr>
              <a:t>These are the more common types of igneous rocks. They are characterized by </a:t>
            </a:r>
            <a:r>
              <a:rPr lang="en-US" sz="2400" b="1" i="1" u="sng" dirty="0" smtClean="0">
                <a:latin typeface="Times New Roman" panose="02020603050405020304" pitchFamily="18" charset="0"/>
                <a:cs typeface="Times New Roman" panose="02020603050405020304" pitchFamily="18" charset="0"/>
              </a:rPr>
              <a:t>lack </a:t>
            </a:r>
            <a:r>
              <a:rPr lang="en-US" sz="2400" dirty="0" smtClean="0">
                <a:latin typeface="Times New Roman" panose="02020603050405020304" pitchFamily="18" charset="0"/>
                <a:cs typeface="Times New Roman" panose="02020603050405020304" pitchFamily="18" charset="0"/>
              </a:rPr>
              <a:t>of an Al2O3 rich mineral and </a:t>
            </a:r>
            <a:r>
              <a:rPr lang="en-US" sz="2400" b="1" i="1" u="sng" dirty="0" smtClean="0">
                <a:latin typeface="Times New Roman" panose="02020603050405020304" pitchFamily="18" charset="0"/>
                <a:cs typeface="Times New Roman" panose="02020603050405020304" pitchFamily="18" charset="0"/>
              </a:rPr>
              <a:t>lack</a:t>
            </a:r>
            <a:r>
              <a:rPr lang="en-US" sz="2400" dirty="0" smtClean="0">
                <a:latin typeface="Times New Roman" panose="02020603050405020304" pitchFamily="18" charset="0"/>
                <a:cs typeface="Times New Roman" panose="02020603050405020304" pitchFamily="18" charset="0"/>
              </a:rPr>
              <a:t> of sodic pyroxenes and amphiboles in the mode.</a:t>
            </a:r>
          </a:p>
          <a:p>
            <a:pPr algn="just">
              <a:lnSpc>
                <a:spcPct val="150000"/>
              </a:lnSpc>
            </a:pPr>
            <a:r>
              <a:rPr lang="en-US" sz="2400" dirty="0" smtClean="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b="1" i="1" dirty="0">
                <a:solidFill>
                  <a:schemeClr val="bg1"/>
                </a:solidFill>
                <a:latin typeface="Times New Roman" panose="02020603050405020304" pitchFamily="18" charset="0"/>
                <a:cs typeface="Times New Roman" panose="02020603050405020304" pitchFamily="18" charset="0"/>
              </a:rPr>
              <a:t>Peralkaline</a:t>
            </a:r>
            <a:r>
              <a:rPr lang="en-US" sz="2400" i="1"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rocks are those that are oversaturated with </a:t>
            </a:r>
            <a:r>
              <a:rPr lang="en-US" sz="2400" dirty="0" err="1">
                <a:latin typeface="Times New Roman" panose="02020603050405020304" pitchFamily="18" charset="0"/>
                <a:cs typeface="Times New Roman" panose="02020603050405020304" pitchFamily="18" charset="0"/>
              </a:rPr>
              <a:t>alkalies</a:t>
            </a:r>
            <a:r>
              <a:rPr lang="en-US" sz="2400" dirty="0">
                <a:latin typeface="Times New Roman" panose="02020603050405020304" pitchFamily="18" charset="0"/>
                <a:cs typeface="Times New Roman" panose="02020603050405020304" pitchFamily="18" charset="0"/>
              </a:rPr>
              <a:t> (Na2O + K2O), and thus undersaturated with respect to Al2O3. On a molecular basis, these rocks show:</a:t>
            </a:r>
          </a:p>
          <a:p>
            <a:pPr algn="just">
              <a:lnSpc>
                <a:spcPct val="150000"/>
              </a:lnSpc>
            </a:pPr>
            <a:r>
              <a:rPr lang="en-US" sz="2400" dirty="0">
                <a:latin typeface="Times New Roman" panose="02020603050405020304" pitchFamily="18" charset="0"/>
                <a:cs typeface="Times New Roman" panose="02020603050405020304" pitchFamily="18" charset="0"/>
              </a:rPr>
              <a:t>Al2O3 &lt; (Na2O + K2O)</a:t>
            </a:r>
          </a:p>
          <a:p>
            <a:pPr algn="just">
              <a:lnSpc>
                <a:spcPct val="150000"/>
              </a:lnSpc>
            </a:pPr>
            <a:r>
              <a:rPr lang="en-US" sz="2400" dirty="0">
                <a:latin typeface="Times New Roman" panose="02020603050405020304" pitchFamily="18" charset="0"/>
                <a:cs typeface="Times New Roman" panose="02020603050405020304" pitchFamily="18" charset="0"/>
              </a:rPr>
              <a:t>Peralkaline rocks are distinguished by the </a:t>
            </a:r>
            <a:r>
              <a:rPr lang="en-US" sz="2400" b="1" i="1" u="sng" dirty="0">
                <a:latin typeface="Times New Roman" panose="02020603050405020304" pitchFamily="18" charset="0"/>
                <a:cs typeface="Times New Roman" panose="02020603050405020304" pitchFamily="18" charset="0"/>
              </a:rPr>
              <a:t>presence</a:t>
            </a:r>
            <a:r>
              <a:rPr lang="en-US" sz="2400" dirty="0">
                <a:latin typeface="Times New Roman" panose="02020603050405020304" pitchFamily="18" charset="0"/>
                <a:cs typeface="Times New Roman" panose="02020603050405020304" pitchFamily="18" charset="0"/>
              </a:rPr>
              <a:t> of Na rich minerals like </a:t>
            </a:r>
            <a:r>
              <a:rPr lang="en-US" sz="2400" dirty="0" err="1">
                <a:latin typeface="Times New Roman" panose="02020603050405020304" pitchFamily="18" charset="0"/>
                <a:cs typeface="Times New Roman" panose="02020603050405020304" pitchFamily="18" charset="0"/>
              </a:rPr>
              <a:t>aegerine</a:t>
            </a:r>
            <a:r>
              <a:rPr lang="en-US" sz="2400" dirty="0">
                <a:latin typeface="Times New Roman" panose="02020603050405020304" pitchFamily="18" charset="0"/>
                <a:cs typeface="Times New Roman" panose="02020603050405020304" pitchFamily="18" charset="0"/>
              </a:rPr>
              <a:t> [NaFe+3Si2O6], riebeckite [</a:t>
            </a:r>
            <a:r>
              <a:rPr lang="en-US" sz="2400" dirty="0" smtClean="0">
                <a:latin typeface="Times New Roman" panose="02020603050405020304" pitchFamily="18" charset="0"/>
                <a:cs typeface="Times New Roman" panose="02020603050405020304" pitchFamily="18" charset="0"/>
              </a:rPr>
              <a:t>Na2Fe3+2Fe2+3Si8O22(OH)2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arfvedsonite</a:t>
            </a:r>
            <a:r>
              <a:rPr lang="en-US" sz="2400" dirty="0">
                <a:latin typeface="Times New Roman" panose="02020603050405020304" pitchFamily="18" charset="0"/>
                <a:cs typeface="Times New Roman" panose="02020603050405020304" pitchFamily="18" charset="0"/>
              </a:rPr>
              <a:t> [Na3Fe4 +2(Al,Fe+3)Si8O22(OH)2 ], or </a:t>
            </a:r>
            <a:r>
              <a:rPr lang="en-US" sz="2400" dirty="0" err="1">
                <a:latin typeface="Times New Roman" panose="02020603050405020304" pitchFamily="18" charset="0"/>
                <a:cs typeface="Times New Roman" panose="02020603050405020304" pitchFamily="18" charset="0"/>
              </a:rPr>
              <a:t>aenigmatite</a:t>
            </a:r>
            <a:r>
              <a:rPr lang="en-US" sz="2400" dirty="0">
                <a:latin typeface="Times New Roman" panose="02020603050405020304" pitchFamily="18" charset="0"/>
                <a:cs typeface="Times New Roman" panose="02020603050405020304" pitchFamily="18" charset="0"/>
              </a:rPr>
              <a:t> [Na2Fe5 +2TiO2Si6O18] in the mode.</a:t>
            </a:r>
            <a:endParaRPr lang="en-US" sz="2400" dirty="0"/>
          </a:p>
        </p:txBody>
      </p:sp>
    </p:spTree>
    <p:extLst>
      <p:ext uri="{BB962C8B-B14F-4D97-AF65-F5344CB8AC3E}">
        <p14:creationId xmlns:p14="http://schemas.microsoft.com/office/powerpoint/2010/main" val="3061339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456" y="321996"/>
            <a:ext cx="11590985" cy="4487382"/>
          </a:xfrm>
          <a:prstGeom prst="rect">
            <a:avLst/>
          </a:prstGeom>
        </p:spPr>
        <p:txBody>
          <a:bodyPr wrap="square">
            <a:spAutoFit/>
          </a:bodyPr>
          <a:lstStyle/>
          <a:p>
            <a:pPr marL="342900" indent="-342900" algn="just">
              <a:lnSpc>
                <a:spcPct val="17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b="1" u="sng" dirty="0">
                <a:solidFill>
                  <a:srgbClr val="00B0F0"/>
                </a:solidFill>
                <a:latin typeface="Times New Roman" panose="02020603050405020304" pitchFamily="18" charset="0"/>
                <a:cs typeface="Times New Roman" panose="02020603050405020304" pitchFamily="18" charset="0"/>
              </a:rPr>
              <a:t>rhyolites</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b="1" u="sng" dirty="0" err="1">
                <a:solidFill>
                  <a:srgbClr val="00B0F0"/>
                </a:solidFill>
                <a:latin typeface="Times New Roman" panose="02020603050405020304" pitchFamily="18" charset="0"/>
                <a:cs typeface="Times New Roman" panose="02020603050405020304" pitchFamily="18" charset="0"/>
              </a:rPr>
              <a:t>trachytes</a:t>
            </a:r>
            <a:r>
              <a:rPr lang="en-US" sz="2400" dirty="0">
                <a:latin typeface="Times New Roman" panose="02020603050405020304" pitchFamily="18" charset="0"/>
                <a:cs typeface="Times New Roman" panose="02020603050405020304" pitchFamily="18" charset="0"/>
              </a:rPr>
              <a:t>, early crystals of hornblende and biotite may be found in great numbers partially converted into augite and magnetite.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70000"/>
              </a:lnSpc>
              <a:buFont typeface="Arial" panose="020B0604020202020204" pitchFamily="34" charset="0"/>
              <a:buChar char="•"/>
            </a:pPr>
            <a:r>
              <a:rPr lang="en-US" sz="2400" b="1" u="sng" dirty="0" smtClean="0">
                <a:latin typeface="Times New Roman" panose="02020603050405020304" pitchFamily="18" charset="0"/>
                <a:cs typeface="Times New Roman" panose="02020603050405020304" pitchFamily="18" charset="0"/>
              </a:rPr>
              <a:t>Hornblende </a:t>
            </a:r>
            <a:r>
              <a:rPr lang="en-US" sz="2400" b="1" u="sng" dirty="0">
                <a:latin typeface="Times New Roman" panose="02020603050405020304" pitchFamily="18" charset="0"/>
                <a:cs typeface="Times New Roman" panose="02020603050405020304" pitchFamily="18" charset="0"/>
              </a:rPr>
              <a:t>and biotite </a:t>
            </a:r>
            <a:r>
              <a:rPr lang="en-US" sz="2400" dirty="0">
                <a:latin typeface="Times New Roman" panose="02020603050405020304" pitchFamily="18" charset="0"/>
                <a:cs typeface="Times New Roman" panose="02020603050405020304" pitchFamily="18" charset="0"/>
              </a:rPr>
              <a:t>were </a:t>
            </a:r>
            <a:r>
              <a:rPr lang="en-US" sz="2400" b="1" u="sng" dirty="0">
                <a:latin typeface="Times New Roman" panose="02020603050405020304" pitchFamily="18" charset="0"/>
                <a:cs typeface="Times New Roman" panose="02020603050405020304" pitchFamily="18" charset="0"/>
              </a:rPr>
              <a:t>stable</a:t>
            </a:r>
            <a:r>
              <a:rPr lang="en-US" sz="2400" dirty="0">
                <a:latin typeface="Times New Roman" panose="02020603050405020304" pitchFamily="18" charset="0"/>
                <a:cs typeface="Times New Roman" panose="02020603050405020304" pitchFamily="18" charset="0"/>
              </a:rPr>
              <a:t> under the pressures and other conditions below the surface, but </a:t>
            </a:r>
            <a:r>
              <a:rPr lang="en-US" sz="2400" b="1" u="sng" dirty="0">
                <a:latin typeface="Times New Roman" panose="02020603050405020304" pitchFamily="18" charset="0"/>
                <a:cs typeface="Times New Roman" panose="02020603050405020304" pitchFamily="18" charset="0"/>
              </a:rPr>
              <a:t>unstable</a:t>
            </a:r>
            <a:r>
              <a:rPr lang="en-US" sz="2400" dirty="0">
                <a:latin typeface="Times New Roman" panose="02020603050405020304" pitchFamily="18" charset="0"/>
                <a:cs typeface="Times New Roman" panose="02020603050405020304" pitchFamily="18" charset="0"/>
              </a:rPr>
              <a:t> at higher levels. In the ground-mass of these rocks, augite is almost universally present.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7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But </a:t>
            </a:r>
            <a:r>
              <a:rPr lang="en-US" sz="2400" dirty="0">
                <a:latin typeface="Times New Roman" panose="02020603050405020304" pitchFamily="18" charset="0"/>
                <a:cs typeface="Times New Roman" panose="02020603050405020304" pitchFamily="18" charset="0"/>
              </a:rPr>
              <a:t>the plutonic representatives of the same magma, </a:t>
            </a:r>
            <a:r>
              <a:rPr lang="en-US" sz="2400" b="1" u="sng" dirty="0">
                <a:solidFill>
                  <a:srgbClr val="00B0F0"/>
                </a:solidFill>
                <a:latin typeface="Times New Roman" panose="02020603050405020304" pitchFamily="18" charset="0"/>
                <a:cs typeface="Times New Roman" panose="02020603050405020304" pitchFamily="18" charset="0"/>
              </a:rPr>
              <a:t>granite and syenite </a:t>
            </a:r>
            <a:r>
              <a:rPr lang="en-US" sz="2400" dirty="0">
                <a:latin typeface="Times New Roman" panose="02020603050405020304" pitchFamily="18" charset="0"/>
                <a:cs typeface="Times New Roman" panose="02020603050405020304" pitchFamily="18" charset="0"/>
              </a:rPr>
              <a:t>contain biotite and hornblende far more commonly than augite.</a:t>
            </a:r>
          </a:p>
        </p:txBody>
      </p:sp>
    </p:spTree>
    <p:extLst>
      <p:ext uri="{BB962C8B-B14F-4D97-AF65-F5344CB8AC3E}">
        <p14:creationId xmlns:p14="http://schemas.microsoft.com/office/powerpoint/2010/main" val="31658931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6"/>
            <a:ext cx="10515600" cy="79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Times New Roman" panose="02020603050405020304" pitchFamily="18" charset="0"/>
                <a:cs typeface="Times New Roman" panose="02020603050405020304" pitchFamily="18" charset="0"/>
              </a:rPr>
              <a:t>Magmatic </a:t>
            </a:r>
            <a:r>
              <a:rPr lang="en-US" b="1" dirty="0">
                <a:latin typeface="Times New Roman" panose="02020603050405020304" pitchFamily="18" charset="0"/>
                <a:cs typeface="Times New Roman" panose="02020603050405020304" pitchFamily="18" charset="0"/>
              </a:rPr>
              <a:t>series</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516228" y="1584103"/>
            <a:ext cx="10515600" cy="1057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latin typeface="Times New Roman" panose="02020603050405020304" pitchFamily="18" charset="0"/>
                <a:cs typeface="Times New Roman" panose="02020603050405020304" pitchFamily="18" charset="0"/>
              </a:rPr>
              <a:t>Magmatic series: reflect first order differences between rock groups.</a:t>
            </a:r>
          </a:p>
          <a:p>
            <a:pPr algn="just"/>
            <a:r>
              <a:rPr lang="en-US" sz="2400" dirty="0" smtClean="0">
                <a:latin typeface="Times New Roman" panose="02020603050405020304" pitchFamily="18" charset="0"/>
                <a:cs typeface="Times New Roman" panose="02020603050405020304" pitchFamily="18" charset="0"/>
              </a:rPr>
              <a:t> TAS diagram separates alkali and sub-alkali series</a:t>
            </a:r>
          </a:p>
          <a:p>
            <a:pPr algn="just"/>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059" y="2966501"/>
            <a:ext cx="4711741" cy="3614603"/>
          </a:xfrm>
          <a:prstGeom prst="rect">
            <a:avLst/>
          </a:prstGeom>
        </p:spPr>
      </p:pic>
    </p:spTree>
    <p:extLst>
      <p:ext uri="{BB962C8B-B14F-4D97-AF65-F5344CB8AC3E}">
        <p14:creationId xmlns:p14="http://schemas.microsoft.com/office/powerpoint/2010/main" val="33422339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035424"/>
            <a:ext cx="10685929" cy="5545680"/>
          </a:xfrm>
        </p:spPr>
        <p:txBody>
          <a:bodyPr>
            <a:no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Fe-rich, alkali poor.</a:t>
            </a:r>
          </a:p>
          <a:p>
            <a:pPr algn="just">
              <a:lnSpc>
                <a:spcPct val="150000"/>
              </a:lnSpc>
            </a:pPr>
            <a:r>
              <a:rPr lang="en-US" sz="2400" dirty="0" err="1" smtClean="0">
                <a:latin typeface="Times New Roman" panose="02020603050405020304" pitchFamily="18" charset="0"/>
                <a:cs typeface="Times New Roman" panose="02020603050405020304" pitchFamily="18" charset="0"/>
              </a:rPr>
              <a:t>Metaluminous</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Px</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Hb</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Bt</a:t>
            </a:r>
            <a:r>
              <a:rPr lang="en-US" sz="2400" dirty="0" smtClean="0">
                <a:latin typeface="Times New Roman" panose="02020603050405020304" pitchFamily="18" charset="0"/>
                <a:cs typeface="Times New Roman" panose="02020603050405020304" pitchFamily="18" charset="0"/>
              </a:rPr>
              <a:t>-bearing basalts, </a:t>
            </a:r>
            <a:r>
              <a:rPr lang="en-US" sz="2400" dirty="0" err="1" smtClean="0">
                <a:latin typeface="Times New Roman" panose="02020603050405020304" pitchFamily="18" charset="0"/>
                <a:cs typeface="Times New Roman" panose="02020603050405020304" pitchFamily="18" charset="0"/>
              </a:rPr>
              <a:t>andesites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dacites</a:t>
            </a:r>
            <a:r>
              <a:rPr lang="en-US" sz="2400" dirty="0" smtClean="0">
                <a:latin typeface="Times New Roman" panose="02020603050405020304" pitchFamily="18" charset="0"/>
                <a:cs typeface="Times New Roman" panose="02020603050405020304" pitchFamily="18" charset="0"/>
              </a:rPr>
              <a:t>, rhyolites (BADR)</a:t>
            </a:r>
          </a:p>
          <a:p>
            <a:pPr algn="just">
              <a:lnSpc>
                <a:spcPct val="150000"/>
              </a:lnSpc>
            </a:pPr>
            <a:r>
              <a:rPr lang="en-US" sz="2400" dirty="0" smtClean="0">
                <a:latin typeface="Times New Roman" panose="02020603050405020304" pitchFamily="18" charset="0"/>
                <a:cs typeface="Times New Roman" panose="02020603050405020304" pitchFamily="18" charset="0"/>
              </a:rPr>
              <a:t>Tholeiitic series are common in oceanic ridges, intraplate-volcanoes ± convergent margins. They correspond to melting by decrease of pressure.</a:t>
            </a:r>
          </a:p>
          <a:p>
            <a:pPr algn="just">
              <a:lnSpc>
                <a:spcPct val="150000"/>
              </a:lnSpc>
            </a:pPr>
            <a:r>
              <a:rPr lang="en-US" sz="2400" dirty="0" smtClean="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tholeiitic magma series</a:t>
            </a:r>
            <a:r>
              <a:rPr lang="en-US" sz="2400" dirty="0" smtClean="0">
                <a:latin typeface="Times New Roman" panose="02020603050405020304" pitchFamily="18" charset="0"/>
                <a:cs typeface="Times New Roman" panose="02020603050405020304" pitchFamily="18" charset="0"/>
              </a:rPr>
              <a:t> is one of two main magma series in </a:t>
            </a:r>
            <a:r>
              <a:rPr lang="en-US" sz="2400" u="sng" dirty="0" smtClean="0">
                <a:latin typeface="Times New Roman" panose="02020603050405020304" pitchFamily="18" charset="0"/>
                <a:cs typeface="Times New Roman" panose="02020603050405020304" pitchFamily="18" charset="0"/>
                <a:hlinkClick r:id="rId2" tooltip="Igneous rocks"/>
              </a:rPr>
              <a:t>igneous rocks</a:t>
            </a:r>
            <a:r>
              <a:rPr lang="en-US" sz="2400" dirty="0" smtClean="0">
                <a:latin typeface="Times New Roman" panose="02020603050405020304" pitchFamily="18" charset="0"/>
                <a:cs typeface="Times New Roman" panose="02020603050405020304" pitchFamily="18" charset="0"/>
              </a:rPr>
              <a:t>, the other magma series being the </a:t>
            </a:r>
            <a:r>
              <a:rPr lang="en-US" sz="2400" u="sng" dirty="0" err="1" smtClean="0">
                <a:latin typeface="Times New Roman" panose="02020603050405020304" pitchFamily="18" charset="0"/>
                <a:cs typeface="Times New Roman" panose="02020603050405020304" pitchFamily="18" charset="0"/>
                <a:hlinkClick r:id="rId3" tooltip="Calc-alkaline magma series"/>
              </a:rPr>
              <a:t>calc</a:t>
            </a:r>
            <a:r>
              <a:rPr lang="en-US" sz="2400" u="sng" dirty="0" smtClean="0">
                <a:latin typeface="Times New Roman" panose="02020603050405020304" pitchFamily="18" charset="0"/>
                <a:cs typeface="Times New Roman" panose="02020603050405020304" pitchFamily="18" charset="0"/>
                <a:hlinkClick r:id="rId3" tooltip="Calc-alkaline magma series"/>
              </a:rPr>
              <a:t>-alkaline</a:t>
            </a:r>
            <a:r>
              <a:rPr lang="en-US" sz="2400" dirty="0" smtClean="0">
                <a:latin typeface="Times New Roman" panose="02020603050405020304" pitchFamily="18" charset="0"/>
                <a:cs typeface="Times New Roman" panose="02020603050405020304" pitchFamily="18" charset="0"/>
              </a:rPr>
              <a:t>. A magma series is a series of compositions that describes the evolution of a </a:t>
            </a:r>
            <a:r>
              <a:rPr lang="en-US" sz="2400" u="sng" dirty="0" smtClean="0">
                <a:latin typeface="Times New Roman" panose="02020603050405020304" pitchFamily="18" charset="0"/>
                <a:cs typeface="Times New Roman" panose="02020603050405020304" pitchFamily="18" charset="0"/>
                <a:hlinkClick r:id="rId4" tooltip="Mafic"/>
              </a:rPr>
              <a:t>mafic</a:t>
            </a:r>
            <a:r>
              <a:rPr lang="en-US" sz="2400" dirty="0" smtClean="0">
                <a:latin typeface="Times New Roman" panose="02020603050405020304" pitchFamily="18" charset="0"/>
                <a:cs typeface="Times New Roman" panose="02020603050405020304" pitchFamily="18" charset="0"/>
              </a:rPr>
              <a:t> magma, which is high in </a:t>
            </a:r>
            <a:r>
              <a:rPr lang="en-US" sz="2400" u="sng" dirty="0" smtClean="0">
                <a:latin typeface="Times New Roman" panose="02020603050405020304" pitchFamily="18" charset="0"/>
                <a:cs typeface="Times New Roman" panose="02020603050405020304" pitchFamily="18" charset="0"/>
                <a:hlinkClick r:id="rId5" tooltip="Magnesium"/>
              </a:rPr>
              <a:t>magnesium</a:t>
            </a:r>
            <a:r>
              <a:rPr lang="en-US" sz="2400" dirty="0" smtClean="0">
                <a:latin typeface="Times New Roman" panose="02020603050405020304" pitchFamily="18" charset="0"/>
                <a:cs typeface="Times New Roman" panose="02020603050405020304" pitchFamily="18" charset="0"/>
              </a:rPr>
              <a:t> and </a:t>
            </a:r>
            <a:r>
              <a:rPr lang="en-US" sz="2400" u="sng" dirty="0" smtClean="0">
                <a:latin typeface="Times New Roman" panose="02020603050405020304" pitchFamily="18" charset="0"/>
                <a:cs typeface="Times New Roman" panose="02020603050405020304" pitchFamily="18" charset="0"/>
                <a:hlinkClick r:id="rId6" tooltip="Iron"/>
              </a:rPr>
              <a:t>iron</a:t>
            </a:r>
            <a:r>
              <a:rPr lang="en-US" sz="2400" dirty="0" smtClean="0">
                <a:latin typeface="Times New Roman" panose="02020603050405020304" pitchFamily="18" charset="0"/>
                <a:cs typeface="Times New Roman" panose="02020603050405020304" pitchFamily="18" charset="0"/>
              </a:rPr>
              <a:t> and produces </a:t>
            </a:r>
            <a:r>
              <a:rPr lang="en-US" sz="2400" u="sng" dirty="0" smtClean="0">
                <a:latin typeface="Times New Roman" panose="02020603050405020304" pitchFamily="18" charset="0"/>
                <a:cs typeface="Times New Roman" panose="02020603050405020304" pitchFamily="18" charset="0"/>
                <a:hlinkClick r:id="rId7" tooltip="Basalt"/>
              </a:rPr>
              <a:t>basalt</a:t>
            </a:r>
            <a:r>
              <a:rPr lang="en-US" sz="2400" dirty="0" smtClean="0">
                <a:latin typeface="Times New Roman" panose="02020603050405020304" pitchFamily="18" charset="0"/>
                <a:cs typeface="Times New Roman" panose="02020603050405020304" pitchFamily="18" charset="0"/>
              </a:rPr>
              <a:t> or </a:t>
            </a:r>
            <a:r>
              <a:rPr lang="en-US" sz="2400" u="sng" dirty="0" smtClean="0">
                <a:latin typeface="Times New Roman" panose="02020603050405020304" pitchFamily="18" charset="0"/>
                <a:cs typeface="Times New Roman" panose="02020603050405020304" pitchFamily="18" charset="0"/>
                <a:hlinkClick r:id="rId8" tooltip="Gabbro"/>
              </a:rPr>
              <a:t>gabbro</a:t>
            </a:r>
            <a:r>
              <a:rPr lang="en-US" sz="2400" dirty="0" smtClean="0">
                <a:latin typeface="Times New Roman" panose="02020603050405020304" pitchFamily="18" charset="0"/>
                <a:cs typeface="Times New Roman" panose="02020603050405020304" pitchFamily="18" charset="0"/>
              </a:rPr>
              <a:t>. </a:t>
            </a:r>
          </a:p>
        </p:txBody>
      </p:sp>
      <p:sp>
        <p:nvSpPr>
          <p:cNvPr id="4" name="Title 1"/>
          <p:cNvSpPr txBox="1">
            <a:spLocks/>
          </p:cNvSpPr>
          <p:nvPr/>
        </p:nvSpPr>
        <p:spPr>
          <a:xfrm>
            <a:off x="838200" y="365126"/>
            <a:ext cx="10515600" cy="79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smtClean="0"/>
              <a:t> </a:t>
            </a:r>
            <a:r>
              <a:rPr lang="en-US" sz="2800" b="1" u="sng" dirty="0" smtClean="0">
                <a:latin typeface="Times New Roman" panose="02020603050405020304" pitchFamily="18" charset="0"/>
                <a:cs typeface="Times New Roman" panose="02020603050405020304" pitchFamily="18" charset="0"/>
              </a:rPr>
              <a:t>1. </a:t>
            </a:r>
            <a:r>
              <a:rPr lang="en-US" sz="2800" b="1" u="sng" dirty="0" err="1" smtClean="0">
                <a:latin typeface="Times New Roman" panose="02020603050405020304" pitchFamily="18" charset="0"/>
                <a:cs typeface="Times New Roman" panose="02020603050405020304" pitchFamily="18" charset="0"/>
              </a:rPr>
              <a:t>Tholleitic</a:t>
            </a:r>
            <a:r>
              <a:rPr lang="en-US" sz="2800" b="1" u="sng" dirty="0" smtClean="0">
                <a:latin typeface="Times New Roman" panose="02020603050405020304" pitchFamily="18" charset="0"/>
                <a:cs typeface="Times New Roman" panose="02020603050405020304" pitchFamily="18" charset="0"/>
              </a:rPr>
              <a:t> series</a:t>
            </a:r>
          </a:p>
        </p:txBody>
      </p:sp>
    </p:spTree>
    <p:extLst>
      <p:ext uri="{BB962C8B-B14F-4D97-AF65-F5344CB8AC3E}">
        <p14:creationId xmlns:p14="http://schemas.microsoft.com/office/powerpoint/2010/main" val="160751359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314" y="266596"/>
            <a:ext cx="11451772" cy="6119945"/>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Rocks in the tholeiitic magma series are classified as </a:t>
            </a:r>
            <a:r>
              <a:rPr lang="en-US" sz="2400" dirty="0" err="1">
                <a:latin typeface="Times New Roman" panose="02020603050405020304" pitchFamily="18" charset="0"/>
                <a:cs typeface="Times New Roman" panose="02020603050405020304" pitchFamily="18" charset="0"/>
              </a:rPr>
              <a:t>subalkaline</a:t>
            </a:r>
            <a:r>
              <a:rPr lang="en-US" sz="2400" dirty="0">
                <a:latin typeface="Times New Roman" panose="02020603050405020304" pitchFamily="18" charset="0"/>
                <a:cs typeface="Times New Roman" panose="02020603050405020304" pitchFamily="18" charset="0"/>
              </a:rPr>
              <a:t> (they contain less sodium than some other basalts) and are distinguished from rocks in the </a:t>
            </a:r>
            <a:r>
              <a:rPr lang="en-US" sz="2400" u="sng" dirty="0" err="1">
                <a:latin typeface="Times New Roman" panose="02020603050405020304" pitchFamily="18" charset="0"/>
                <a:cs typeface="Times New Roman" panose="02020603050405020304" pitchFamily="18" charset="0"/>
                <a:hlinkClick r:id="rId2" tooltip="Calc-alkaline"/>
              </a:rPr>
              <a:t>calc</a:t>
            </a:r>
            <a:r>
              <a:rPr lang="en-US" sz="2400" u="sng" dirty="0">
                <a:latin typeface="Times New Roman" panose="02020603050405020304" pitchFamily="18" charset="0"/>
                <a:cs typeface="Times New Roman" panose="02020603050405020304" pitchFamily="18" charset="0"/>
                <a:hlinkClick r:id="rId2" tooltip="Calc-alkaline"/>
              </a:rPr>
              <a:t>-alkaline</a:t>
            </a:r>
            <a:r>
              <a:rPr lang="en-US" sz="2400" dirty="0">
                <a:latin typeface="Times New Roman" panose="02020603050405020304" pitchFamily="18" charset="0"/>
                <a:cs typeface="Times New Roman" panose="02020603050405020304" pitchFamily="18" charset="0"/>
              </a:rPr>
              <a:t> magma series by the </a:t>
            </a:r>
            <a:r>
              <a:rPr lang="en-US" sz="2400" u="sng" dirty="0">
                <a:latin typeface="Times New Roman" panose="02020603050405020304" pitchFamily="18" charset="0"/>
                <a:cs typeface="Times New Roman" panose="02020603050405020304" pitchFamily="18" charset="0"/>
                <a:hlinkClick r:id="rId3" tooltip="Redox"/>
              </a:rPr>
              <a:t>redox</a:t>
            </a:r>
            <a:r>
              <a:rPr lang="en-US" sz="2400" dirty="0">
                <a:latin typeface="Times New Roman" panose="02020603050405020304" pitchFamily="18" charset="0"/>
                <a:cs typeface="Times New Roman" panose="02020603050405020304" pitchFamily="18" charset="0"/>
              </a:rPr>
              <a:t> state of the magma they crystallized from (tholeiitic magmas are reduced; </a:t>
            </a:r>
            <a:r>
              <a:rPr lang="en-US" sz="2400" dirty="0" err="1">
                <a:latin typeface="Times New Roman" panose="02020603050405020304" pitchFamily="18" charset="0"/>
                <a:cs typeface="Times New Roman" panose="02020603050405020304" pitchFamily="18" charset="0"/>
              </a:rPr>
              <a:t>calc</a:t>
            </a:r>
            <a:r>
              <a:rPr lang="en-US" sz="2400" dirty="0">
                <a:latin typeface="Times New Roman" panose="02020603050405020304" pitchFamily="18" charset="0"/>
                <a:cs typeface="Times New Roman" panose="02020603050405020304" pitchFamily="18" charset="0"/>
              </a:rPr>
              <a:t>-alkaline magmas are oxidized).</a:t>
            </a:r>
          </a:p>
          <a:p>
            <a:pPr algn="just">
              <a:lnSpc>
                <a:spcPct val="150000"/>
              </a:lnSpc>
            </a:pPr>
            <a:r>
              <a:rPr lang="en-US" sz="2400" dirty="0">
                <a:latin typeface="Times New Roman" panose="02020603050405020304" pitchFamily="18" charset="0"/>
                <a:cs typeface="Times New Roman" panose="02020603050405020304" pitchFamily="18" charset="0"/>
              </a:rPr>
              <a:t> When the parent magmas of basalts crystallize, they preferentially crystallize the more magnesium-rich and iron-poor forms of the silicate minerals </a:t>
            </a:r>
            <a:r>
              <a:rPr lang="en-US" sz="2400" u="sng" dirty="0">
                <a:latin typeface="Times New Roman" panose="02020603050405020304" pitchFamily="18" charset="0"/>
                <a:cs typeface="Times New Roman" panose="02020603050405020304" pitchFamily="18" charset="0"/>
                <a:hlinkClick r:id="rId4" tooltip="Olivine"/>
              </a:rPr>
              <a:t>olivine</a:t>
            </a:r>
            <a:r>
              <a:rPr lang="en-US" sz="2400" dirty="0">
                <a:latin typeface="Times New Roman" panose="02020603050405020304" pitchFamily="18" charset="0"/>
                <a:cs typeface="Times New Roman" panose="02020603050405020304" pitchFamily="18" charset="0"/>
              </a:rPr>
              <a:t> and </a:t>
            </a:r>
            <a:r>
              <a:rPr lang="en-US" sz="2400" u="sng" dirty="0">
                <a:latin typeface="Times New Roman" panose="02020603050405020304" pitchFamily="18" charset="0"/>
                <a:cs typeface="Times New Roman" panose="02020603050405020304" pitchFamily="18" charset="0"/>
                <a:hlinkClick r:id="rId5" tooltip="Pyroxene"/>
              </a:rPr>
              <a:t>pyroxene</a:t>
            </a:r>
            <a:r>
              <a:rPr lang="en-US" sz="2400" dirty="0">
                <a:latin typeface="Times New Roman" panose="02020603050405020304" pitchFamily="18" charset="0"/>
                <a:cs typeface="Times New Roman" panose="02020603050405020304" pitchFamily="18" charset="0"/>
              </a:rPr>
              <a:t>, causing the iron content of tholeiitic magmas to increase as the melt is depleted of iron-poor crystals.</a:t>
            </a:r>
          </a:p>
          <a:p>
            <a:pPr algn="just">
              <a:lnSpc>
                <a:spcPct val="150000"/>
              </a:lnSpc>
            </a:pPr>
            <a:r>
              <a:rPr lang="en-US" sz="2400" dirty="0">
                <a:latin typeface="Times New Roman" panose="02020603050405020304" pitchFamily="18" charset="0"/>
                <a:cs typeface="Times New Roman" panose="02020603050405020304" pitchFamily="18" charset="0"/>
              </a:rPr>
              <a:t> However, a </a:t>
            </a:r>
            <a:r>
              <a:rPr lang="en-US" sz="2400" dirty="0" err="1">
                <a:latin typeface="Times New Roman" panose="02020603050405020304" pitchFamily="18" charset="0"/>
                <a:cs typeface="Times New Roman" panose="02020603050405020304" pitchFamily="18" charset="0"/>
              </a:rPr>
              <a:t>calc</a:t>
            </a:r>
            <a:r>
              <a:rPr lang="en-US" sz="2400" dirty="0">
                <a:latin typeface="Times New Roman" panose="02020603050405020304" pitchFamily="18" charset="0"/>
                <a:cs typeface="Times New Roman" panose="02020603050405020304" pitchFamily="18" charset="0"/>
              </a:rPr>
              <a:t>-alkaline magma is oxidized enough to precipitate significant amounts of the iron oxide </a:t>
            </a:r>
            <a:r>
              <a:rPr lang="en-US" sz="2400" u="sng" dirty="0">
                <a:latin typeface="Times New Roman" panose="02020603050405020304" pitchFamily="18" charset="0"/>
                <a:cs typeface="Times New Roman" panose="02020603050405020304" pitchFamily="18" charset="0"/>
                <a:hlinkClick r:id="rId6" tooltip="Magnetite"/>
              </a:rPr>
              <a:t>magnetite</a:t>
            </a:r>
            <a:r>
              <a:rPr lang="en-US" sz="2400" dirty="0">
                <a:latin typeface="Times New Roman" panose="02020603050405020304" pitchFamily="18" charset="0"/>
                <a:cs typeface="Times New Roman" panose="02020603050405020304" pitchFamily="18" charset="0"/>
              </a:rPr>
              <a:t>, causing the iron content of the magma to remain more steady as it cools than with a tholeiitic magma.</a:t>
            </a:r>
          </a:p>
        </p:txBody>
      </p:sp>
    </p:spTree>
    <p:extLst>
      <p:ext uri="{BB962C8B-B14F-4D97-AF65-F5344CB8AC3E}">
        <p14:creationId xmlns:p14="http://schemas.microsoft.com/office/powerpoint/2010/main" val="77642489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58" y="443753"/>
            <a:ext cx="7315200" cy="5889812"/>
          </a:xfrm>
        </p:spPr>
        <p:txBody>
          <a:bodyPr>
            <a:normAutofit lnSpcReduction="10000"/>
          </a:bodyPr>
          <a:lstStyle/>
          <a:p>
            <a:pPr algn="just">
              <a:lnSpc>
                <a:spcPct val="150000"/>
              </a:lnSpc>
            </a:pPr>
            <a:r>
              <a:rPr lang="en-US" sz="2000" dirty="0" smtClean="0">
                <a:latin typeface="Times New Roman" panose="02020603050405020304" pitchFamily="18" charset="0"/>
                <a:cs typeface="Times New Roman" panose="02020603050405020304" pitchFamily="18" charset="0"/>
              </a:rPr>
              <a:t>As magmas cool, they precipitate out significantly more iron and magnesium than alkali, causing the magmas to move </a:t>
            </a:r>
            <a:r>
              <a:rPr lang="en-US" sz="2400" dirty="0" smtClean="0">
                <a:latin typeface="Times New Roman" panose="02020603050405020304" pitchFamily="18" charset="0"/>
                <a:cs typeface="Times New Roman" panose="02020603050405020304" pitchFamily="18" charset="0"/>
              </a:rPr>
              <a:t>towards</a:t>
            </a:r>
            <a:r>
              <a:rPr lang="en-US" sz="2000" dirty="0" smtClean="0">
                <a:latin typeface="Times New Roman" panose="02020603050405020304" pitchFamily="18" charset="0"/>
                <a:cs typeface="Times New Roman" panose="02020603050405020304" pitchFamily="18" charset="0"/>
              </a:rPr>
              <a:t> the alkali corner as they cool.</a:t>
            </a:r>
          </a:p>
          <a:p>
            <a:pPr>
              <a:lnSpc>
                <a:spcPct val="150000"/>
              </a:lnSpc>
            </a:pPr>
            <a:r>
              <a:rPr lang="en-US" sz="2000" dirty="0" smtClean="0">
                <a:latin typeface="Times New Roman" panose="02020603050405020304" pitchFamily="18" charset="0"/>
                <a:cs typeface="Times New Roman" panose="02020603050405020304" pitchFamily="18" charset="0"/>
              </a:rPr>
              <a:t> In the tholeiitic magma, as it cools and preferentially produces magnesium-rich crystals, the magnesium content of the magma plummets, causing the magma to move away from the magnesium corner until it runs low on magnesium and simply moves towards the alkali corner as it loses iron and any remaining magnesium. </a:t>
            </a:r>
          </a:p>
          <a:p>
            <a:pPr>
              <a:lnSpc>
                <a:spcPct val="150000"/>
              </a:lnSpc>
            </a:pPr>
            <a:r>
              <a:rPr lang="en-US" sz="2000" dirty="0" smtClean="0">
                <a:latin typeface="Times New Roman" panose="02020603050405020304" pitchFamily="18" charset="0"/>
                <a:cs typeface="Times New Roman" panose="02020603050405020304" pitchFamily="18" charset="0"/>
              </a:rPr>
              <a:t>With the </a:t>
            </a:r>
            <a:r>
              <a:rPr lang="en-US" sz="2000" dirty="0" err="1" smtClean="0">
                <a:latin typeface="Times New Roman" panose="02020603050405020304" pitchFamily="18" charset="0"/>
                <a:cs typeface="Times New Roman" panose="02020603050405020304" pitchFamily="18" charset="0"/>
              </a:rPr>
              <a:t>calc</a:t>
            </a:r>
            <a:r>
              <a:rPr lang="en-US" sz="2000" dirty="0" smtClean="0">
                <a:latin typeface="Times New Roman" panose="02020603050405020304" pitchFamily="18" charset="0"/>
                <a:cs typeface="Times New Roman" panose="02020603050405020304" pitchFamily="18" charset="0"/>
              </a:rPr>
              <a:t>-alkaline series, however, the precipitation of magnetite causes the iron-magnesium ratio to remain relatively constant, so the magma moves in a straight line towards the alkali corner on the AFM diagram</a:t>
            </a:r>
            <a:endParaRPr lang="en-US" sz="2000" dirty="0">
              <a:latin typeface="Times New Roman" panose="02020603050405020304" pitchFamily="18" charset="0"/>
              <a:cs typeface="Times New Roman" panose="02020603050405020304" pitchFamily="18" charset="0"/>
            </a:endParaRPr>
          </a:p>
        </p:txBody>
      </p:sp>
      <p:pic>
        <p:nvPicPr>
          <p:cNvPr id="6" name="Picture 5" descr="AFM diagram showing the difference between tholeiitic and calc-alkaline magma seri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997373" y="849260"/>
            <a:ext cx="3947886" cy="3481333"/>
          </a:xfrm>
          <a:prstGeom prst="rect">
            <a:avLst/>
          </a:prstGeom>
          <a:noFill/>
          <a:ln>
            <a:noFill/>
          </a:ln>
        </p:spPr>
      </p:pic>
      <p:sp>
        <p:nvSpPr>
          <p:cNvPr id="2" name="Oval 1"/>
          <p:cNvSpPr/>
          <p:nvPr/>
        </p:nvSpPr>
        <p:spPr>
          <a:xfrm>
            <a:off x="10824883" y="3402105"/>
            <a:ext cx="645458" cy="632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MgO</a:t>
            </a:r>
            <a:endParaRPr lang="en-US" sz="1050" dirty="0"/>
          </a:p>
        </p:txBody>
      </p:sp>
      <p:sp>
        <p:nvSpPr>
          <p:cNvPr id="4" name="Rectangle 3"/>
          <p:cNvSpPr/>
          <p:nvPr/>
        </p:nvSpPr>
        <p:spPr>
          <a:xfrm>
            <a:off x="10225936" y="2220594"/>
            <a:ext cx="554768" cy="369332"/>
          </a:xfrm>
          <a:prstGeom prst="rect">
            <a:avLst/>
          </a:prstGeom>
        </p:spPr>
        <p:txBody>
          <a:bodyPr wrap="none">
            <a:spAutoFit/>
          </a:bodyPr>
          <a:lstStyle/>
          <a:p>
            <a:pPr algn="ctr"/>
            <a:r>
              <a:rPr lang="en-US" dirty="0" smtClean="0"/>
              <a:t>FeO</a:t>
            </a:r>
            <a:endParaRPr lang="en-US" dirty="0"/>
          </a:p>
        </p:txBody>
      </p:sp>
      <p:sp>
        <p:nvSpPr>
          <p:cNvPr id="5" name="Rectangle 4"/>
          <p:cNvSpPr/>
          <p:nvPr/>
        </p:nvSpPr>
        <p:spPr>
          <a:xfrm>
            <a:off x="9018654" y="2840922"/>
            <a:ext cx="474810" cy="369332"/>
          </a:xfrm>
          <a:prstGeom prst="rect">
            <a:avLst/>
          </a:prstGeom>
        </p:spPr>
        <p:txBody>
          <a:bodyPr wrap="none">
            <a:spAutoFit/>
          </a:bodyPr>
          <a:lstStyle/>
          <a:p>
            <a:pPr algn="ctr"/>
            <a:r>
              <a:rPr lang="en-US" dirty="0" err="1" smtClean="0"/>
              <a:t>Alk</a:t>
            </a:r>
            <a:endParaRPr lang="en-US" dirty="0"/>
          </a:p>
        </p:txBody>
      </p:sp>
    </p:spTree>
    <p:extLst>
      <p:ext uri="{BB962C8B-B14F-4D97-AF65-F5344CB8AC3E}">
        <p14:creationId xmlns:p14="http://schemas.microsoft.com/office/powerpoint/2010/main" val="81061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0.05026 3.7037E-7 L -0.05312 -0.05625 C -0.05377 -0.06806 -0.05403 -0.08542 -0.05403 -0.10394 C -0.05403 -0.12477 -0.05377 -0.1412 -0.05312 -0.15301 L -0.05026 -0.2088 " pathEditMode="relative" rAng="0" ptsTypes="AAAAA">
                                      <p:cBhvr>
                                        <p:cTn id="6" dur="2000" fill="hold"/>
                                        <p:tgtEl>
                                          <p:spTgt spid="2"/>
                                        </p:tgtEl>
                                        <p:attrNameLst>
                                          <p:attrName>ppt_x</p:attrName>
                                          <p:attrName>ppt_y</p:attrName>
                                        </p:attrNameLst>
                                      </p:cBhvr>
                                      <p:rCtr x="-195" y="-1044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8" presetClass="path" presetSubtype="0" accel="50000" decel="50000" fill="hold" grpId="1" nodeType="clickEffect">
                                  <p:stCondLst>
                                    <p:cond delay="0"/>
                                  </p:stCondLst>
                                  <p:childTnLst>
                                    <p:animMotion origin="layout" path="M -0.05026 -0.2088 C -0.02071 -0.19861 -0.08815 -0.21968 -0.0586 -0.20949 C -0.03828 -0.20301 -0.0267 -0.19329 -0.0267 -0.18333 C -0.0267 -0.17153 -0.03828 -0.1625 -0.0586 -0.15602 L -0.14727 -0.125 " pathEditMode="relative" rAng="0" ptsTypes="AAAAA">
                                      <p:cBhvr>
                                        <p:cTn id="18" dur="2000" fill="hold"/>
                                        <p:tgtEl>
                                          <p:spTgt spid="2">
                                            <p:bg/>
                                          </p:spTgt>
                                        </p:tgtEl>
                                        <p:attrNameLst>
                                          <p:attrName>ppt_x</p:attrName>
                                          <p:attrName>ppt_y</p:attrName>
                                        </p:attrNameLst>
                                      </p:cBhvr>
                                      <p:rCtr x="-3672" y="4005"/>
                                    </p:animMotion>
                                  </p:childTnLst>
                                </p:cTn>
                              </p:par>
                              <p:par>
                                <p:cTn id="19" presetID="58" presetClass="path" presetSubtype="0" accel="50000" decel="50000" fill="hold" grpId="1" nodeType="withEffect">
                                  <p:stCondLst>
                                    <p:cond delay="0"/>
                                  </p:stCondLst>
                                  <p:childTnLst>
                                    <p:animMotion origin="layout" path="M -0.04375 -0.19514 C -0.00208 -0.18356 0.00521 -0.16296 0.003 -0.1537 C 0.00078 -0.14444 -0.0431 -0.14745 -0.05755 -0.14051 C -0.07213 -0.13379 -0.05625 -0.12037 -0.08437 -0.1125 C -0.12591 -0.10046 -0.10781 -0.09259 -0.14935 -0.08009 " pathEditMode="relative" rAng="0" ptsTypes="AAAAA">
                                      <p:cBhvr>
                                        <p:cTn id="20" dur="2000" fill="hold"/>
                                        <p:tgtEl>
                                          <p:spTgt spid="2">
                                            <p:txEl>
                                              <p:pRg st="0" end="0"/>
                                            </p:txEl>
                                          </p:spTgt>
                                        </p:tgtEl>
                                        <p:attrNameLst>
                                          <p:attrName>ppt_x</p:attrName>
                                          <p:attrName>ppt_y</p:attrName>
                                        </p:attrNameLst>
                                      </p:cBhvr>
                                      <p:rCtr x="-2930"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uiExpand="1" build="allAtOnce" animBg="1"/>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3753"/>
            <a:ext cx="10515600" cy="5889812"/>
          </a:xfrm>
        </p:spPr>
        <p:txBody>
          <a:bodyPr>
            <a:normAutofit lnSpcReduction="10000"/>
          </a:bodyPr>
          <a:lstStyle/>
          <a:p>
            <a:pPr indent="457200" algn="just">
              <a:lnSpc>
                <a:spcPct val="150000"/>
              </a:lnSpc>
            </a:pPr>
            <a:r>
              <a:rPr lang="en-US" sz="2400" dirty="0" smtClean="0">
                <a:effectLst/>
                <a:latin typeface="Times New Roman" panose="02020603050405020304" pitchFamily="18" charset="0"/>
                <a:ea typeface="Times New Roman" panose="02020603050405020304" pitchFamily="18" charset="0"/>
              </a:rPr>
              <a:t>Basalt magmas are partial melts of </a:t>
            </a:r>
            <a:r>
              <a:rPr lang="en-US" sz="2400" dirty="0" smtClean="0">
                <a:latin typeface="Times New Roman" panose="02020603050405020304" pitchFamily="18" charset="0"/>
                <a:ea typeface="Times New Roman" panose="02020603050405020304" pitchFamily="18" charset="0"/>
              </a:rPr>
              <a:t>peridotite </a:t>
            </a:r>
            <a:r>
              <a:rPr lang="en-US" sz="2400" dirty="0" err="1" smtClean="0">
                <a:latin typeface="Times New Roman" panose="02020603050405020304" pitchFamily="18" charset="0"/>
                <a:ea typeface="Times New Roman" panose="02020603050405020304" pitchFamily="18" charset="0"/>
                <a:hlinkClick r:id="rId2" tooltip="Peridotite"/>
              </a:rPr>
              <a:t>peridotite</a:t>
            </a:r>
            <a:r>
              <a:rPr lang="en-US" sz="2400" dirty="0" smtClean="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hlinkClick r:id="rId3" tooltip="Olivine"/>
              </a:rPr>
              <a:t>olivine</a:t>
            </a:r>
            <a:r>
              <a:rPr lang="en-US" sz="2400" dirty="0" smtClean="0">
                <a:latin typeface="Times New Roman" panose="02020603050405020304" pitchFamily="18" charset="0"/>
                <a:ea typeface="Times New Roman" panose="02020603050405020304" pitchFamily="18" charset="0"/>
              </a:rPr>
              <a:t> and </a:t>
            </a:r>
            <a:r>
              <a:rPr lang="en-US" sz="2400" dirty="0" smtClean="0">
                <a:latin typeface="Times New Roman" panose="02020603050405020304" pitchFamily="18" charset="0"/>
                <a:ea typeface="Times New Roman" panose="02020603050405020304" pitchFamily="18" charset="0"/>
                <a:hlinkClick r:id="rId4" tooltip="Pyroxene"/>
              </a:rPr>
              <a:t>pyroxene</a:t>
            </a:r>
            <a:r>
              <a:rPr lang="en-US" sz="2400" dirty="0" smtClean="0">
                <a:latin typeface="Times New Roman" panose="02020603050405020304" pitchFamily="18" charset="0"/>
                <a:ea typeface="Times New Roman" panose="02020603050405020304" pitchFamily="18" charset="0"/>
              </a:rPr>
              <a:t>) produced by decompression melting in the </a:t>
            </a:r>
            <a:r>
              <a:rPr lang="en-US" sz="2400" dirty="0" smtClean="0">
                <a:latin typeface="Times New Roman" panose="02020603050405020304" pitchFamily="18" charset="0"/>
                <a:ea typeface="Times New Roman" panose="02020603050405020304" pitchFamily="18" charset="0"/>
                <a:hlinkClick r:id="rId5" tooltip="Earth's mantle"/>
              </a:rPr>
              <a:t>Earth's mantle</a:t>
            </a:r>
            <a:r>
              <a:rPr lang="en-US" sz="2400" dirty="0" smtClean="0">
                <a:latin typeface="Times New Roman" panose="02020603050405020304" pitchFamily="18" charset="0"/>
                <a:ea typeface="Times New Roman" panose="02020603050405020304" pitchFamily="18" charset="0"/>
              </a:rPr>
              <a:t>, a process described for </a:t>
            </a:r>
            <a:r>
              <a:rPr lang="en-US" sz="2400" dirty="0" smtClean="0">
                <a:latin typeface="Times New Roman" panose="02020603050405020304" pitchFamily="18" charset="0"/>
                <a:ea typeface="Times New Roman" panose="02020603050405020304" pitchFamily="18" charset="0"/>
                <a:hlinkClick r:id="rId6" tooltip="Igneous rock"/>
              </a:rPr>
              <a:t>igneous rocks</a:t>
            </a:r>
            <a:r>
              <a:rPr lang="en-US" sz="2400" dirty="0" smtClean="0">
                <a:latin typeface="Times New Roman" panose="02020603050405020304" pitchFamily="18" charset="0"/>
                <a:ea typeface="Times New Roman" panose="02020603050405020304" pitchFamily="18" charset="0"/>
              </a:rPr>
              <a:t>. </a:t>
            </a:r>
          </a:p>
          <a:p>
            <a:pPr indent="457200" algn="just">
              <a:lnSpc>
                <a:spcPct val="150000"/>
              </a:lnSpc>
            </a:pPr>
            <a:r>
              <a:rPr lang="en-US" sz="2400" dirty="0" smtClean="0">
                <a:latin typeface="Times New Roman" panose="02020603050405020304" pitchFamily="18" charset="0"/>
                <a:ea typeface="Times New Roman" panose="02020603050405020304" pitchFamily="18" charset="0"/>
              </a:rPr>
              <a:t>Tholeiitic basalts are the most common </a:t>
            </a:r>
            <a:r>
              <a:rPr lang="en-US" sz="2400" dirty="0" smtClean="0">
                <a:latin typeface="Times New Roman" panose="02020603050405020304" pitchFamily="18" charset="0"/>
                <a:ea typeface="Times New Roman" panose="02020603050405020304" pitchFamily="18" charset="0"/>
                <a:hlinkClick r:id="rId7" tooltip="Volcano"/>
              </a:rPr>
              <a:t>volcanic</a:t>
            </a:r>
            <a:r>
              <a:rPr lang="en-US" sz="2400" dirty="0" smtClean="0">
                <a:latin typeface="Times New Roman" panose="02020603050405020304" pitchFamily="18" charset="0"/>
                <a:ea typeface="Times New Roman" panose="02020603050405020304" pitchFamily="18" charset="0"/>
              </a:rPr>
              <a:t> rocks on </a:t>
            </a:r>
            <a:r>
              <a:rPr lang="en-US" sz="2400" dirty="0" smtClean="0">
                <a:latin typeface="Times New Roman" panose="02020603050405020304" pitchFamily="18" charset="0"/>
                <a:ea typeface="Times New Roman" panose="02020603050405020304" pitchFamily="18" charset="0"/>
                <a:hlinkClick r:id="rId8" tooltip="Earth"/>
              </a:rPr>
              <a:t>Earth</a:t>
            </a:r>
            <a:r>
              <a:rPr lang="en-US" sz="2400" dirty="0" smtClean="0">
                <a:latin typeface="Times New Roman" panose="02020603050405020304" pitchFamily="18" charset="0"/>
                <a:ea typeface="Times New Roman" panose="02020603050405020304" pitchFamily="18" charset="0"/>
              </a:rPr>
              <a:t>, as they are produced by </a:t>
            </a:r>
            <a:r>
              <a:rPr lang="en-US" sz="2400" dirty="0" smtClean="0">
                <a:latin typeface="Times New Roman" panose="02020603050405020304" pitchFamily="18" charset="0"/>
                <a:ea typeface="Times New Roman" panose="02020603050405020304" pitchFamily="18" charset="0"/>
                <a:hlinkClick r:id="rId9" tooltip="Submarine volcano"/>
              </a:rPr>
              <a:t>submarine volcanism</a:t>
            </a:r>
            <a:r>
              <a:rPr lang="en-US" sz="2400" dirty="0" smtClean="0">
                <a:latin typeface="Times New Roman" panose="02020603050405020304" pitchFamily="18" charset="0"/>
                <a:ea typeface="Times New Roman" panose="02020603050405020304" pitchFamily="18" charset="0"/>
              </a:rPr>
              <a:t> at m</a:t>
            </a:r>
            <a:r>
              <a:rPr lang="en-US" sz="2400" dirty="0" smtClean="0">
                <a:latin typeface="Times New Roman" panose="02020603050405020304" pitchFamily="18" charset="0"/>
                <a:ea typeface="Times New Roman" panose="02020603050405020304" pitchFamily="18" charset="0"/>
                <a:hlinkClick r:id="rId10" tooltip="Mid-ocean ridge"/>
              </a:rPr>
              <a:t>id-ocean ridges</a:t>
            </a:r>
            <a:r>
              <a:rPr lang="en-US" sz="2400" dirty="0" smtClean="0">
                <a:latin typeface="Times New Roman" panose="02020603050405020304" pitchFamily="18" charset="0"/>
                <a:ea typeface="Times New Roman" panose="02020603050405020304" pitchFamily="18" charset="0"/>
              </a:rPr>
              <a:t> and make up much of the ocean crust. </a:t>
            </a:r>
          </a:p>
          <a:p>
            <a:pPr indent="457200" algn="just">
              <a:lnSpc>
                <a:spcPct val="150000"/>
              </a:lnSpc>
            </a:pPr>
            <a:r>
              <a:rPr lang="en-US" sz="2400" dirty="0" smtClean="0">
                <a:latin typeface="Times New Roman" panose="02020603050405020304" pitchFamily="18" charset="0"/>
                <a:ea typeface="Times New Roman" panose="02020603050405020304" pitchFamily="18" charset="0"/>
              </a:rPr>
              <a:t>MORB, the acronym for typical mid-ocean-ridge basalt, is a type of tholeiitic basalt particularly low in </a:t>
            </a:r>
            <a:r>
              <a:rPr lang="en-US" sz="2400" dirty="0" smtClean="0">
                <a:latin typeface="Times New Roman" panose="02020603050405020304" pitchFamily="18" charset="0"/>
                <a:ea typeface="Times New Roman" panose="02020603050405020304" pitchFamily="18" charset="0"/>
                <a:hlinkClick r:id="rId11" tooltip="Incompatible element"/>
              </a:rPr>
              <a:t>incompatible elements</a:t>
            </a:r>
            <a:r>
              <a:rPr lang="en-US" sz="2400" dirty="0" smtClean="0">
                <a:latin typeface="Times New Roman" panose="02020603050405020304" pitchFamily="18" charset="0"/>
                <a:ea typeface="Times New Roman" panose="02020603050405020304" pitchFamily="18" charset="0"/>
              </a:rPr>
              <a:t>. </a:t>
            </a:r>
          </a:p>
          <a:p>
            <a:pPr indent="457200" algn="just">
              <a:lnSpc>
                <a:spcPct val="150000"/>
              </a:lnSpc>
            </a:pPr>
            <a:r>
              <a:rPr lang="en-US" sz="2400" dirty="0" smtClean="0">
                <a:effectLst/>
                <a:latin typeface="Times New Roman" panose="02020603050405020304" pitchFamily="18" charset="0"/>
                <a:ea typeface="Times New Roman" panose="02020603050405020304" pitchFamily="18" charset="0"/>
              </a:rPr>
              <a:t>In contrast, alkali basalt is not typical at ocean ridges, but is erupted on some oceanic islands and on continents.</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52984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1078173" y="316482"/>
            <a:ext cx="8690663" cy="1143000"/>
          </a:xfrm>
        </p:spPr>
        <p:txBody>
          <a:bodyPr anchor="ctr">
            <a:noAutofit/>
          </a:bodyPr>
          <a:lstStyle/>
          <a:p>
            <a:r>
              <a:rPr lang="en-US" altLang="ko-KR" sz="4000" dirty="0" smtClean="0">
                <a:solidFill>
                  <a:schemeClr val="bg1"/>
                </a:solidFill>
                <a:latin typeface="Times New Roman" panose="02020603050405020304" pitchFamily="18" charset="0"/>
                <a:ea typeface="굴림" panose="020B0600000101010101" pitchFamily="34" charset="-127"/>
                <a:cs typeface="Times New Roman" panose="02020603050405020304" pitchFamily="18" charset="0"/>
              </a:rPr>
              <a:t>Basalts and Ultramafic Volcanic Rocks</a:t>
            </a:r>
            <a:endParaRPr lang="en-US" altLang="ko-KR" sz="4000" dirty="0">
              <a:solidFill>
                <a:schemeClr val="bg1"/>
              </a:solidFill>
              <a:latin typeface="Times New Roman" panose="02020603050405020304" pitchFamily="18" charset="0"/>
              <a:ea typeface="굴림" panose="020B0600000101010101" pitchFamily="34" charset="-127"/>
              <a:cs typeface="Times New Roman" panose="02020603050405020304" pitchFamily="18" charset="0"/>
            </a:endParaRPr>
          </a:p>
        </p:txBody>
      </p:sp>
      <p:sp>
        <p:nvSpPr>
          <p:cNvPr id="3074" name="Rectangle 2"/>
          <p:cNvSpPr>
            <a:spLocks noGrp="1" noChangeArrowheads="1"/>
          </p:cNvSpPr>
          <p:nvPr>
            <p:ph type="subTitle" idx="1"/>
          </p:nvPr>
        </p:nvSpPr>
        <p:spPr>
          <a:xfrm>
            <a:off x="95535" y="1702678"/>
            <a:ext cx="11573302" cy="2843212"/>
          </a:xfrm>
        </p:spPr>
        <p:txBody>
          <a:bodyPr>
            <a:normAutofit/>
          </a:bodyPr>
          <a:lstStyle/>
          <a:p>
            <a:pPr marL="628650" indent="-628650" algn="l">
              <a:buFontTx/>
              <a:buChar char="•"/>
            </a:pPr>
            <a:r>
              <a:rPr lang="en-US" altLang="ko-KR" sz="3200" dirty="0" smtClean="0">
                <a:latin typeface="Times New Roman" panose="02020603050405020304" pitchFamily="18" charset="0"/>
                <a:ea typeface="굴림" panose="020B0600000101010101" pitchFamily="34" charset="-127"/>
                <a:cs typeface="Times New Roman" panose="02020603050405020304" pitchFamily="18" charset="0"/>
              </a:rPr>
              <a:t>Basalt: </a:t>
            </a:r>
            <a:r>
              <a:rPr lang="en-US" altLang="ko-KR" sz="3200" dirty="0" err="1" smtClean="0">
                <a:latin typeface="Times New Roman" panose="02020603050405020304" pitchFamily="18" charset="0"/>
                <a:ea typeface="굴림" panose="020B0600000101010101" pitchFamily="34" charset="-127"/>
                <a:cs typeface="Times New Roman" panose="02020603050405020304" pitchFamily="18" charset="0"/>
              </a:rPr>
              <a:t>pl</a:t>
            </a:r>
            <a:r>
              <a:rPr lang="en-US" altLang="ko-KR" sz="3200" dirty="0" smtClean="0">
                <a:latin typeface="Times New Roman" panose="02020603050405020304" pitchFamily="18" charset="0"/>
                <a:ea typeface="굴림" panose="020B0600000101010101" pitchFamily="34" charset="-127"/>
                <a:cs typeface="Times New Roman" panose="02020603050405020304" pitchFamily="18" charset="0"/>
              </a:rPr>
              <a:t>, augite, hypersthene, olivine, spinel (45-52 SiO</a:t>
            </a:r>
            <a:r>
              <a:rPr lang="en-US" altLang="ko-KR" sz="3200" baseline="-25000" dirty="0" smtClean="0">
                <a:latin typeface="Times New Roman" panose="02020603050405020304" pitchFamily="18" charset="0"/>
                <a:cs typeface="Times New Roman" panose="02020603050405020304" pitchFamily="18" charset="0"/>
              </a:rPr>
              <a:t>2</a:t>
            </a:r>
            <a:r>
              <a:rPr lang="en-US" altLang="ko-KR" sz="3200" dirty="0" smtClean="0">
                <a:latin typeface="Times New Roman" panose="02020603050405020304" pitchFamily="18" charset="0"/>
                <a:ea typeface="굴림" panose="020B0600000101010101" pitchFamily="34" charset="-127"/>
                <a:cs typeface="Times New Roman" panose="02020603050405020304" pitchFamily="18" charset="0"/>
              </a:rPr>
              <a:t>)</a:t>
            </a:r>
          </a:p>
          <a:p>
            <a:pPr marL="628650" indent="-628650" algn="l">
              <a:buFontTx/>
              <a:buChar char="•"/>
            </a:pPr>
            <a:r>
              <a:rPr lang="en-US" altLang="ko-KR" sz="3200" dirty="0" smtClean="0">
                <a:latin typeface="Times New Roman" panose="02020603050405020304" pitchFamily="18" charset="0"/>
                <a:ea typeface="굴림" panose="020B0600000101010101" pitchFamily="34" charset="-127"/>
                <a:cs typeface="Times New Roman" panose="02020603050405020304" pitchFamily="18" charset="0"/>
              </a:rPr>
              <a:t>Ultramafic </a:t>
            </a:r>
            <a:r>
              <a:rPr lang="en-US" altLang="ko-KR" sz="3200" dirty="0" err="1" smtClean="0">
                <a:latin typeface="Times New Roman" panose="02020603050405020304" pitchFamily="18" charset="0"/>
                <a:ea typeface="굴림" panose="020B0600000101010101" pitchFamily="34" charset="-127"/>
                <a:cs typeface="Times New Roman" panose="02020603050405020304" pitchFamily="18" charset="0"/>
              </a:rPr>
              <a:t>volcanics</a:t>
            </a:r>
            <a:r>
              <a:rPr lang="en-US" altLang="ko-KR" sz="3200" dirty="0" smtClean="0">
                <a:latin typeface="Times New Roman" panose="02020603050405020304" pitchFamily="18" charset="0"/>
                <a:ea typeface="굴림" panose="020B0600000101010101" pitchFamily="34" charset="-127"/>
                <a:cs typeface="Times New Roman" panose="02020603050405020304" pitchFamily="18" charset="0"/>
              </a:rPr>
              <a:t> : </a:t>
            </a:r>
          </a:p>
          <a:p>
            <a:pPr marL="628650" indent="-628650" algn="l"/>
            <a:r>
              <a:rPr lang="en-US" altLang="ko-KR" sz="3200" dirty="0" smtClean="0">
                <a:latin typeface="Times New Roman" panose="02020603050405020304" pitchFamily="18" charset="0"/>
                <a:ea typeface="굴림" panose="020B0600000101010101" pitchFamily="34" charset="-127"/>
                <a:cs typeface="Times New Roman" panose="02020603050405020304" pitchFamily="18" charset="0"/>
              </a:rPr>
              <a:t>		komatiite : olivine, high Mg, low </a:t>
            </a:r>
            <a:r>
              <a:rPr lang="en-US" altLang="ko-KR" sz="3200" dirty="0" err="1" smtClean="0">
                <a:latin typeface="Times New Roman" panose="02020603050405020304" pitchFamily="18" charset="0"/>
                <a:ea typeface="굴림" panose="020B0600000101010101" pitchFamily="34" charset="-127"/>
                <a:cs typeface="Times New Roman" panose="02020603050405020304" pitchFamily="18" charset="0"/>
              </a:rPr>
              <a:t>Ti</a:t>
            </a:r>
            <a:r>
              <a:rPr lang="en-US" altLang="ko-KR" sz="3200" dirty="0" smtClean="0">
                <a:latin typeface="Times New Roman" panose="02020603050405020304" pitchFamily="18" charset="0"/>
                <a:ea typeface="굴림" panose="020B0600000101010101" pitchFamily="34" charset="-127"/>
                <a:cs typeface="Times New Roman" panose="02020603050405020304" pitchFamily="18" charset="0"/>
              </a:rPr>
              <a:t> </a:t>
            </a:r>
          </a:p>
          <a:p>
            <a:pPr marL="628650" indent="-628650" algn="l"/>
            <a:r>
              <a:rPr lang="en-US" altLang="ko-KR" sz="3200" dirty="0" smtClean="0">
                <a:latin typeface="Times New Roman" panose="02020603050405020304" pitchFamily="18" charset="0"/>
                <a:ea typeface="굴림" panose="020B0600000101010101" pitchFamily="34" charset="-127"/>
                <a:cs typeface="Times New Roman" panose="02020603050405020304" pitchFamily="18" charset="0"/>
              </a:rPr>
              <a:t>		kimberlite : olivine, </a:t>
            </a:r>
            <a:r>
              <a:rPr lang="en-US" altLang="ko-KR" sz="3200" dirty="0" err="1" smtClean="0">
                <a:latin typeface="Times New Roman" panose="02020603050405020304" pitchFamily="18" charset="0"/>
                <a:ea typeface="굴림" panose="020B0600000101010101" pitchFamily="34" charset="-127"/>
                <a:cs typeface="Times New Roman" panose="02020603050405020304" pitchFamily="18" charset="0"/>
              </a:rPr>
              <a:t>phlogopite</a:t>
            </a:r>
            <a:r>
              <a:rPr lang="en-US" altLang="ko-KR" sz="3200" dirty="0" smtClean="0">
                <a:latin typeface="Times New Roman" panose="02020603050405020304" pitchFamily="18" charset="0"/>
                <a:ea typeface="굴림" panose="020B0600000101010101" pitchFamily="34" charset="-127"/>
                <a:cs typeface="Times New Roman" panose="02020603050405020304" pitchFamily="18" charset="0"/>
              </a:rPr>
              <a:t>, matrix  (diatreme, brecciated)</a:t>
            </a:r>
            <a:endParaRPr lang="en-US" altLang="ko-KR" sz="3200" dirty="0">
              <a:latin typeface="Times New Roman" panose="02020603050405020304" pitchFamily="18" charset="0"/>
              <a:ea typeface="굴림"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16822378"/>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0" y="0"/>
            <a:ext cx="9144000" cy="914400"/>
          </a:xfrm>
        </p:spPr>
        <p:txBody>
          <a:bodyPr/>
          <a:lstStyle/>
          <a:p>
            <a:r>
              <a:rPr lang="en-US" altLang="en-US" sz="4000" smtClean="0"/>
              <a:t>Classification of Igneous Rocks</a:t>
            </a:r>
            <a:endParaRPr lang="en-US" altLang="en-US" sz="4000" dirty="0"/>
          </a:p>
        </p:txBody>
      </p:sp>
      <p:sp>
        <p:nvSpPr>
          <p:cNvPr id="49155" name="Text Box 3"/>
          <p:cNvSpPr txBox="1">
            <a:spLocks noChangeArrowheads="1"/>
          </p:cNvSpPr>
          <p:nvPr/>
        </p:nvSpPr>
        <p:spPr bwMode="auto">
          <a:xfrm>
            <a:off x="6248400" y="1143000"/>
            <a:ext cx="4114800" cy="825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600" b="1">
                <a:latin typeface="Times New Roman" panose="02020603050405020304" pitchFamily="18" charset="0"/>
                <a:cs typeface="Times New Roman" panose="02020603050405020304" pitchFamily="18" charset="0"/>
              </a:rPr>
              <a:t>Figure 2-2</a:t>
            </a:r>
            <a:r>
              <a:rPr lang="en-US" altLang="en-US" sz="1600">
                <a:latin typeface="Times New Roman" panose="02020603050405020304" pitchFamily="18" charset="0"/>
                <a:cs typeface="Times New Roman" panose="02020603050405020304" pitchFamily="18" charset="0"/>
              </a:rPr>
              <a:t>. A classification of the phaneritic igneous rocks. </a:t>
            </a:r>
            <a:r>
              <a:rPr lang="en-US" altLang="en-US" sz="1600" b="1">
                <a:latin typeface="Times New Roman" panose="02020603050405020304" pitchFamily="18" charset="0"/>
                <a:cs typeface="Times New Roman" panose="02020603050405020304" pitchFamily="18" charset="0"/>
              </a:rPr>
              <a:t>b.</a:t>
            </a:r>
            <a:r>
              <a:rPr lang="en-US" altLang="en-US" sz="1600">
                <a:latin typeface="Times New Roman" panose="02020603050405020304" pitchFamily="18" charset="0"/>
                <a:cs typeface="Times New Roman" panose="02020603050405020304" pitchFamily="18" charset="0"/>
              </a:rPr>
              <a:t> Gabbroic rocks. </a:t>
            </a:r>
            <a:r>
              <a:rPr lang="en-US" altLang="en-US" sz="1600" b="1">
                <a:latin typeface="Times New Roman" panose="02020603050405020304" pitchFamily="18" charset="0"/>
                <a:cs typeface="Times New Roman" panose="02020603050405020304" pitchFamily="18" charset="0"/>
              </a:rPr>
              <a:t>c.</a:t>
            </a:r>
            <a:r>
              <a:rPr lang="en-US" altLang="en-US" sz="1600">
                <a:latin typeface="Times New Roman" panose="02020603050405020304" pitchFamily="18" charset="0"/>
                <a:cs typeface="Times New Roman" panose="02020603050405020304" pitchFamily="18" charset="0"/>
              </a:rPr>
              <a:t> Ultramafic rocks. After IUGS.</a:t>
            </a:r>
            <a:endParaRPr lang="en-US" altLang="en-US" sz="1600">
              <a:latin typeface="Times New Roman" panose="02020603050405020304" pitchFamily="18" charset="0"/>
              <a:cs typeface="Arial" panose="020B0604020202020204" pitchFamily="34" charset="0"/>
            </a:endParaRP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4" y="747713"/>
            <a:ext cx="39814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157" name="Group 5"/>
          <p:cNvGrpSpPr>
            <a:grpSpLocks/>
          </p:cNvGrpSpPr>
          <p:nvPr/>
        </p:nvGrpSpPr>
        <p:grpSpPr bwMode="auto">
          <a:xfrm>
            <a:off x="4816287" y="2383770"/>
            <a:ext cx="6397625" cy="4235450"/>
            <a:chOff x="1035" y="1226"/>
            <a:chExt cx="4030" cy="2668"/>
          </a:xfrm>
        </p:grpSpPr>
        <p:sp>
          <p:nvSpPr>
            <p:cNvPr id="49158" name="Freeform 6"/>
            <p:cNvSpPr>
              <a:spLocks/>
            </p:cNvSpPr>
            <p:nvPr/>
          </p:nvSpPr>
          <p:spPr bwMode="auto">
            <a:xfrm>
              <a:off x="1742" y="1473"/>
              <a:ext cx="2455" cy="2181"/>
            </a:xfrm>
            <a:custGeom>
              <a:avLst/>
              <a:gdLst>
                <a:gd name="T0" fmla="*/ 1215 w 2455"/>
                <a:gd name="T1" fmla="*/ 0 h 2181"/>
                <a:gd name="T2" fmla="*/ 0 w 2455"/>
                <a:gd name="T3" fmla="*/ 2180 h 2181"/>
                <a:gd name="T4" fmla="*/ 2454 w 2455"/>
                <a:gd name="T5" fmla="*/ 2180 h 2181"/>
                <a:gd name="T6" fmla="*/ 1215 w 2455"/>
                <a:gd name="T7" fmla="*/ 0 h 2181"/>
              </a:gdLst>
              <a:ahLst/>
              <a:cxnLst>
                <a:cxn ang="0">
                  <a:pos x="T0" y="T1"/>
                </a:cxn>
                <a:cxn ang="0">
                  <a:pos x="T2" y="T3"/>
                </a:cxn>
                <a:cxn ang="0">
                  <a:pos x="T4" y="T5"/>
                </a:cxn>
                <a:cxn ang="0">
                  <a:pos x="T6" y="T7"/>
                </a:cxn>
              </a:cxnLst>
              <a:rect l="0" t="0" r="r" b="b"/>
              <a:pathLst>
                <a:path w="2455" h="2181">
                  <a:moveTo>
                    <a:pt x="1215" y="0"/>
                  </a:moveTo>
                  <a:lnTo>
                    <a:pt x="0" y="2180"/>
                  </a:lnTo>
                  <a:lnTo>
                    <a:pt x="2454" y="2180"/>
                  </a:lnTo>
                  <a:lnTo>
                    <a:pt x="1215" y="0"/>
                  </a:lnTo>
                </a:path>
              </a:pathLst>
            </a:custGeom>
            <a:solidFill>
              <a:srgbClr val="FFC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AutoShape 7"/>
            <p:cNvSpPr>
              <a:spLocks noChangeArrowheads="1"/>
            </p:cNvSpPr>
            <p:nvPr/>
          </p:nvSpPr>
          <p:spPr bwMode="auto">
            <a:xfrm>
              <a:off x="2294" y="1719"/>
              <a:ext cx="1310" cy="1145"/>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0" name="Freeform 8"/>
            <p:cNvSpPr>
              <a:spLocks/>
            </p:cNvSpPr>
            <p:nvPr/>
          </p:nvSpPr>
          <p:spPr bwMode="auto">
            <a:xfrm>
              <a:off x="1739" y="1469"/>
              <a:ext cx="2461" cy="2188"/>
            </a:xfrm>
            <a:custGeom>
              <a:avLst/>
              <a:gdLst>
                <a:gd name="T0" fmla="*/ 1221 w 2461"/>
                <a:gd name="T1" fmla="*/ 0 h 2188"/>
                <a:gd name="T2" fmla="*/ 1216 w 2461"/>
                <a:gd name="T3" fmla="*/ 0 h 2188"/>
                <a:gd name="T4" fmla="*/ 0 w 2461"/>
                <a:gd name="T5" fmla="*/ 2180 h 2188"/>
                <a:gd name="T6" fmla="*/ 0 w 2461"/>
                <a:gd name="T7" fmla="*/ 2187 h 2188"/>
                <a:gd name="T8" fmla="*/ 2460 w 2461"/>
                <a:gd name="T9" fmla="*/ 2187 h 2188"/>
                <a:gd name="T10" fmla="*/ 2460 w 2461"/>
                <a:gd name="T11" fmla="*/ 2180 h 2188"/>
                <a:gd name="T12" fmla="*/ 1221 w 2461"/>
                <a:gd name="T13" fmla="*/ 0 h 2188"/>
                <a:gd name="T14" fmla="*/ 1216 w 2461"/>
                <a:gd name="T15" fmla="*/ 6 h 2188"/>
                <a:gd name="T16" fmla="*/ 2453 w 2461"/>
                <a:gd name="T17" fmla="*/ 2187 h 2188"/>
                <a:gd name="T18" fmla="*/ 2456 w 2461"/>
                <a:gd name="T19" fmla="*/ 2180 h 2188"/>
                <a:gd name="T20" fmla="*/ 3 w 2461"/>
                <a:gd name="T21" fmla="*/ 2180 h 2188"/>
                <a:gd name="T22" fmla="*/ 6 w 2461"/>
                <a:gd name="T23" fmla="*/ 2187 h 2188"/>
                <a:gd name="T24" fmla="*/ 1221 w 2461"/>
                <a:gd name="T25" fmla="*/ 6 h 2188"/>
                <a:gd name="T26" fmla="*/ 1216 w 2461"/>
                <a:gd name="T27" fmla="*/ 6 h 2188"/>
                <a:gd name="T28" fmla="*/ 1221 w 2461"/>
                <a:gd name="T29" fmla="*/ 0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1" h="2188">
                  <a:moveTo>
                    <a:pt x="1221" y="0"/>
                  </a:moveTo>
                  <a:lnTo>
                    <a:pt x="1216" y="0"/>
                  </a:lnTo>
                  <a:lnTo>
                    <a:pt x="0" y="2180"/>
                  </a:lnTo>
                  <a:lnTo>
                    <a:pt x="0" y="2187"/>
                  </a:lnTo>
                  <a:lnTo>
                    <a:pt x="2460" y="2187"/>
                  </a:lnTo>
                  <a:lnTo>
                    <a:pt x="2460" y="2180"/>
                  </a:lnTo>
                  <a:lnTo>
                    <a:pt x="1221" y="0"/>
                  </a:lnTo>
                  <a:lnTo>
                    <a:pt x="1216" y="6"/>
                  </a:lnTo>
                  <a:lnTo>
                    <a:pt x="2453" y="2187"/>
                  </a:lnTo>
                  <a:lnTo>
                    <a:pt x="2456" y="2180"/>
                  </a:lnTo>
                  <a:lnTo>
                    <a:pt x="3" y="2180"/>
                  </a:lnTo>
                  <a:lnTo>
                    <a:pt x="6" y="2187"/>
                  </a:lnTo>
                  <a:lnTo>
                    <a:pt x="1221" y="6"/>
                  </a:lnTo>
                  <a:lnTo>
                    <a:pt x="1216" y="6"/>
                  </a:lnTo>
                  <a:lnTo>
                    <a:pt x="122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Freeform 9"/>
            <p:cNvSpPr>
              <a:spLocks/>
            </p:cNvSpPr>
            <p:nvPr/>
          </p:nvSpPr>
          <p:spPr bwMode="auto">
            <a:xfrm>
              <a:off x="1922" y="3536"/>
              <a:ext cx="2084" cy="27"/>
            </a:xfrm>
            <a:custGeom>
              <a:avLst/>
              <a:gdLst>
                <a:gd name="T0" fmla="*/ 3 w 2084"/>
                <a:gd name="T1" fmla="*/ 0 h 27"/>
                <a:gd name="T2" fmla="*/ 0 w 2084"/>
                <a:gd name="T3" fmla="*/ 0 h 27"/>
                <a:gd name="T4" fmla="*/ 0 w 2084"/>
                <a:gd name="T5" fmla="*/ 15 h 27"/>
                <a:gd name="T6" fmla="*/ 3 w 2084"/>
                <a:gd name="T7" fmla="*/ 15 h 27"/>
                <a:gd name="T8" fmla="*/ 2079 w 2084"/>
                <a:gd name="T9" fmla="*/ 26 h 27"/>
                <a:gd name="T10" fmla="*/ 2083 w 2084"/>
                <a:gd name="T11" fmla="*/ 26 h 27"/>
                <a:gd name="T12" fmla="*/ 2083 w 2084"/>
                <a:gd name="T13" fmla="*/ 10 h 27"/>
                <a:gd name="T14" fmla="*/ 2079 w 2084"/>
                <a:gd name="T15" fmla="*/ 10 h 27"/>
                <a:gd name="T16" fmla="*/ 3 w 208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27">
                  <a:moveTo>
                    <a:pt x="3" y="0"/>
                  </a:moveTo>
                  <a:lnTo>
                    <a:pt x="0" y="0"/>
                  </a:lnTo>
                  <a:lnTo>
                    <a:pt x="0" y="15"/>
                  </a:lnTo>
                  <a:lnTo>
                    <a:pt x="3" y="15"/>
                  </a:lnTo>
                  <a:lnTo>
                    <a:pt x="2079" y="26"/>
                  </a:lnTo>
                  <a:lnTo>
                    <a:pt x="2083" y="26"/>
                  </a:lnTo>
                  <a:lnTo>
                    <a:pt x="2083" y="10"/>
                  </a:lnTo>
                  <a:lnTo>
                    <a:pt x="2079" y="10"/>
                  </a:lnTo>
                  <a:lnTo>
                    <a:pt x="3"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2" name="Freeform 10"/>
            <p:cNvSpPr>
              <a:spLocks/>
            </p:cNvSpPr>
            <p:nvPr/>
          </p:nvSpPr>
          <p:spPr bwMode="auto">
            <a:xfrm>
              <a:off x="3950" y="3424"/>
              <a:ext cx="117" cy="233"/>
            </a:xfrm>
            <a:custGeom>
              <a:avLst/>
              <a:gdLst>
                <a:gd name="T0" fmla="*/ 116 w 117"/>
                <a:gd name="T1" fmla="*/ 3 h 233"/>
                <a:gd name="T2" fmla="*/ 116 w 117"/>
                <a:gd name="T3" fmla="*/ 0 h 233"/>
                <a:gd name="T4" fmla="*/ 109 w 117"/>
                <a:gd name="T5" fmla="*/ 0 h 233"/>
                <a:gd name="T6" fmla="*/ 109 w 117"/>
                <a:gd name="T7" fmla="*/ 3 h 233"/>
                <a:gd name="T8" fmla="*/ 0 w 117"/>
                <a:gd name="T9" fmla="*/ 228 h 233"/>
                <a:gd name="T10" fmla="*/ 0 w 117"/>
                <a:gd name="T11" fmla="*/ 232 h 233"/>
                <a:gd name="T12" fmla="*/ 4 w 117"/>
                <a:gd name="T13" fmla="*/ 232 h 233"/>
                <a:gd name="T14" fmla="*/ 4 w 117"/>
                <a:gd name="T15" fmla="*/ 228 h 233"/>
                <a:gd name="T16" fmla="*/ 116 w 117"/>
                <a:gd name="T17" fmla="*/ 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3">
                  <a:moveTo>
                    <a:pt x="116" y="3"/>
                  </a:moveTo>
                  <a:lnTo>
                    <a:pt x="116" y="0"/>
                  </a:lnTo>
                  <a:lnTo>
                    <a:pt x="109" y="0"/>
                  </a:lnTo>
                  <a:lnTo>
                    <a:pt x="109" y="3"/>
                  </a:lnTo>
                  <a:lnTo>
                    <a:pt x="0" y="228"/>
                  </a:lnTo>
                  <a:lnTo>
                    <a:pt x="0" y="232"/>
                  </a:lnTo>
                  <a:lnTo>
                    <a:pt x="4" y="232"/>
                  </a:lnTo>
                  <a:lnTo>
                    <a:pt x="4" y="228"/>
                  </a:lnTo>
                  <a:lnTo>
                    <a:pt x="116"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3" name="Freeform 11"/>
            <p:cNvSpPr>
              <a:spLocks/>
            </p:cNvSpPr>
            <p:nvPr/>
          </p:nvSpPr>
          <p:spPr bwMode="auto">
            <a:xfrm>
              <a:off x="1863" y="3431"/>
              <a:ext cx="116" cy="223"/>
            </a:xfrm>
            <a:custGeom>
              <a:avLst/>
              <a:gdLst>
                <a:gd name="T0" fmla="*/ 6 w 116"/>
                <a:gd name="T1" fmla="*/ 1 h 223"/>
                <a:gd name="T2" fmla="*/ 6 w 116"/>
                <a:gd name="T3" fmla="*/ 0 h 223"/>
                <a:gd name="T4" fmla="*/ 0 w 116"/>
                <a:gd name="T5" fmla="*/ 0 h 223"/>
                <a:gd name="T6" fmla="*/ 0 w 116"/>
                <a:gd name="T7" fmla="*/ 1 h 223"/>
                <a:gd name="T8" fmla="*/ 108 w 116"/>
                <a:gd name="T9" fmla="*/ 218 h 223"/>
                <a:gd name="T10" fmla="*/ 108 w 116"/>
                <a:gd name="T11" fmla="*/ 222 h 223"/>
                <a:gd name="T12" fmla="*/ 115 w 116"/>
                <a:gd name="T13" fmla="*/ 222 h 223"/>
                <a:gd name="T14" fmla="*/ 115 w 116"/>
                <a:gd name="T15" fmla="*/ 218 h 223"/>
                <a:gd name="T16" fmla="*/ 6 w 116"/>
                <a:gd name="T17"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23">
                  <a:moveTo>
                    <a:pt x="6" y="1"/>
                  </a:moveTo>
                  <a:lnTo>
                    <a:pt x="6" y="0"/>
                  </a:lnTo>
                  <a:lnTo>
                    <a:pt x="0" y="0"/>
                  </a:lnTo>
                  <a:lnTo>
                    <a:pt x="0" y="1"/>
                  </a:lnTo>
                  <a:lnTo>
                    <a:pt x="108" y="218"/>
                  </a:lnTo>
                  <a:lnTo>
                    <a:pt x="108" y="222"/>
                  </a:lnTo>
                  <a:lnTo>
                    <a:pt x="115" y="222"/>
                  </a:lnTo>
                  <a:lnTo>
                    <a:pt x="115" y="218"/>
                  </a:lnTo>
                  <a:lnTo>
                    <a:pt x="6"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4" name="Freeform 12"/>
            <p:cNvSpPr>
              <a:spLocks/>
            </p:cNvSpPr>
            <p:nvPr/>
          </p:nvSpPr>
          <p:spPr bwMode="auto">
            <a:xfrm>
              <a:off x="1914" y="1721"/>
              <a:ext cx="1043" cy="1821"/>
            </a:xfrm>
            <a:custGeom>
              <a:avLst/>
              <a:gdLst>
                <a:gd name="T0" fmla="*/ 1042 w 1043"/>
                <a:gd name="T1" fmla="*/ 6 h 1821"/>
                <a:gd name="T2" fmla="*/ 1042 w 1043"/>
                <a:gd name="T3" fmla="*/ 0 h 1821"/>
                <a:gd name="T4" fmla="*/ 1035 w 1043"/>
                <a:gd name="T5" fmla="*/ 0 h 1821"/>
                <a:gd name="T6" fmla="*/ 0 w 1043"/>
                <a:gd name="T7" fmla="*/ 1815 h 1821"/>
                <a:gd name="T8" fmla="*/ 0 w 1043"/>
                <a:gd name="T9" fmla="*/ 1820 h 1821"/>
                <a:gd name="T10" fmla="*/ 6 w 1043"/>
                <a:gd name="T11" fmla="*/ 1820 h 1821"/>
                <a:gd name="T12" fmla="*/ 1042 w 1043"/>
                <a:gd name="T13" fmla="*/ 6 h 1821"/>
              </a:gdLst>
              <a:ahLst/>
              <a:cxnLst>
                <a:cxn ang="0">
                  <a:pos x="T0" y="T1"/>
                </a:cxn>
                <a:cxn ang="0">
                  <a:pos x="T2" y="T3"/>
                </a:cxn>
                <a:cxn ang="0">
                  <a:pos x="T4" y="T5"/>
                </a:cxn>
                <a:cxn ang="0">
                  <a:pos x="T6" y="T7"/>
                </a:cxn>
                <a:cxn ang="0">
                  <a:pos x="T8" y="T9"/>
                </a:cxn>
                <a:cxn ang="0">
                  <a:pos x="T10" y="T11"/>
                </a:cxn>
                <a:cxn ang="0">
                  <a:pos x="T12" y="T13"/>
                </a:cxn>
              </a:cxnLst>
              <a:rect l="0" t="0" r="r" b="b"/>
              <a:pathLst>
                <a:path w="1043" h="1821">
                  <a:moveTo>
                    <a:pt x="1042" y="6"/>
                  </a:moveTo>
                  <a:lnTo>
                    <a:pt x="1042" y="0"/>
                  </a:lnTo>
                  <a:lnTo>
                    <a:pt x="1035" y="0"/>
                  </a:lnTo>
                  <a:lnTo>
                    <a:pt x="0" y="1815"/>
                  </a:lnTo>
                  <a:lnTo>
                    <a:pt x="0" y="1820"/>
                  </a:lnTo>
                  <a:lnTo>
                    <a:pt x="6" y="1820"/>
                  </a:lnTo>
                  <a:lnTo>
                    <a:pt x="1042"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5" name="Freeform 13"/>
            <p:cNvSpPr>
              <a:spLocks/>
            </p:cNvSpPr>
            <p:nvPr/>
          </p:nvSpPr>
          <p:spPr bwMode="auto">
            <a:xfrm>
              <a:off x="2953" y="1718"/>
              <a:ext cx="1055" cy="1827"/>
            </a:xfrm>
            <a:custGeom>
              <a:avLst/>
              <a:gdLst>
                <a:gd name="T0" fmla="*/ 4 w 1055"/>
                <a:gd name="T1" fmla="*/ 0 h 1827"/>
                <a:gd name="T2" fmla="*/ 0 w 1055"/>
                <a:gd name="T3" fmla="*/ 0 h 1827"/>
                <a:gd name="T4" fmla="*/ 0 w 1055"/>
                <a:gd name="T5" fmla="*/ 6 h 1827"/>
                <a:gd name="T6" fmla="*/ 1047 w 1055"/>
                <a:gd name="T7" fmla="*/ 1826 h 1827"/>
                <a:gd name="T8" fmla="*/ 1054 w 1055"/>
                <a:gd name="T9" fmla="*/ 1826 h 1827"/>
                <a:gd name="T10" fmla="*/ 1054 w 1055"/>
                <a:gd name="T11" fmla="*/ 1821 h 1827"/>
                <a:gd name="T12" fmla="*/ 4 w 1055"/>
                <a:gd name="T13" fmla="*/ 0 h 1827"/>
              </a:gdLst>
              <a:ahLst/>
              <a:cxnLst>
                <a:cxn ang="0">
                  <a:pos x="T0" y="T1"/>
                </a:cxn>
                <a:cxn ang="0">
                  <a:pos x="T2" y="T3"/>
                </a:cxn>
                <a:cxn ang="0">
                  <a:pos x="T4" y="T5"/>
                </a:cxn>
                <a:cxn ang="0">
                  <a:pos x="T6" y="T7"/>
                </a:cxn>
                <a:cxn ang="0">
                  <a:pos x="T8" y="T9"/>
                </a:cxn>
                <a:cxn ang="0">
                  <a:pos x="T10" y="T11"/>
                </a:cxn>
                <a:cxn ang="0">
                  <a:pos x="T12" y="T13"/>
                </a:cxn>
              </a:cxnLst>
              <a:rect l="0" t="0" r="r" b="b"/>
              <a:pathLst>
                <a:path w="1055" h="1827">
                  <a:moveTo>
                    <a:pt x="4" y="0"/>
                  </a:moveTo>
                  <a:lnTo>
                    <a:pt x="0" y="0"/>
                  </a:lnTo>
                  <a:lnTo>
                    <a:pt x="0" y="6"/>
                  </a:lnTo>
                  <a:lnTo>
                    <a:pt x="1047" y="1826"/>
                  </a:lnTo>
                  <a:lnTo>
                    <a:pt x="1054" y="1826"/>
                  </a:lnTo>
                  <a:lnTo>
                    <a:pt x="1054" y="1821"/>
                  </a:lnTo>
                  <a:lnTo>
                    <a:pt x="4"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6" name="Line 14"/>
            <p:cNvSpPr>
              <a:spLocks noChangeShapeType="1"/>
            </p:cNvSpPr>
            <p:nvPr/>
          </p:nvSpPr>
          <p:spPr bwMode="auto">
            <a:xfrm flipH="1">
              <a:off x="2928" y="1591"/>
              <a:ext cx="257" cy="59"/>
            </a:xfrm>
            <a:prstGeom prst="line">
              <a:avLst/>
            </a:prstGeom>
            <a:noFill/>
            <a:ln w="1270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7" name="Line 15"/>
            <p:cNvSpPr>
              <a:spLocks noChangeShapeType="1"/>
            </p:cNvSpPr>
            <p:nvPr/>
          </p:nvSpPr>
          <p:spPr bwMode="auto">
            <a:xfrm>
              <a:off x="1771" y="3324"/>
              <a:ext cx="72" cy="246"/>
            </a:xfrm>
            <a:prstGeom prst="line">
              <a:avLst/>
            </a:prstGeom>
            <a:noFill/>
            <a:ln w="1270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8" name="Rectangle 16"/>
            <p:cNvSpPr>
              <a:spLocks noChangeArrowheads="1"/>
            </p:cNvSpPr>
            <p:nvPr/>
          </p:nvSpPr>
          <p:spPr bwMode="auto">
            <a:xfrm>
              <a:off x="2651" y="1226"/>
              <a:ext cx="49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600" b="1">
                  <a:effectLst>
                    <a:outerShdw blurRad="38100" dist="38100" dir="2700000" algn="tl">
                      <a:srgbClr val="000000"/>
                    </a:outerShdw>
                  </a:effectLst>
                </a:rPr>
                <a:t>Olivine</a:t>
              </a:r>
            </a:p>
          </p:txBody>
        </p:sp>
        <p:sp>
          <p:nvSpPr>
            <p:cNvPr id="49169" name="Rectangle 17"/>
            <p:cNvSpPr>
              <a:spLocks noChangeArrowheads="1"/>
            </p:cNvSpPr>
            <p:nvPr/>
          </p:nvSpPr>
          <p:spPr bwMode="auto">
            <a:xfrm>
              <a:off x="3935" y="3680"/>
              <a:ext cx="886"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600" b="1">
                  <a:effectLst>
                    <a:outerShdw blurRad="38100" dist="38100" dir="2700000" algn="tl">
                      <a:srgbClr val="000000"/>
                    </a:outerShdw>
                  </a:effectLst>
                </a:rPr>
                <a:t>Clinopyroxene</a:t>
              </a:r>
            </a:p>
          </p:txBody>
        </p:sp>
        <p:sp>
          <p:nvSpPr>
            <p:cNvPr id="49170" name="Rectangle 18"/>
            <p:cNvSpPr>
              <a:spLocks noChangeArrowheads="1"/>
            </p:cNvSpPr>
            <p:nvPr/>
          </p:nvSpPr>
          <p:spPr bwMode="auto">
            <a:xfrm>
              <a:off x="1257" y="3664"/>
              <a:ext cx="93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600" b="1">
                  <a:effectLst>
                    <a:outerShdw blurRad="38100" dist="38100" dir="2700000" algn="tl">
                      <a:srgbClr val="000000"/>
                    </a:outerShdw>
                  </a:effectLst>
                </a:rPr>
                <a:t>Orthopyroxene</a:t>
              </a:r>
            </a:p>
          </p:txBody>
        </p:sp>
        <p:sp>
          <p:nvSpPr>
            <p:cNvPr id="49171" name="Rectangle 19"/>
            <p:cNvSpPr>
              <a:spLocks noChangeArrowheads="1"/>
            </p:cNvSpPr>
            <p:nvPr/>
          </p:nvSpPr>
          <p:spPr bwMode="auto">
            <a:xfrm>
              <a:off x="2611" y="2339"/>
              <a:ext cx="641"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600" b="1" dirty="0" err="1">
                  <a:effectLst>
                    <a:outerShdw blurRad="38100" dist="38100" dir="2700000" algn="tl">
                      <a:srgbClr val="000000"/>
                    </a:outerShdw>
                  </a:effectLst>
                </a:rPr>
                <a:t>Lherzolite</a:t>
              </a:r>
              <a:endParaRPr lang="en-US" altLang="en-US" sz="1600" b="1" dirty="0">
                <a:effectLst>
                  <a:outerShdw blurRad="38100" dist="38100" dir="2700000" algn="tl">
                    <a:srgbClr val="000000"/>
                  </a:outerShdw>
                </a:effectLst>
              </a:endParaRPr>
            </a:p>
          </p:txBody>
        </p:sp>
        <p:sp>
          <p:nvSpPr>
            <p:cNvPr id="49172" name="Rectangle 20"/>
            <p:cNvSpPr>
              <a:spLocks noChangeArrowheads="1"/>
            </p:cNvSpPr>
            <p:nvPr/>
          </p:nvSpPr>
          <p:spPr bwMode="auto">
            <a:xfrm rot="17925000">
              <a:off x="2181" y="2360"/>
              <a:ext cx="58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200" b="1"/>
                <a:t>Harzburgite</a:t>
              </a:r>
            </a:p>
          </p:txBody>
        </p:sp>
        <p:sp>
          <p:nvSpPr>
            <p:cNvPr id="49173" name="Rectangle 21"/>
            <p:cNvSpPr>
              <a:spLocks noChangeArrowheads="1"/>
            </p:cNvSpPr>
            <p:nvPr/>
          </p:nvSpPr>
          <p:spPr bwMode="auto">
            <a:xfrm rot="3536250">
              <a:off x="3120" y="2211"/>
              <a:ext cx="466"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200" b="1"/>
                <a:t>Wehrlite</a:t>
              </a:r>
            </a:p>
          </p:txBody>
        </p:sp>
        <p:sp>
          <p:nvSpPr>
            <p:cNvPr id="49174" name="Rectangle 22"/>
            <p:cNvSpPr>
              <a:spLocks noChangeArrowheads="1"/>
            </p:cNvSpPr>
            <p:nvPr/>
          </p:nvSpPr>
          <p:spPr bwMode="auto">
            <a:xfrm>
              <a:off x="2655" y="3514"/>
              <a:ext cx="55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200" b="1"/>
                <a:t>Websterite</a:t>
              </a:r>
            </a:p>
          </p:txBody>
        </p:sp>
        <p:sp>
          <p:nvSpPr>
            <p:cNvPr id="49175" name="Rectangle 23"/>
            <p:cNvSpPr>
              <a:spLocks noChangeArrowheads="1"/>
            </p:cNvSpPr>
            <p:nvPr/>
          </p:nvSpPr>
          <p:spPr bwMode="auto">
            <a:xfrm>
              <a:off x="1035" y="3130"/>
              <a:ext cx="78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200" b="1">
                  <a:effectLst>
                    <a:outerShdw blurRad="38100" dist="38100" dir="2700000" algn="tl">
                      <a:srgbClr val="000000"/>
                    </a:outerShdw>
                  </a:effectLst>
                </a:rPr>
                <a:t>Orthopyroxenite</a:t>
              </a:r>
            </a:p>
          </p:txBody>
        </p:sp>
        <p:sp>
          <p:nvSpPr>
            <p:cNvPr id="49176" name="Rectangle 24"/>
            <p:cNvSpPr>
              <a:spLocks noChangeArrowheads="1"/>
            </p:cNvSpPr>
            <p:nvPr/>
          </p:nvSpPr>
          <p:spPr bwMode="auto">
            <a:xfrm>
              <a:off x="3058" y="3627"/>
              <a:ext cx="751"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200" b="1">
                  <a:effectLst>
                    <a:outerShdw blurRad="38100" dist="38100" dir="2700000" algn="tl">
                      <a:srgbClr val="000000"/>
                    </a:outerShdw>
                  </a:effectLst>
                </a:rPr>
                <a:t>Clinopyroxenite</a:t>
              </a:r>
            </a:p>
          </p:txBody>
        </p:sp>
        <p:sp>
          <p:nvSpPr>
            <p:cNvPr id="49177" name="Rectangle 25"/>
            <p:cNvSpPr>
              <a:spLocks noChangeArrowheads="1"/>
            </p:cNvSpPr>
            <p:nvPr/>
          </p:nvSpPr>
          <p:spPr bwMode="auto">
            <a:xfrm>
              <a:off x="2433" y="3083"/>
              <a:ext cx="866"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200" b="1"/>
                <a:t>Olivine Websterite</a:t>
              </a:r>
            </a:p>
          </p:txBody>
        </p:sp>
        <p:sp>
          <p:nvSpPr>
            <p:cNvPr id="49178" name="Rectangle 26"/>
            <p:cNvSpPr>
              <a:spLocks noChangeArrowheads="1"/>
            </p:cNvSpPr>
            <p:nvPr/>
          </p:nvSpPr>
          <p:spPr bwMode="auto">
            <a:xfrm>
              <a:off x="4117" y="2001"/>
              <a:ext cx="700"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600" b="1">
                  <a:effectLst>
                    <a:outerShdw blurRad="38100" dist="38100" dir="2700000" algn="tl">
                      <a:srgbClr val="000000"/>
                    </a:outerShdw>
                  </a:effectLst>
                </a:rPr>
                <a:t>Peridotites</a:t>
              </a:r>
            </a:p>
          </p:txBody>
        </p:sp>
        <p:sp>
          <p:nvSpPr>
            <p:cNvPr id="49179" name="Rectangle 27"/>
            <p:cNvSpPr>
              <a:spLocks noChangeArrowheads="1"/>
            </p:cNvSpPr>
            <p:nvPr/>
          </p:nvSpPr>
          <p:spPr bwMode="auto">
            <a:xfrm>
              <a:off x="4146" y="3053"/>
              <a:ext cx="741"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600" b="1">
                  <a:effectLst>
                    <a:outerShdw blurRad="38100" dist="38100" dir="2700000" algn="tl">
                      <a:srgbClr val="000000"/>
                    </a:outerShdw>
                  </a:effectLst>
                </a:rPr>
                <a:t>Pyroxenites</a:t>
              </a:r>
            </a:p>
          </p:txBody>
        </p:sp>
        <p:sp>
          <p:nvSpPr>
            <p:cNvPr id="49180" name="Line 28"/>
            <p:cNvSpPr>
              <a:spLocks noChangeShapeType="1"/>
            </p:cNvSpPr>
            <p:nvPr/>
          </p:nvSpPr>
          <p:spPr bwMode="auto">
            <a:xfrm>
              <a:off x="3022" y="1469"/>
              <a:ext cx="2017" cy="0"/>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1" name="Line 29"/>
            <p:cNvSpPr>
              <a:spLocks noChangeShapeType="1"/>
            </p:cNvSpPr>
            <p:nvPr/>
          </p:nvSpPr>
          <p:spPr bwMode="auto">
            <a:xfrm>
              <a:off x="3821" y="2864"/>
              <a:ext cx="1241" cy="0"/>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2" name="Line 30"/>
            <p:cNvSpPr>
              <a:spLocks noChangeShapeType="1"/>
            </p:cNvSpPr>
            <p:nvPr/>
          </p:nvSpPr>
          <p:spPr bwMode="auto">
            <a:xfrm flipV="1">
              <a:off x="4236" y="3648"/>
              <a:ext cx="829" cy="2"/>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3" name="Line 31"/>
            <p:cNvSpPr>
              <a:spLocks noChangeShapeType="1"/>
            </p:cNvSpPr>
            <p:nvPr/>
          </p:nvSpPr>
          <p:spPr bwMode="auto">
            <a:xfrm>
              <a:off x="4563" y="2867"/>
              <a:ext cx="0" cy="249"/>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4" name="Freeform 32"/>
            <p:cNvSpPr>
              <a:spLocks/>
            </p:cNvSpPr>
            <p:nvPr/>
          </p:nvSpPr>
          <p:spPr bwMode="auto">
            <a:xfrm>
              <a:off x="4546" y="2867"/>
              <a:ext cx="40" cy="42"/>
            </a:xfrm>
            <a:custGeom>
              <a:avLst/>
              <a:gdLst>
                <a:gd name="T0" fmla="*/ 39 w 40"/>
                <a:gd name="T1" fmla="*/ 41 h 42"/>
                <a:gd name="T2" fmla="*/ 17 w 40"/>
                <a:gd name="T3" fmla="*/ 0 h 42"/>
                <a:gd name="T4" fmla="*/ 0 w 40"/>
                <a:gd name="T5" fmla="*/ 41 h 42"/>
                <a:gd name="T6" fmla="*/ 17 w 40"/>
                <a:gd name="T7" fmla="*/ 19 h 42"/>
                <a:gd name="T8" fmla="*/ 39 w 40"/>
                <a:gd name="T9" fmla="*/ 41 h 42"/>
              </a:gdLst>
              <a:ahLst/>
              <a:cxnLst>
                <a:cxn ang="0">
                  <a:pos x="T0" y="T1"/>
                </a:cxn>
                <a:cxn ang="0">
                  <a:pos x="T2" y="T3"/>
                </a:cxn>
                <a:cxn ang="0">
                  <a:pos x="T4" y="T5"/>
                </a:cxn>
                <a:cxn ang="0">
                  <a:pos x="T6" y="T7"/>
                </a:cxn>
                <a:cxn ang="0">
                  <a:pos x="T8" y="T9"/>
                </a:cxn>
              </a:cxnLst>
              <a:rect l="0" t="0" r="r" b="b"/>
              <a:pathLst>
                <a:path w="40" h="42">
                  <a:moveTo>
                    <a:pt x="39" y="41"/>
                  </a:moveTo>
                  <a:lnTo>
                    <a:pt x="17" y="0"/>
                  </a:lnTo>
                  <a:lnTo>
                    <a:pt x="0" y="41"/>
                  </a:lnTo>
                  <a:lnTo>
                    <a:pt x="17" y="19"/>
                  </a:lnTo>
                  <a:lnTo>
                    <a:pt x="39" y="41"/>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5" name="Line 33"/>
            <p:cNvSpPr>
              <a:spLocks noChangeShapeType="1"/>
            </p:cNvSpPr>
            <p:nvPr/>
          </p:nvSpPr>
          <p:spPr bwMode="auto">
            <a:xfrm>
              <a:off x="4563" y="3218"/>
              <a:ext cx="0" cy="430"/>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6" name="Freeform 34"/>
            <p:cNvSpPr>
              <a:spLocks/>
            </p:cNvSpPr>
            <p:nvPr/>
          </p:nvSpPr>
          <p:spPr bwMode="auto">
            <a:xfrm>
              <a:off x="4546" y="3608"/>
              <a:ext cx="40" cy="41"/>
            </a:xfrm>
            <a:custGeom>
              <a:avLst/>
              <a:gdLst>
                <a:gd name="T0" fmla="*/ 39 w 40"/>
                <a:gd name="T1" fmla="*/ 0 h 41"/>
                <a:gd name="T2" fmla="*/ 17 w 40"/>
                <a:gd name="T3" fmla="*/ 40 h 41"/>
                <a:gd name="T4" fmla="*/ 0 w 40"/>
                <a:gd name="T5" fmla="*/ 0 h 41"/>
                <a:gd name="T6" fmla="*/ 17 w 40"/>
                <a:gd name="T7" fmla="*/ 20 h 41"/>
                <a:gd name="T8" fmla="*/ 39 w 40"/>
                <a:gd name="T9" fmla="*/ 0 h 41"/>
              </a:gdLst>
              <a:ahLst/>
              <a:cxnLst>
                <a:cxn ang="0">
                  <a:pos x="T0" y="T1"/>
                </a:cxn>
                <a:cxn ang="0">
                  <a:pos x="T2" y="T3"/>
                </a:cxn>
                <a:cxn ang="0">
                  <a:pos x="T4" y="T5"/>
                </a:cxn>
                <a:cxn ang="0">
                  <a:pos x="T6" y="T7"/>
                </a:cxn>
                <a:cxn ang="0">
                  <a:pos x="T8" y="T9"/>
                </a:cxn>
              </a:cxnLst>
              <a:rect l="0" t="0" r="r" b="b"/>
              <a:pathLst>
                <a:path w="40" h="41">
                  <a:moveTo>
                    <a:pt x="39" y="0"/>
                  </a:moveTo>
                  <a:lnTo>
                    <a:pt x="17" y="40"/>
                  </a:lnTo>
                  <a:lnTo>
                    <a:pt x="0" y="0"/>
                  </a:lnTo>
                  <a:lnTo>
                    <a:pt x="17" y="20"/>
                  </a:lnTo>
                  <a:lnTo>
                    <a:pt x="39" y="0"/>
                  </a:lnTo>
                </a:path>
              </a:pathLst>
            </a:custGeom>
            <a:solidFill>
              <a:srgbClr val="0000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7" name="Line 35"/>
            <p:cNvSpPr>
              <a:spLocks noChangeShapeType="1"/>
            </p:cNvSpPr>
            <p:nvPr/>
          </p:nvSpPr>
          <p:spPr bwMode="auto">
            <a:xfrm>
              <a:off x="4563" y="2177"/>
              <a:ext cx="0" cy="690"/>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8" name="Freeform 36"/>
            <p:cNvSpPr>
              <a:spLocks/>
            </p:cNvSpPr>
            <p:nvPr/>
          </p:nvSpPr>
          <p:spPr bwMode="auto">
            <a:xfrm>
              <a:off x="4546" y="2827"/>
              <a:ext cx="40" cy="41"/>
            </a:xfrm>
            <a:custGeom>
              <a:avLst/>
              <a:gdLst>
                <a:gd name="T0" fmla="*/ 39 w 40"/>
                <a:gd name="T1" fmla="*/ 0 h 41"/>
                <a:gd name="T2" fmla="*/ 17 w 40"/>
                <a:gd name="T3" fmla="*/ 40 h 41"/>
                <a:gd name="T4" fmla="*/ 0 w 40"/>
                <a:gd name="T5" fmla="*/ 0 h 41"/>
                <a:gd name="T6" fmla="*/ 17 w 40"/>
                <a:gd name="T7" fmla="*/ 19 h 41"/>
                <a:gd name="T8" fmla="*/ 39 w 40"/>
                <a:gd name="T9" fmla="*/ 0 h 41"/>
              </a:gdLst>
              <a:ahLst/>
              <a:cxnLst>
                <a:cxn ang="0">
                  <a:pos x="T0" y="T1"/>
                </a:cxn>
                <a:cxn ang="0">
                  <a:pos x="T2" y="T3"/>
                </a:cxn>
                <a:cxn ang="0">
                  <a:pos x="T4" y="T5"/>
                </a:cxn>
                <a:cxn ang="0">
                  <a:pos x="T6" y="T7"/>
                </a:cxn>
                <a:cxn ang="0">
                  <a:pos x="T8" y="T9"/>
                </a:cxn>
              </a:cxnLst>
              <a:rect l="0" t="0" r="r" b="b"/>
              <a:pathLst>
                <a:path w="40" h="41">
                  <a:moveTo>
                    <a:pt x="39" y="0"/>
                  </a:moveTo>
                  <a:lnTo>
                    <a:pt x="17" y="40"/>
                  </a:lnTo>
                  <a:lnTo>
                    <a:pt x="0" y="0"/>
                  </a:lnTo>
                  <a:lnTo>
                    <a:pt x="17" y="19"/>
                  </a:lnTo>
                  <a:lnTo>
                    <a:pt x="39" y="0"/>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9" name="Line 37"/>
            <p:cNvSpPr>
              <a:spLocks noChangeShapeType="1"/>
            </p:cNvSpPr>
            <p:nvPr/>
          </p:nvSpPr>
          <p:spPr bwMode="auto">
            <a:xfrm>
              <a:off x="4565" y="1473"/>
              <a:ext cx="0" cy="558"/>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0" name="Freeform 38"/>
            <p:cNvSpPr>
              <a:spLocks/>
            </p:cNvSpPr>
            <p:nvPr/>
          </p:nvSpPr>
          <p:spPr bwMode="auto">
            <a:xfrm>
              <a:off x="4549" y="1473"/>
              <a:ext cx="40" cy="41"/>
            </a:xfrm>
            <a:custGeom>
              <a:avLst/>
              <a:gdLst>
                <a:gd name="T0" fmla="*/ 39 w 40"/>
                <a:gd name="T1" fmla="*/ 40 h 41"/>
                <a:gd name="T2" fmla="*/ 17 w 40"/>
                <a:gd name="T3" fmla="*/ 0 h 41"/>
                <a:gd name="T4" fmla="*/ 0 w 40"/>
                <a:gd name="T5" fmla="*/ 40 h 41"/>
                <a:gd name="T6" fmla="*/ 17 w 40"/>
                <a:gd name="T7" fmla="*/ 17 h 41"/>
                <a:gd name="T8" fmla="*/ 39 w 40"/>
                <a:gd name="T9" fmla="*/ 40 h 41"/>
              </a:gdLst>
              <a:ahLst/>
              <a:cxnLst>
                <a:cxn ang="0">
                  <a:pos x="T0" y="T1"/>
                </a:cxn>
                <a:cxn ang="0">
                  <a:pos x="T2" y="T3"/>
                </a:cxn>
                <a:cxn ang="0">
                  <a:pos x="T4" y="T5"/>
                </a:cxn>
                <a:cxn ang="0">
                  <a:pos x="T6" y="T7"/>
                </a:cxn>
                <a:cxn ang="0">
                  <a:pos x="T8" y="T9"/>
                </a:cxn>
              </a:cxnLst>
              <a:rect l="0" t="0" r="r" b="b"/>
              <a:pathLst>
                <a:path w="40" h="41">
                  <a:moveTo>
                    <a:pt x="39" y="40"/>
                  </a:moveTo>
                  <a:lnTo>
                    <a:pt x="17" y="0"/>
                  </a:lnTo>
                  <a:lnTo>
                    <a:pt x="0" y="40"/>
                  </a:lnTo>
                  <a:lnTo>
                    <a:pt x="17" y="17"/>
                  </a:lnTo>
                  <a:lnTo>
                    <a:pt x="39" y="40"/>
                  </a:lnTo>
                </a:path>
              </a:pathLst>
            </a:custGeom>
            <a:solidFill>
              <a:srgbClr val="0000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1" name="Rectangle 39"/>
            <p:cNvSpPr>
              <a:spLocks noChangeArrowheads="1"/>
            </p:cNvSpPr>
            <p:nvPr/>
          </p:nvSpPr>
          <p:spPr bwMode="auto">
            <a:xfrm>
              <a:off x="2617" y="1631"/>
              <a:ext cx="190"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900" b="1"/>
                <a:t>90</a:t>
              </a:r>
            </a:p>
          </p:txBody>
        </p:sp>
        <p:sp>
          <p:nvSpPr>
            <p:cNvPr id="49192" name="Rectangle 40"/>
            <p:cNvSpPr>
              <a:spLocks noChangeArrowheads="1"/>
            </p:cNvSpPr>
            <p:nvPr/>
          </p:nvSpPr>
          <p:spPr bwMode="auto">
            <a:xfrm>
              <a:off x="1979" y="2777"/>
              <a:ext cx="190"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900" b="1"/>
                <a:t>40</a:t>
              </a:r>
            </a:p>
          </p:txBody>
        </p:sp>
        <p:sp>
          <p:nvSpPr>
            <p:cNvPr id="49193" name="Rectangle 41"/>
            <p:cNvSpPr>
              <a:spLocks noChangeArrowheads="1"/>
            </p:cNvSpPr>
            <p:nvPr/>
          </p:nvSpPr>
          <p:spPr bwMode="auto">
            <a:xfrm>
              <a:off x="3956" y="3237"/>
              <a:ext cx="190"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900" b="1"/>
                <a:t>10</a:t>
              </a:r>
            </a:p>
          </p:txBody>
        </p:sp>
        <p:sp>
          <p:nvSpPr>
            <p:cNvPr id="49194" name="Rectangle 42"/>
            <p:cNvSpPr>
              <a:spLocks noChangeArrowheads="1"/>
            </p:cNvSpPr>
            <p:nvPr/>
          </p:nvSpPr>
          <p:spPr bwMode="auto">
            <a:xfrm>
              <a:off x="1870" y="3591"/>
              <a:ext cx="190"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900" b="1"/>
                <a:t>10</a:t>
              </a:r>
            </a:p>
          </p:txBody>
        </p:sp>
        <p:sp>
          <p:nvSpPr>
            <p:cNvPr id="49195" name="Line 43"/>
            <p:cNvSpPr>
              <a:spLocks noChangeShapeType="1"/>
            </p:cNvSpPr>
            <p:nvPr/>
          </p:nvSpPr>
          <p:spPr bwMode="auto">
            <a:xfrm flipV="1">
              <a:off x="3844" y="3604"/>
              <a:ext cx="196" cy="106"/>
            </a:xfrm>
            <a:prstGeom prst="line">
              <a:avLst/>
            </a:prstGeom>
            <a:noFill/>
            <a:ln w="1270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6" name="Rectangle 44"/>
            <p:cNvSpPr>
              <a:spLocks noChangeArrowheads="1"/>
            </p:cNvSpPr>
            <p:nvPr/>
          </p:nvSpPr>
          <p:spPr bwMode="auto">
            <a:xfrm>
              <a:off x="3136" y="1468"/>
              <a:ext cx="38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200" b="1">
                  <a:effectLst>
                    <a:outerShdw blurRad="38100" dist="38100" dir="2700000" algn="tl">
                      <a:srgbClr val="000000"/>
                    </a:outerShdw>
                  </a:effectLst>
                </a:rPr>
                <a:t>Dunite</a:t>
              </a:r>
            </a:p>
          </p:txBody>
        </p:sp>
        <p:sp>
          <p:nvSpPr>
            <p:cNvPr id="49197" name="Line 45"/>
            <p:cNvSpPr>
              <a:spLocks noChangeShapeType="1"/>
            </p:cNvSpPr>
            <p:nvPr/>
          </p:nvSpPr>
          <p:spPr bwMode="auto">
            <a:xfrm>
              <a:off x="2182" y="2859"/>
              <a:ext cx="1563"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8" name="Line 46"/>
            <p:cNvSpPr>
              <a:spLocks noChangeShapeType="1"/>
            </p:cNvSpPr>
            <p:nvPr/>
          </p:nvSpPr>
          <p:spPr bwMode="auto">
            <a:xfrm>
              <a:off x="2823" y="1719"/>
              <a:ext cx="276"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199" name="Text Box 47"/>
          <p:cNvSpPr txBox="1">
            <a:spLocks noChangeArrowheads="1"/>
          </p:cNvSpPr>
          <p:nvPr/>
        </p:nvSpPr>
        <p:spPr bwMode="auto">
          <a:xfrm>
            <a:off x="4038600" y="6096000"/>
            <a:ext cx="554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a:solidFill>
                  <a:srgbClr val="FFFF00"/>
                </a:solidFill>
              </a:rPr>
              <a:t>(c)</a:t>
            </a:r>
          </a:p>
        </p:txBody>
      </p:sp>
    </p:spTree>
    <p:extLst>
      <p:ext uri="{BB962C8B-B14F-4D97-AF65-F5344CB8AC3E}">
        <p14:creationId xmlns:p14="http://schemas.microsoft.com/office/powerpoint/2010/main" val="403426326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41696" y="295702"/>
            <a:ext cx="10363200" cy="1143000"/>
          </a:xfrm>
        </p:spPr>
        <p:txBody>
          <a:bodyPr/>
          <a:lstStyle/>
          <a:p>
            <a:r>
              <a:rPr lang="en-US" altLang="ko-KR" dirty="0" smtClean="0">
                <a:latin typeface="Times New Roman" panose="02020603050405020304" pitchFamily="18" charset="0"/>
                <a:ea typeface="굴림" panose="020B0600000101010101" pitchFamily="34" charset="-127"/>
                <a:cs typeface="Times New Roman" panose="02020603050405020304" pitchFamily="18" charset="0"/>
              </a:rPr>
              <a:t>Occurrences</a:t>
            </a:r>
            <a:endParaRPr lang="en-US" altLang="ko-KR" dirty="0">
              <a:latin typeface="Times New Roman" panose="02020603050405020304" pitchFamily="18" charset="0"/>
              <a:ea typeface="굴림" panose="020B0600000101010101" pitchFamily="34" charset="-127"/>
              <a:cs typeface="Times New Roman" panose="02020603050405020304" pitchFamily="18" charset="0"/>
            </a:endParaRPr>
          </a:p>
        </p:txBody>
      </p:sp>
      <p:sp>
        <p:nvSpPr>
          <p:cNvPr id="5123" name="Rectangle 3"/>
          <p:cNvSpPr>
            <a:spLocks noGrp="1" noChangeArrowheads="1"/>
          </p:cNvSpPr>
          <p:nvPr>
            <p:ph idx="1"/>
          </p:nvPr>
        </p:nvSpPr>
        <p:spPr>
          <a:xfrm>
            <a:off x="1523121" y="1438702"/>
            <a:ext cx="7772400" cy="4114800"/>
          </a:xfrm>
        </p:spPr>
        <p:txBody>
          <a:bodyPr/>
          <a:lstStyle/>
          <a:p>
            <a:pPr>
              <a:lnSpc>
                <a:spcPct val="90000"/>
              </a:lnSpc>
            </a:pPr>
            <a:r>
              <a:rPr lang="en-US" altLang="ko-KR" dirty="0" smtClean="0">
                <a:latin typeface="Times New Roman" panose="02020603050405020304" pitchFamily="18" charset="0"/>
                <a:ea typeface="굴림" panose="020B0600000101010101" pitchFamily="34" charset="-127"/>
                <a:cs typeface="Times New Roman" panose="02020603050405020304" pitchFamily="18" charset="0"/>
              </a:rPr>
              <a:t>Rift volcanism: tensional forces (MORB) tholeiitic, tholeiitic-rhyolitic, andesite (rare)</a:t>
            </a:r>
          </a:p>
          <a:p>
            <a:pPr>
              <a:lnSpc>
                <a:spcPct val="90000"/>
              </a:lnSpc>
            </a:pPr>
            <a:endParaRPr lang="en-US" altLang="ko-KR" dirty="0" smtClean="0">
              <a:latin typeface="Times New Roman" panose="02020603050405020304" pitchFamily="18" charset="0"/>
              <a:ea typeface="굴림" panose="020B0600000101010101" pitchFamily="34" charset="-127"/>
              <a:cs typeface="Times New Roman" panose="02020603050405020304" pitchFamily="18" charset="0"/>
            </a:endParaRPr>
          </a:p>
          <a:p>
            <a:pPr>
              <a:lnSpc>
                <a:spcPct val="90000"/>
              </a:lnSpc>
            </a:pPr>
            <a:r>
              <a:rPr lang="en-US" altLang="ko-KR" dirty="0" smtClean="0">
                <a:latin typeface="Times New Roman" panose="02020603050405020304" pitchFamily="18" charset="0"/>
                <a:ea typeface="굴림" panose="020B0600000101010101" pitchFamily="34" charset="-127"/>
                <a:cs typeface="Times New Roman" panose="02020603050405020304" pitchFamily="18" charset="0"/>
              </a:rPr>
              <a:t>Subduction zone volcanism: compressional setting (andesite, </a:t>
            </a:r>
            <a:r>
              <a:rPr lang="en-US" altLang="ko-KR" dirty="0" err="1" smtClean="0">
                <a:latin typeface="Times New Roman" panose="02020603050405020304" pitchFamily="18" charset="0"/>
                <a:ea typeface="굴림" panose="020B0600000101010101" pitchFamily="34" charset="-127"/>
                <a:cs typeface="Times New Roman" panose="02020603050405020304" pitchFamily="18" charset="0"/>
              </a:rPr>
              <a:t>dacite</a:t>
            </a:r>
            <a:r>
              <a:rPr lang="en-US" altLang="ko-KR" dirty="0" smtClean="0">
                <a:latin typeface="Times New Roman" panose="02020603050405020304" pitchFamily="18" charset="0"/>
                <a:ea typeface="굴림" panose="020B0600000101010101" pitchFamily="34" charset="-127"/>
                <a:cs typeface="Times New Roman" panose="02020603050405020304" pitchFamily="18" charset="0"/>
              </a:rPr>
              <a:t>, rhyolite) composite volcano. diverse basalt (</a:t>
            </a:r>
            <a:r>
              <a:rPr lang="en-US" altLang="ko-KR" dirty="0" err="1" smtClean="0">
                <a:latin typeface="Times New Roman" panose="02020603050405020304" pitchFamily="18" charset="0"/>
                <a:ea typeface="굴림" panose="020B0600000101010101" pitchFamily="34" charset="-127"/>
                <a:cs typeface="Times New Roman" panose="02020603050405020304" pitchFamily="18" charset="0"/>
              </a:rPr>
              <a:t>calc</a:t>
            </a:r>
            <a:r>
              <a:rPr lang="en-US" altLang="ko-KR" dirty="0" smtClean="0">
                <a:latin typeface="Times New Roman" panose="02020603050405020304" pitchFamily="18" charset="0"/>
                <a:ea typeface="굴림" panose="020B0600000101010101" pitchFamily="34" charset="-127"/>
                <a:cs typeface="Times New Roman" panose="02020603050405020304" pitchFamily="18" charset="0"/>
              </a:rPr>
              <a:t>-alkaline ~ tholeiitic)</a:t>
            </a:r>
          </a:p>
          <a:p>
            <a:pPr>
              <a:lnSpc>
                <a:spcPct val="90000"/>
              </a:lnSpc>
            </a:pPr>
            <a:endParaRPr lang="en-US" altLang="ko-KR" dirty="0" smtClean="0">
              <a:latin typeface="Times New Roman" panose="02020603050405020304" pitchFamily="18" charset="0"/>
              <a:ea typeface="굴림" panose="020B0600000101010101" pitchFamily="34" charset="-127"/>
              <a:cs typeface="Times New Roman" panose="02020603050405020304" pitchFamily="18" charset="0"/>
            </a:endParaRPr>
          </a:p>
          <a:p>
            <a:pPr>
              <a:lnSpc>
                <a:spcPct val="90000"/>
              </a:lnSpc>
            </a:pPr>
            <a:r>
              <a:rPr lang="en-US" altLang="ko-KR" dirty="0" smtClean="0">
                <a:latin typeface="Times New Roman" panose="02020603050405020304" pitchFamily="18" charset="0"/>
                <a:ea typeface="굴림" panose="020B0600000101010101" pitchFamily="34" charset="-127"/>
                <a:cs typeface="Times New Roman" panose="02020603050405020304" pitchFamily="18" charset="0"/>
              </a:rPr>
              <a:t>Intraplate volcanism: hot spot environment- OIB, </a:t>
            </a:r>
            <a:r>
              <a:rPr lang="en-US" altLang="ko-KR" b="1" dirty="0" smtClean="0">
                <a:solidFill>
                  <a:srgbClr val="FF5050"/>
                </a:solidFill>
                <a:latin typeface="Times New Roman" panose="02020603050405020304" pitchFamily="18" charset="0"/>
                <a:ea typeface="굴림" panose="020B0600000101010101" pitchFamily="34" charset="-127"/>
                <a:cs typeface="Times New Roman" panose="02020603050405020304" pitchFamily="18" charset="0"/>
              </a:rPr>
              <a:t>LIP</a:t>
            </a:r>
            <a:r>
              <a:rPr lang="en-US" altLang="ko-KR" dirty="0" smtClean="0">
                <a:latin typeface="Times New Roman" panose="02020603050405020304" pitchFamily="18" charset="0"/>
                <a:ea typeface="굴림" panose="020B0600000101010101" pitchFamily="34" charset="-127"/>
                <a:cs typeface="Times New Roman" panose="02020603050405020304" pitchFamily="18" charset="0"/>
              </a:rPr>
              <a:t>s(</a:t>
            </a:r>
            <a:r>
              <a:rPr lang="en-US" altLang="ko-KR" b="1" dirty="0" smtClean="0">
                <a:solidFill>
                  <a:srgbClr val="FF5050"/>
                </a:solidFill>
                <a:latin typeface="Times New Roman" panose="02020603050405020304" pitchFamily="18" charset="0"/>
                <a:ea typeface="굴림" panose="020B0600000101010101" pitchFamily="34" charset="-127"/>
                <a:cs typeface="Times New Roman" panose="02020603050405020304" pitchFamily="18" charset="0"/>
              </a:rPr>
              <a:t>L</a:t>
            </a:r>
            <a:r>
              <a:rPr lang="en-US" altLang="ko-KR" dirty="0" smtClean="0">
                <a:latin typeface="Times New Roman" panose="02020603050405020304" pitchFamily="18" charset="0"/>
                <a:ea typeface="굴림" panose="020B0600000101010101" pitchFamily="34" charset="-127"/>
                <a:cs typeface="Times New Roman" panose="02020603050405020304" pitchFamily="18" charset="0"/>
              </a:rPr>
              <a:t>arge </a:t>
            </a:r>
            <a:r>
              <a:rPr lang="en-US" altLang="ko-KR" b="1" dirty="0" smtClean="0">
                <a:solidFill>
                  <a:srgbClr val="FF5050"/>
                </a:solidFill>
                <a:latin typeface="Times New Roman" panose="02020603050405020304" pitchFamily="18" charset="0"/>
                <a:ea typeface="굴림" panose="020B0600000101010101" pitchFamily="34" charset="-127"/>
                <a:cs typeface="Times New Roman" panose="02020603050405020304" pitchFamily="18" charset="0"/>
              </a:rPr>
              <a:t>I</a:t>
            </a:r>
            <a:r>
              <a:rPr lang="en-US" altLang="ko-KR" dirty="0" smtClean="0">
                <a:latin typeface="Times New Roman" panose="02020603050405020304" pitchFamily="18" charset="0"/>
                <a:ea typeface="굴림" panose="020B0600000101010101" pitchFamily="34" charset="-127"/>
                <a:cs typeface="Times New Roman" panose="02020603050405020304" pitchFamily="18" charset="0"/>
              </a:rPr>
              <a:t>gneous </a:t>
            </a:r>
            <a:r>
              <a:rPr lang="en-US" altLang="ko-KR" b="1" dirty="0" err="1" smtClean="0">
                <a:solidFill>
                  <a:srgbClr val="FF5050"/>
                </a:solidFill>
                <a:latin typeface="Times New Roman" panose="02020603050405020304" pitchFamily="18" charset="0"/>
                <a:ea typeface="굴림" panose="020B0600000101010101" pitchFamily="34" charset="-127"/>
                <a:cs typeface="Times New Roman" panose="02020603050405020304" pitchFamily="18" charset="0"/>
              </a:rPr>
              <a:t>P</a:t>
            </a:r>
            <a:r>
              <a:rPr lang="en-US" altLang="ko-KR" dirty="0" err="1" smtClean="0">
                <a:latin typeface="Times New Roman" panose="02020603050405020304" pitchFamily="18" charset="0"/>
                <a:ea typeface="굴림" panose="020B0600000101010101" pitchFamily="34" charset="-127"/>
                <a:cs typeface="Times New Roman" panose="02020603050405020304" pitchFamily="18" charset="0"/>
              </a:rPr>
              <a:t>roveince</a:t>
            </a:r>
            <a:r>
              <a:rPr lang="en-US" altLang="ko-KR" dirty="0" smtClean="0">
                <a:latin typeface="Times New Roman" panose="02020603050405020304" pitchFamily="18" charset="0"/>
                <a:ea typeface="굴림" panose="020B0600000101010101" pitchFamily="34" charset="-127"/>
                <a:cs typeface="Times New Roman" panose="02020603050405020304" pitchFamily="18" charset="0"/>
              </a:rPr>
              <a:t>)</a:t>
            </a:r>
            <a:endParaRPr lang="en-US" altLang="ko-KR" dirty="0">
              <a:latin typeface="Times New Roman" panose="02020603050405020304" pitchFamily="18" charset="0"/>
              <a:ea typeface="굴림"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388941524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ophiolit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38200"/>
            <a:ext cx="40005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ophiol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990601"/>
            <a:ext cx="4752975" cy="463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596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299076" y="609758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7" name="Rectangle 3"/>
          <p:cNvSpPr>
            <a:spLocks noChangeArrowheads="1"/>
          </p:cNvSpPr>
          <p:nvPr/>
        </p:nvSpPr>
        <p:spPr bwMode="auto">
          <a:xfrm>
            <a:off x="5303838" y="6094414"/>
            <a:ext cx="4762"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8" name="Rectangle 4"/>
          <p:cNvSpPr>
            <a:spLocks noChangeArrowheads="1"/>
          </p:cNvSpPr>
          <p:nvPr/>
        </p:nvSpPr>
        <p:spPr bwMode="auto">
          <a:xfrm>
            <a:off x="5308601" y="6094414"/>
            <a:ext cx="476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9" name="Rectangle 5"/>
          <p:cNvSpPr>
            <a:spLocks noChangeArrowheads="1"/>
          </p:cNvSpPr>
          <p:nvPr/>
        </p:nvSpPr>
        <p:spPr bwMode="auto">
          <a:xfrm>
            <a:off x="5313364" y="6089651"/>
            <a:ext cx="3175"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0" name="Rectangle 6"/>
          <p:cNvSpPr>
            <a:spLocks noChangeArrowheads="1"/>
          </p:cNvSpPr>
          <p:nvPr/>
        </p:nvSpPr>
        <p:spPr bwMode="auto">
          <a:xfrm>
            <a:off x="5316538" y="608488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1" name="Rectangle 7"/>
          <p:cNvSpPr>
            <a:spLocks noChangeArrowheads="1"/>
          </p:cNvSpPr>
          <p:nvPr/>
        </p:nvSpPr>
        <p:spPr bwMode="auto">
          <a:xfrm>
            <a:off x="5321301" y="6080126"/>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2" name="Rectangle 8"/>
          <p:cNvSpPr>
            <a:spLocks noChangeArrowheads="1"/>
          </p:cNvSpPr>
          <p:nvPr/>
        </p:nvSpPr>
        <p:spPr bwMode="auto">
          <a:xfrm>
            <a:off x="5326063" y="6080126"/>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3" name="Rectangle 9"/>
          <p:cNvSpPr>
            <a:spLocks noChangeArrowheads="1"/>
          </p:cNvSpPr>
          <p:nvPr/>
        </p:nvSpPr>
        <p:spPr bwMode="auto">
          <a:xfrm>
            <a:off x="5330826" y="6075363"/>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4" name="Rectangle 10"/>
          <p:cNvSpPr>
            <a:spLocks noChangeArrowheads="1"/>
          </p:cNvSpPr>
          <p:nvPr/>
        </p:nvSpPr>
        <p:spPr bwMode="auto">
          <a:xfrm>
            <a:off x="5335588" y="6070601"/>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5" name="Rectangle 11"/>
          <p:cNvSpPr>
            <a:spLocks noChangeArrowheads="1"/>
          </p:cNvSpPr>
          <p:nvPr/>
        </p:nvSpPr>
        <p:spPr bwMode="auto">
          <a:xfrm>
            <a:off x="5345114" y="6065838"/>
            <a:ext cx="3175"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6" name="Rectangle 12"/>
          <p:cNvSpPr>
            <a:spLocks noChangeArrowheads="1"/>
          </p:cNvSpPr>
          <p:nvPr/>
        </p:nvSpPr>
        <p:spPr bwMode="auto">
          <a:xfrm>
            <a:off x="5348288" y="6062664"/>
            <a:ext cx="4762"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7" name="Rectangle 13"/>
          <p:cNvSpPr>
            <a:spLocks noChangeArrowheads="1"/>
          </p:cNvSpPr>
          <p:nvPr/>
        </p:nvSpPr>
        <p:spPr bwMode="auto">
          <a:xfrm>
            <a:off x="5353051" y="6057901"/>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8" name="Rectangle 14"/>
          <p:cNvSpPr>
            <a:spLocks noChangeArrowheads="1"/>
          </p:cNvSpPr>
          <p:nvPr/>
        </p:nvSpPr>
        <p:spPr bwMode="auto">
          <a:xfrm>
            <a:off x="5357813" y="6057901"/>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9" name="Rectangle 15"/>
          <p:cNvSpPr>
            <a:spLocks noChangeArrowheads="1"/>
          </p:cNvSpPr>
          <p:nvPr/>
        </p:nvSpPr>
        <p:spPr bwMode="auto">
          <a:xfrm>
            <a:off x="5362576" y="605313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0" name="Rectangle 16"/>
          <p:cNvSpPr>
            <a:spLocks noChangeArrowheads="1"/>
          </p:cNvSpPr>
          <p:nvPr/>
        </p:nvSpPr>
        <p:spPr bwMode="auto">
          <a:xfrm>
            <a:off x="5367338" y="6048376"/>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1" name="Rectangle 17"/>
          <p:cNvSpPr>
            <a:spLocks noChangeArrowheads="1"/>
          </p:cNvSpPr>
          <p:nvPr/>
        </p:nvSpPr>
        <p:spPr bwMode="auto">
          <a:xfrm>
            <a:off x="5372101" y="6043613"/>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2" name="Rectangle 18"/>
          <p:cNvSpPr>
            <a:spLocks noChangeArrowheads="1"/>
          </p:cNvSpPr>
          <p:nvPr/>
        </p:nvSpPr>
        <p:spPr bwMode="auto">
          <a:xfrm>
            <a:off x="5376863" y="6043613"/>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3" name="Rectangle 19"/>
          <p:cNvSpPr>
            <a:spLocks noChangeArrowheads="1"/>
          </p:cNvSpPr>
          <p:nvPr/>
        </p:nvSpPr>
        <p:spPr bwMode="auto">
          <a:xfrm>
            <a:off x="5381626" y="6038851"/>
            <a:ext cx="3175"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4" name="Rectangle 20"/>
          <p:cNvSpPr>
            <a:spLocks noChangeArrowheads="1"/>
          </p:cNvSpPr>
          <p:nvPr/>
        </p:nvSpPr>
        <p:spPr bwMode="auto">
          <a:xfrm>
            <a:off x="5384801" y="603408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5" name="Rectangle 21"/>
          <p:cNvSpPr>
            <a:spLocks noChangeArrowheads="1"/>
          </p:cNvSpPr>
          <p:nvPr/>
        </p:nvSpPr>
        <p:spPr bwMode="auto">
          <a:xfrm>
            <a:off x="5389563" y="6029326"/>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6" name="Rectangle 22"/>
          <p:cNvSpPr>
            <a:spLocks noChangeArrowheads="1"/>
          </p:cNvSpPr>
          <p:nvPr/>
        </p:nvSpPr>
        <p:spPr bwMode="auto">
          <a:xfrm>
            <a:off x="5394326" y="6029326"/>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7" name="Rectangle 23"/>
          <p:cNvSpPr>
            <a:spLocks noChangeArrowheads="1"/>
          </p:cNvSpPr>
          <p:nvPr/>
        </p:nvSpPr>
        <p:spPr bwMode="auto">
          <a:xfrm>
            <a:off x="5399088" y="6026151"/>
            <a:ext cx="4762"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8" name="Rectangle 24"/>
          <p:cNvSpPr>
            <a:spLocks noChangeArrowheads="1"/>
          </p:cNvSpPr>
          <p:nvPr/>
        </p:nvSpPr>
        <p:spPr bwMode="auto">
          <a:xfrm>
            <a:off x="5403851" y="602138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9" name="Rectangle 25"/>
          <p:cNvSpPr>
            <a:spLocks noChangeArrowheads="1"/>
          </p:cNvSpPr>
          <p:nvPr/>
        </p:nvSpPr>
        <p:spPr bwMode="auto">
          <a:xfrm>
            <a:off x="5408613" y="602138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70" name="Rectangle 26"/>
          <p:cNvSpPr>
            <a:spLocks noChangeArrowheads="1"/>
          </p:cNvSpPr>
          <p:nvPr/>
        </p:nvSpPr>
        <p:spPr bwMode="auto">
          <a:xfrm>
            <a:off x="5526088" y="5934076"/>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71" name="Rectangle 27"/>
          <p:cNvSpPr>
            <a:spLocks noChangeArrowheads="1"/>
          </p:cNvSpPr>
          <p:nvPr/>
        </p:nvSpPr>
        <p:spPr bwMode="auto">
          <a:xfrm>
            <a:off x="5535613" y="5924551"/>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72" name="Rectangle 28"/>
          <p:cNvSpPr>
            <a:spLocks noChangeArrowheads="1"/>
          </p:cNvSpPr>
          <p:nvPr/>
        </p:nvSpPr>
        <p:spPr bwMode="auto">
          <a:xfrm>
            <a:off x="5540376" y="5924551"/>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73" name="Rectangle 29"/>
          <p:cNvSpPr>
            <a:spLocks noChangeArrowheads="1"/>
          </p:cNvSpPr>
          <p:nvPr/>
        </p:nvSpPr>
        <p:spPr bwMode="auto">
          <a:xfrm>
            <a:off x="5545138" y="5921376"/>
            <a:ext cx="4762"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74" name="Rectangle 30"/>
          <p:cNvSpPr>
            <a:spLocks noChangeArrowheads="1"/>
          </p:cNvSpPr>
          <p:nvPr/>
        </p:nvSpPr>
        <p:spPr bwMode="auto">
          <a:xfrm>
            <a:off x="5549901" y="5916613"/>
            <a:ext cx="3175"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75" name="Rectangle 31"/>
          <p:cNvSpPr>
            <a:spLocks noChangeArrowheads="1"/>
          </p:cNvSpPr>
          <p:nvPr/>
        </p:nvSpPr>
        <p:spPr bwMode="auto">
          <a:xfrm>
            <a:off x="5553076" y="5911851"/>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76" name="Rectangle 32"/>
          <p:cNvSpPr>
            <a:spLocks noChangeArrowheads="1"/>
          </p:cNvSpPr>
          <p:nvPr/>
        </p:nvSpPr>
        <p:spPr bwMode="auto">
          <a:xfrm>
            <a:off x="5557838" y="5911851"/>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77" name="Rectangle 33"/>
          <p:cNvSpPr>
            <a:spLocks noChangeArrowheads="1"/>
          </p:cNvSpPr>
          <p:nvPr/>
        </p:nvSpPr>
        <p:spPr bwMode="auto">
          <a:xfrm>
            <a:off x="5562601" y="590708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78" name="Rectangle 34"/>
          <p:cNvSpPr>
            <a:spLocks noChangeArrowheads="1"/>
          </p:cNvSpPr>
          <p:nvPr/>
        </p:nvSpPr>
        <p:spPr bwMode="auto">
          <a:xfrm>
            <a:off x="5567363" y="5902326"/>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79" name="Rectangle 35"/>
          <p:cNvSpPr>
            <a:spLocks noChangeArrowheads="1"/>
          </p:cNvSpPr>
          <p:nvPr/>
        </p:nvSpPr>
        <p:spPr bwMode="auto">
          <a:xfrm>
            <a:off x="5572126" y="5897563"/>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80" name="Rectangle 36"/>
          <p:cNvSpPr>
            <a:spLocks noChangeArrowheads="1"/>
          </p:cNvSpPr>
          <p:nvPr/>
        </p:nvSpPr>
        <p:spPr bwMode="auto">
          <a:xfrm>
            <a:off x="5576888" y="5897563"/>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81" name="Rectangle 37"/>
          <p:cNvSpPr>
            <a:spLocks noChangeArrowheads="1"/>
          </p:cNvSpPr>
          <p:nvPr/>
        </p:nvSpPr>
        <p:spPr bwMode="auto">
          <a:xfrm>
            <a:off x="5586414" y="5889626"/>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82" name="Rectangle 38"/>
          <p:cNvSpPr>
            <a:spLocks noChangeArrowheads="1"/>
          </p:cNvSpPr>
          <p:nvPr/>
        </p:nvSpPr>
        <p:spPr bwMode="auto">
          <a:xfrm>
            <a:off x="5589588" y="5889626"/>
            <a:ext cx="4762"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83" name="Rectangle 39"/>
          <p:cNvSpPr>
            <a:spLocks noChangeArrowheads="1"/>
          </p:cNvSpPr>
          <p:nvPr/>
        </p:nvSpPr>
        <p:spPr bwMode="auto">
          <a:xfrm>
            <a:off x="5594351" y="5884863"/>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84" name="Rectangle 40"/>
          <p:cNvSpPr>
            <a:spLocks noChangeArrowheads="1"/>
          </p:cNvSpPr>
          <p:nvPr/>
        </p:nvSpPr>
        <p:spPr bwMode="auto">
          <a:xfrm>
            <a:off x="5599113" y="5880101"/>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85" name="Rectangle 41"/>
          <p:cNvSpPr>
            <a:spLocks noChangeArrowheads="1"/>
          </p:cNvSpPr>
          <p:nvPr/>
        </p:nvSpPr>
        <p:spPr bwMode="auto">
          <a:xfrm>
            <a:off x="5603876" y="587533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86" name="Rectangle 42"/>
          <p:cNvSpPr>
            <a:spLocks noChangeArrowheads="1"/>
          </p:cNvSpPr>
          <p:nvPr/>
        </p:nvSpPr>
        <p:spPr bwMode="auto">
          <a:xfrm>
            <a:off x="5608638" y="587533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87" name="Rectangle 43"/>
          <p:cNvSpPr>
            <a:spLocks noChangeArrowheads="1"/>
          </p:cNvSpPr>
          <p:nvPr/>
        </p:nvSpPr>
        <p:spPr bwMode="auto">
          <a:xfrm>
            <a:off x="5613401" y="5870576"/>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88" name="Rectangle 44"/>
          <p:cNvSpPr>
            <a:spLocks noChangeArrowheads="1"/>
          </p:cNvSpPr>
          <p:nvPr/>
        </p:nvSpPr>
        <p:spPr bwMode="auto">
          <a:xfrm>
            <a:off x="5618164" y="5865813"/>
            <a:ext cx="3175"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89" name="Rectangle 45"/>
          <p:cNvSpPr>
            <a:spLocks noChangeArrowheads="1"/>
          </p:cNvSpPr>
          <p:nvPr/>
        </p:nvSpPr>
        <p:spPr bwMode="auto">
          <a:xfrm>
            <a:off x="5621338" y="5861051"/>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90" name="Rectangle 46"/>
          <p:cNvSpPr>
            <a:spLocks noChangeArrowheads="1"/>
          </p:cNvSpPr>
          <p:nvPr/>
        </p:nvSpPr>
        <p:spPr bwMode="auto">
          <a:xfrm>
            <a:off x="5626101" y="5861051"/>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91" name="Rectangle 47"/>
          <p:cNvSpPr>
            <a:spLocks noChangeArrowheads="1"/>
          </p:cNvSpPr>
          <p:nvPr/>
        </p:nvSpPr>
        <p:spPr bwMode="auto">
          <a:xfrm>
            <a:off x="5630863" y="585628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92" name="Rectangle 48"/>
          <p:cNvSpPr>
            <a:spLocks noChangeArrowheads="1"/>
          </p:cNvSpPr>
          <p:nvPr/>
        </p:nvSpPr>
        <p:spPr bwMode="auto">
          <a:xfrm>
            <a:off x="5635626" y="5853114"/>
            <a:ext cx="476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93" name="Rectangle 49"/>
          <p:cNvSpPr>
            <a:spLocks noChangeArrowheads="1"/>
          </p:cNvSpPr>
          <p:nvPr/>
        </p:nvSpPr>
        <p:spPr bwMode="auto">
          <a:xfrm>
            <a:off x="5754688" y="5765801"/>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94" name="Rectangle 50"/>
          <p:cNvSpPr>
            <a:spLocks noChangeArrowheads="1"/>
          </p:cNvSpPr>
          <p:nvPr/>
        </p:nvSpPr>
        <p:spPr bwMode="auto">
          <a:xfrm>
            <a:off x="5759451" y="5765801"/>
            <a:ext cx="3175"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95" name="Rectangle 51"/>
          <p:cNvSpPr>
            <a:spLocks noChangeArrowheads="1"/>
          </p:cNvSpPr>
          <p:nvPr/>
        </p:nvSpPr>
        <p:spPr bwMode="auto">
          <a:xfrm>
            <a:off x="5762626" y="576103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96" name="Rectangle 52"/>
          <p:cNvSpPr>
            <a:spLocks noChangeArrowheads="1"/>
          </p:cNvSpPr>
          <p:nvPr/>
        </p:nvSpPr>
        <p:spPr bwMode="auto">
          <a:xfrm>
            <a:off x="5767388" y="5756276"/>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97" name="Rectangle 53"/>
          <p:cNvSpPr>
            <a:spLocks noChangeArrowheads="1"/>
          </p:cNvSpPr>
          <p:nvPr/>
        </p:nvSpPr>
        <p:spPr bwMode="auto">
          <a:xfrm>
            <a:off x="5776913" y="5753101"/>
            <a:ext cx="4762"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98" name="Rectangle 54"/>
          <p:cNvSpPr>
            <a:spLocks noChangeArrowheads="1"/>
          </p:cNvSpPr>
          <p:nvPr/>
        </p:nvSpPr>
        <p:spPr bwMode="auto">
          <a:xfrm>
            <a:off x="5781676" y="574833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99" name="Rectangle 55"/>
          <p:cNvSpPr>
            <a:spLocks noChangeArrowheads="1"/>
          </p:cNvSpPr>
          <p:nvPr/>
        </p:nvSpPr>
        <p:spPr bwMode="auto">
          <a:xfrm>
            <a:off x="5786438" y="5743576"/>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00" name="Rectangle 56"/>
          <p:cNvSpPr>
            <a:spLocks noChangeArrowheads="1"/>
          </p:cNvSpPr>
          <p:nvPr/>
        </p:nvSpPr>
        <p:spPr bwMode="auto">
          <a:xfrm>
            <a:off x="5791201" y="5743576"/>
            <a:ext cx="3175"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01" name="Rectangle 57"/>
          <p:cNvSpPr>
            <a:spLocks noChangeArrowheads="1"/>
          </p:cNvSpPr>
          <p:nvPr/>
        </p:nvSpPr>
        <p:spPr bwMode="auto">
          <a:xfrm>
            <a:off x="5794376" y="5738813"/>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02" name="Rectangle 58"/>
          <p:cNvSpPr>
            <a:spLocks noChangeArrowheads="1"/>
          </p:cNvSpPr>
          <p:nvPr/>
        </p:nvSpPr>
        <p:spPr bwMode="auto">
          <a:xfrm>
            <a:off x="5799138" y="5734051"/>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03" name="Rectangle 59"/>
          <p:cNvSpPr>
            <a:spLocks noChangeArrowheads="1"/>
          </p:cNvSpPr>
          <p:nvPr/>
        </p:nvSpPr>
        <p:spPr bwMode="auto">
          <a:xfrm>
            <a:off x="5803901" y="572928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04" name="Rectangle 60"/>
          <p:cNvSpPr>
            <a:spLocks noChangeArrowheads="1"/>
          </p:cNvSpPr>
          <p:nvPr/>
        </p:nvSpPr>
        <p:spPr bwMode="auto">
          <a:xfrm>
            <a:off x="5808663" y="572928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05" name="Rectangle 61"/>
          <p:cNvSpPr>
            <a:spLocks noChangeArrowheads="1"/>
          </p:cNvSpPr>
          <p:nvPr/>
        </p:nvSpPr>
        <p:spPr bwMode="auto">
          <a:xfrm>
            <a:off x="5813426" y="5724526"/>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06" name="Rectangle 62"/>
          <p:cNvSpPr>
            <a:spLocks noChangeArrowheads="1"/>
          </p:cNvSpPr>
          <p:nvPr/>
        </p:nvSpPr>
        <p:spPr bwMode="auto">
          <a:xfrm>
            <a:off x="5818188" y="5719763"/>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07" name="Rectangle 63"/>
          <p:cNvSpPr>
            <a:spLocks noChangeArrowheads="1"/>
          </p:cNvSpPr>
          <p:nvPr/>
        </p:nvSpPr>
        <p:spPr bwMode="auto">
          <a:xfrm>
            <a:off x="5827714" y="5716589"/>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08" name="Rectangle 64"/>
          <p:cNvSpPr>
            <a:spLocks noChangeArrowheads="1"/>
          </p:cNvSpPr>
          <p:nvPr/>
        </p:nvSpPr>
        <p:spPr bwMode="auto">
          <a:xfrm>
            <a:off x="5830888" y="5711826"/>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09" name="Rectangle 65"/>
          <p:cNvSpPr>
            <a:spLocks noChangeArrowheads="1"/>
          </p:cNvSpPr>
          <p:nvPr/>
        </p:nvSpPr>
        <p:spPr bwMode="auto">
          <a:xfrm>
            <a:off x="5835651" y="5707063"/>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0" name="Rectangle 66"/>
          <p:cNvSpPr>
            <a:spLocks noChangeArrowheads="1"/>
          </p:cNvSpPr>
          <p:nvPr/>
        </p:nvSpPr>
        <p:spPr bwMode="auto">
          <a:xfrm>
            <a:off x="5840413" y="5707063"/>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1" name="Rectangle 67"/>
          <p:cNvSpPr>
            <a:spLocks noChangeArrowheads="1"/>
          </p:cNvSpPr>
          <p:nvPr/>
        </p:nvSpPr>
        <p:spPr bwMode="auto">
          <a:xfrm>
            <a:off x="5845176" y="5702301"/>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2" name="Rectangle 68"/>
          <p:cNvSpPr>
            <a:spLocks noChangeArrowheads="1"/>
          </p:cNvSpPr>
          <p:nvPr/>
        </p:nvSpPr>
        <p:spPr bwMode="auto">
          <a:xfrm>
            <a:off x="5849938" y="569753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3" name="Rectangle 69"/>
          <p:cNvSpPr>
            <a:spLocks noChangeArrowheads="1"/>
          </p:cNvSpPr>
          <p:nvPr/>
        </p:nvSpPr>
        <p:spPr bwMode="auto">
          <a:xfrm>
            <a:off x="5854701" y="5692776"/>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4" name="Rectangle 70"/>
          <p:cNvSpPr>
            <a:spLocks noChangeArrowheads="1"/>
          </p:cNvSpPr>
          <p:nvPr/>
        </p:nvSpPr>
        <p:spPr bwMode="auto">
          <a:xfrm>
            <a:off x="5859464" y="5692776"/>
            <a:ext cx="3175"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5" name="Rectangle 71"/>
          <p:cNvSpPr>
            <a:spLocks noChangeArrowheads="1"/>
          </p:cNvSpPr>
          <p:nvPr/>
        </p:nvSpPr>
        <p:spPr bwMode="auto">
          <a:xfrm>
            <a:off x="5862638" y="5688013"/>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6" name="Rectangle 72"/>
          <p:cNvSpPr>
            <a:spLocks noChangeArrowheads="1"/>
          </p:cNvSpPr>
          <p:nvPr/>
        </p:nvSpPr>
        <p:spPr bwMode="auto">
          <a:xfrm>
            <a:off x="5986463" y="5597526"/>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7" name="Rectangle 73"/>
          <p:cNvSpPr>
            <a:spLocks noChangeArrowheads="1"/>
          </p:cNvSpPr>
          <p:nvPr/>
        </p:nvSpPr>
        <p:spPr bwMode="auto">
          <a:xfrm>
            <a:off x="5991226" y="5597526"/>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8" name="Rectangle 74"/>
          <p:cNvSpPr>
            <a:spLocks noChangeArrowheads="1"/>
          </p:cNvSpPr>
          <p:nvPr/>
        </p:nvSpPr>
        <p:spPr bwMode="auto">
          <a:xfrm>
            <a:off x="5995989" y="5592763"/>
            <a:ext cx="3175"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9" name="Rectangle 75"/>
          <p:cNvSpPr>
            <a:spLocks noChangeArrowheads="1"/>
          </p:cNvSpPr>
          <p:nvPr/>
        </p:nvSpPr>
        <p:spPr bwMode="auto">
          <a:xfrm>
            <a:off x="5999163" y="5588001"/>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20" name="Rectangle 76"/>
          <p:cNvSpPr>
            <a:spLocks noChangeArrowheads="1"/>
          </p:cNvSpPr>
          <p:nvPr/>
        </p:nvSpPr>
        <p:spPr bwMode="auto">
          <a:xfrm>
            <a:off x="6003926" y="558323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21" name="Rectangle 77"/>
          <p:cNvSpPr>
            <a:spLocks noChangeArrowheads="1"/>
          </p:cNvSpPr>
          <p:nvPr/>
        </p:nvSpPr>
        <p:spPr bwMode="auto">
          <a:xfrm>
            <a:off x="6008688" y="558323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22" name="Rectangle 78"/>
          <p:cNvSpPr>
            <a:spLocks noChangeArrowheads="1"/>
          </p:cNvSpPr>
          <p:nvPr/>
        </p:nvSpPr>
        <p:spPr bwMode="auto">
          <a:xfrm>
            <a:off x="6013451" y="5580064"/>
            <a:ext cx="476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23" name="Rectangle 79"/>
          <p:cNvSpPr>
            <a:spLocks noChangeArrowheads="1"/>
          </p:cNvSpPr>
          <p:nvPr/>
        </p:nvSpPr>
        <p:spPr bwMode="auto">
          <a:xfrm>
            <a:off x="6018213" y="5575301"/>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24" name="Rectangle 80"/>
          <p:cNvSpPr>
            <a:spLocks noChangeArrowheads="1"/>
          </p:cNvSpPr>
          <p:nvPr/>
        </p:nvSpPr>
        <p:spPr bwMode="auto">
          <a:xfrm>
            <a:off x="6022976" y="5575301"/>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25" name="Rectangle 81"/>
          <p:cNvSpPr>
            <a:spLocks noChangeArrowheads="1"/>
          </p:cNvSpPr>
          <p:nvPr/>
        </p:nvSpPr>
        <p:spPr bwMode="auto">
          <a:xfrm>
            <a:off x="6027738" y="557053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26" name="Rectangle 82"/>
          <p:cNvSpPr>
            <a:spLocks noChangeArrowheads="1"/>
          </p:cNvSpPr>
          <p:nvPr/>
        </p:nvSpPr>
        <p:spPr bwMode="auto">
          <a:xfrm>
            <a:off x="6035676" y="5561013"/>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27" name="Rectangle 83"/>
          <p:cNvSpPr>
            <a:spLocks noChangeArrowheads="1"/>
          </p:cNvSpPr>
          <p:nvPr/>
        </p:nvSpPr>
        <p:spPr bwMode="auto">
          <a:xfrm>
            <a:off x="6040438" y="5561013"/>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28" name="Rectangle 84"/>
          <p:cNvSpPr>
            <a:spLocks noChangeArrowheads="1"/>
          </p:cNvSpPr>
          <p:nvPr/>
        </p:nvSpPr>
        <p:spPr bwMode="auto">
          <a:xfrm>
            <a:off x="9677401" y="2921001"/>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29" name="Rectangle 85"/>
          <p:cNvSpPr>
            <a:spLocks noChangeArrowheads="1"/>
          </p:cNvSpPr>
          <p:nvPr/>
        </p:nvSpPr>
        <p:spPr bwMode="auto">
          <a:xfrm>
            <a:off x="9682163" y="291623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0" name="Rectangle 86"/>
          <p:cNvSpPr>
            <a:spLocks noChangeArrowheads="1"/>
          </p:cNvSpPr>
          <p:nvPr/>
        </p:nvSpPr>
        <p:spPr bwMode="auto">
          <a:xfrm>
            <a:off x="9690101" y="2911476"/>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1" name="Rectangle 87"/>
          <p:cNvSpPr>
            <a:spLocks noChangeArrowheads="1"/>
          </p:cNvSpPr>
          <p:nvPr/>
        </p:nvSpPr>
        <p:spPr bwMode="auto">
          <a:xfrm>
            <a:off x="9694863" y="2908301"/>
            <a:ext cx="4762"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2" name="Rectangle 88"/>
          <p:cNvSpPr>
            <a:spLocks noChangeArrowheads="1"/>
          </p:cNvSpPr>
          <p:nvPr/>
        </p:nvSpPr>
        <p:spPr bwMode="auto">
          <a:xfrm>
            <a:off x="9699626" y="2908301"/>
            <a:ext cx="476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3" name="Rectangle 89"/>
          <p:cNvSpPr>
            <a:spLocks noChangeArrowheads="1"/>
          </p:cNvSpPr>
          <p:nvPr/>
        </p:nvSpPr>
        <p:spPr bwMode="auto">
          <a:xfrm>
            <a:off x="9704388" y="290353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4" name="Rectangle 90"/>
          <p:cNvSpPr>
            <a:spLocks noChangeArrowheads="1"/>
          </p:cNvSpPr>
          <p:nvPr/>
        </p:nvSpPr>
        <p:spPr bwMode="auto">
          <a:xfrm>
            <a:off x="9709151" y="2898776"/>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5" name="Rectangle 91"/>
          <p:cNvSpPr>
            <a:spLocks noChangeArrowheads="1"/>
          </p:cNvSpPr>
          <p:nvPr/>
        </p:nvSpPr>
        <p:spPr bwMode="auto">
          <a:xfrm>
            <a:off x="9713913" y="2894013"/>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6" name="Rectangle 92"/>
          <p:cNvSpPr>
            <a:spLocks noChangeArrowheads="1"/>
          </p:cNvSpPr>
          <p:nvPr/>
        </p:nvSpPr>
        <p:spPr bwMode="auto">
          <a:xfrm>
            <a:off x="9718676" y="2894013"/>
            <a:ext cx="3175"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7" name="Rectangle 93"/>
          <p:cNvSpPr>
            <a:spLocks noChangeArrowheads="1"/>
          </p:cNvSpPr>
          <p:nvPr/>
        </p:nvSpPr>
        <p:spPr bwMode="auto">
          <a:xfrm>
            <a:off x="9721851" y="2889251"/>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8" name="Rectangle 94"/>
          <p:cNvSpPr>
            <a:spLocks noChangeArrowheads="1"/>
          </p:cNvSpPr>
          <p:nvPr/>
        </p:nvSpPr>
        <p:spPr bwMode="auto">
          <a:xfrm>
            <a:off x="9840913" y="2803526"/>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9" name="Rectangle 95"/>
          <p:cNvSpPr>
            <a:spLocks noChangeArrowheads="1"/>
          </p:cNvSpPr>
          <p:nvPr/>
        </p:nvSpPr>
        <p:spPr bwMode="auto">
          <a:xfrm>
            <a:off x="9845676" y="2798763"/>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0" name="Rectangle 96"/>
          <p:cNvSpPr>
            <a:spLocks noChangeArrowheads="1"/>
          </p:cNvSpPr>
          <p:nvPr/>
        </p:nvSpPr>
        <p:spPr bwMode="auto">
          <a:xfrm>
            <a:off x="9850438" y="2798763"/>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1" name="Rectangle 97"/>
          <p:cNvSpPr>
            <a:spLocks noChangeArrowheads="1"/>
          </p:cNvSpPr>
          <p:nvPr/>
        </p:nvSpPr>
        <p:spPr bwMode="auto">
          <a:xfrm>
            <a:off x="9855201" y="2794001"/>
            <a:ext cx="3175"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2" name="Rectangle 98"/>
          <p:cNvSpPr>
            <a:spLocks noChangeArrowheads="1"/>
          </p:cNvSpPr>
          <p:nvPr/>
        </p:nvSpPr>
        <p:spPr bwMode="auto">
          <a:xfrm>
            <a:off x="9858376" y="278923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3" name="Rectangle 99"/>
          <p:cNvSpPr>
            <a:spLocks noChangeArrowheads="1"/>
          </p:cNvSpPr>
          <p:nvPr/>
        </p:nvSpPr>
        <p:spPr bwMode="auto">
          <a:xfrm>
            <a:off x="9863138" y="2784476"/>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4" name="Rectangle 100"/>
          <p:cNvSpPr>
            <a:spLocks noChangeArrowheads="1"/>
          </p:cNvSpPr>
          <p:nvPr/>
        </p:nvSpPr>
        <p:spPr bwMode="auto">
          <a:xfrm>
            <a:off x="9867901" y="2784476"/>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5" name="Rectangle 101"/>
          <p:cNvSpPr>
            <a:spLocks noChangeArrowheads="1"/>
          </p:cNvSpPr>
          <p:nvPr/>
        </p:nvSpPr>
        <p:spPr bwMode="auto">
          <a:xfrm>
            <a:off x="9872663" y="2779713"/>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6" name="Rectangle 102"/>
          <p:cNvSpPr>
            <a:spLocks noChangeArrowheads="1"/>
          </p:cNvSpPr>
          <p:nvPr/>
        </p:nvSpPr>
        <p:spPr bwMode="auto">
          <a:xfrm>
            <a:off x="9882188" y="2774951"/>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7" name="Rectangle 103"/>
          <p:cNvSpPr>
            <a:spLocks noChangeArrowheads="1"/>
          </p:cNvSpPr>
          <p:nvPr/>
        </p:nvSpPr>
        <p:spPr bwMode="auto">
          <a:xfrm>
            <a:off x="9886951" y="2771776"/>
            <a:ext cx="476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8" name="Rectangle 104"/>
          <p:cNvSpPr>
            <a:spLocks noChangeArrowheads="1"/>
          </p:cNvSpPr>
          <p:nvPr/>
        </p:nvSpPr>
        <p:spPr bwMode="auto">
          <a:xfrm>
            <a:off x="9891714" y="2767013"/>
            <a:ext cx="3175"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9" name="Rectangle 105"/>
          <p:cNvSpPr>
            <a:spLocks noChangeArrowheads="1"/>
          </p:cNvSpPr>
          <p:nvPr/>
        </p:nvSpPr>
        <p:spPr bwMode="auto">
          <a:xfrm>
            <a:off x="9899651" y="2762251"/>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0" name="Rectangle 106"/>
          <p:cNvSpPr>
            <a:spLocks noChangeArrowheads="1"/>
          </p:cNvSpPr>
          <p:nvPr/>
        </p:nvSpPr>
        <p:spPr bwMode="auto">
          <a:xfrm>
            <a:off x="9904413" y="275748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1" name="Rectangle 107"/>
          <p:cNvSpPr>
            <a:spLocks noChangeArrowheads="1"/>
          </p:cNvSpPr>
          <p:nvPr/>
        </p:nvSpPr>
        <p:spPr bwMode="auto">
          <a:xfrm>
            <a:off x="9909176" y="2752726"/>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2" name="Rectangle 108"/>
          <p:cNvSpPr>
            <a:spLocks noChangeArrowheads="1"/>
          </p:cNvSpPr>
          <p:nvPr/>
        </p:nvSpPr>
        <p:spPr bwMode="auto">
          <a:xfrm>
            <a:off x="9913938" y="2747963"/>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3" name="Rectangle 109"/>
          <p:cNvSpPr>
            <a:spLocks noChangeArrowheads="1"/>
          </p:cNvSpPr>
          <p:nvPr/>
        </p:nvSpPr>
        <p:spPr bwMode="auto">
          <a:xfrm>
            <a:off x="9918701" y="2747963"/>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4" name="Rectangle 110"/>
          <p:cNvSpPr>
            <a:spLocks noChangeArrowheads="1"/>
          </p:cNvSpPr>
          <p:nvPr/>
        </p:nvSpPr>
        <p:spPr bwMode="auto">
          <a:xfrm>
            <a:off x="9923464" y="2743201"/>
            <a:ext cx="3175"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5" name="Rectangle 111"/>
          <p:cNvSpPr>
            <a:spLocks noChangeArrowheads="1"/>
          </p:cNvSpPr>
          <p:nvPr/>
        </p:nvSpPr>
        <p:spPr bwMode="auto">
          <a:xfrm>
            <a:off x="9926638" y="2738438"/>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6" name="Rectangle 112"/>
          <p:cNvSpPr>
            <a:spLocks noChangeArrowheads="1"/>
          </p:cNvSpPr>
          <p:nvPr/>
        </p:nvSpPr>
        <p:spPr bwMode="auto">
          <a:xfrm>
            <a:off x="9931401" y="273843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7" name="Rectangle 113"/>
          <p:cNvSpPr>
            <a:spLocks noChangeArrowheads="1"/>
          </p:cNvSpPr>
          <p:nvPr/>
        </p:nvSpPr>
        <p:spPr bwMode="auto">
          <a:xfrm>
            <a:off x="9936163" y="2735264"/>
            <a:ext cx="4762"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8" name="Rectangle 114"/>
          <p:cNvSpPr>
            <a:spLocks noChangeArrowheads="1"/>
          </p:cNvSpPr>
          <p:nvPr/>
        </p:nvSpPr>
        <p:spPr bwMode="auto">
          <a:xfrm>
            <a:off x="9940926" y="2730501"/>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9" name="Rectangle 115"/>
          <p:cNvSpPr>
            <a:spLocks noChangeArrowheads="1"/>
          </p:cNvSpPr>
          <p:nvPr/>
        </p:nvSpPr>
        <p:spPr bwMode="auto">
          <a:xfrm>
            <a:off x="9950451" y="2725738"/>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6260" name="Group 116"/>
          <p:cNvGrpSpPr>
            <a:grpSpLocks/>
          </p:cNvGrpSpPr>
          <p:nvPr/>
        </p:nvGrpSpPr>
        <p:grpSpPr bwMode="auto">
          <a:xfrm>
            <a:off x="2070101" y="1560514"/>
            <a:ext cx="7726363" cy="5299227"/>
            <a:chOff x="1479" y="1149"/>
            <a:chExt cx="4081" cy="3045"/>
          </a:xfrm>
        </p:grpSpPr>
        <p:grpSp>
          <p:nvGrpSpPr>
            <p:cNvPr id="6261" name="Group 117"/>
            <p:cNvGrpSpPr>
              <a:grpSpLocks/>
            </p:cNvGrpSpPr>
            <p:nvPr/>
          </p:nvGrpSpPr>
          <p:grpSpPr bwMode="auto">
            <a:xfrm>
              <a:off x="1758" y="1152"/>
              <a:ext cx="3802" cy="2761"/>
              <a:chOff x="1758" y="1152"/>
              <a:chExt cx="3802" cy="2761"/>
            </a:xfrm>
          </p:grpSpPr>
          <p:sp>
            <p:nvSpPr>
              <p:cNvPr id="6262" name="Rectangle 118"/>
              <p:cNvSpPr>
                <a:spLocks noChangeArrowheads="1"/>
              </p:cNvSpPr>
              <p:nvPr/>
            </p:nvSpPr>
            <p:spPr bwMode="auto">
              <a:xfrm>
                <a:off x="1758" y="1155"/>
                <a:ext cx="3802" cy="2758"/>
              </a:xfrm>
              <a:prstGeom prst="rect">
                <a:avLst/>
              </a:prstGeom>
              <a:solidFill>
                <a:srgbClr val="FF8080"/>
              </a:solidFill>
              <a:ln w="0">
                <a:solidFill>
                  <a:srgbClr val="000000"/>
                </a:solidFill>
                <a:miter lim="800000"/>
                <a:headEnd/>
                <a:tailEnd/>
              </a:ln>
            </p:spPr>
            <p:txBody>
              <a:bodyPr/>
              <a:lstStyle/>
              <a:p>
                <a:endParaRPr lang="en-US"/>
              </a:p>
            </p:txBody>
          </p:sp>
          <p:sp>
            <p:nvSpPr>
              <p:cNvPr id="6263" name="Line 119"/>
              <p:cNvSpPr>
                <a:spLocks noChangeShapeType="1"/>
              </p:cNvSpPr>
              <p:nvPr/>
            </p:nvSpPr>
            <p:spPr bwMode="auto">
              <a:xfrm>
                <a:off x="1758" y="1209"/>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4" name="Line 120"/>
              <p:cNvSpPr>
                <a:spLocks noChangeShapeType="1"/>
              </p:cNvSpPr>
              <p:nvPr/>
            </p:nvSpPr>
            <p:spPr bwMode="auto">
              <a:xfrm>
                <a:off x="1758" y="1436"/>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5" name="Line 121"/>
              <p:cNvSpPr>
                <a:spLocks noChangeShapeType="1"/>
              </p:cNvSpPr>
              <p:nvPr/>
            </p:nvSpPr>
            <p:spPr bwMode="auto">
              <a:xfrm>
                <a:off x="1758" y="1665"/>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6" name="Line 122"/>
              <p:cNvSpPr>
                <a:spLocks noChangeShapeType="1"/>
              </p:cNvSpPr>
              <p:nvPr/>
            </p:nvSpPr>
            <p:spPr bwMode="auto">
              <a:xfrm flipV="1">
                <a:off x="1819" y="1152"/>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7" name="Line 123"/>
              <p:cNvSpPr>
                <a:spLocks noChangeShapeType="1"/>
              </p:cNvSpPr>
              <p:nvPr/>
            </p:nvSpPr>
            <p:spPr bwMode="auto">
              <a:xfrm flipV="1">
                <a:off x="1933" y="1152"/>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8" name="Line 124"/>
              <p:cNvSpPr>
                <a:spLocks noChangeShapeType="1"/>
              </p:cNvSpPr>
              <p:nvPr/>
            </p:nvSpPr>
            <p:spPr bwMode="auto">
              <a:xfrm flipV="1">
                <a:off x="2163" y="1152"/>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9" name="Line 125"/>
              <p:cNvSpPr>
                <a:spLocks noChangeShapeType="1"/>
              </p:cNvSpPr>
              <p:nvPr/>
            </p:nvSpPr>
            <p:spPr bwMode="auto">
              <a:xfrm flipV="1">
                <a:off x="2277" y="1152"/>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0" name="Line 126"/>
              <p:cNvSpPr>
                <a:spLocks noChangeShapeType="1"/>
              </p:cNvSpPr>
              <p:nvPr/>
            </p:nvSpPr>
            <p:spPr bwMode="auto">
              <a:xfrm flipV="1">
                <a:off x="2392" y="1152"/>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1" name="Line 127"/>
              <p:cNvSpPr>
                <a:spLocks noChangeShapeType="1"/>
              </p:cNvSpPr>
              <p:nvPr/>
            </p:nvSpPr>
            <p:spPr bwMode="auto">
              <a:xfrm flipV="1">
                <a:off x="2507" y="1152"/>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2" name="Line 128"/>
              <p:cNvSpPr>
                <a:spLocks noChangeShapeType="1"/>
              </p:cNvSpPr>
              <p:nvPr/>
            </p:nvSpPr>
            <p:spPr bwMode="auto">
              <a:xfrm flipV="1">
                <a:off x="2621" y="1152"/>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3" name="Line 129"/>
              <p:cNvSpPr>
                <a:spLocks noChangeShapeType="1"/>
              </p:cNvSpPr>
              <p:nvPr/>
            </p:nvSpPr>
            <p:spPr bwMode="auto">
              <a:xfrm flipV="1">
                <a:off x="2048" y="1155"/>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4" name="Line 130"/>
              <p:cNvSpPr>
                <a:spLocks noChangeShapeType="1"/>
              </p:cNvSpPr>
              <p:nvPr/>
            </p:nvSpPr>
            <p:spPr bwMode="auto">
              <a:xfrm flipV="1">
                <a:off x="2971" y="1152"/>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5" name="Line 131"/>
              <p:cNvSpPr>
                <a:spLocks noChangeShapeType="1"/>
              </p:cNvSpPr>
              <p:nvPr/>
            </p:nvSpPr>
            <p:spPr bwMode="auto">
              <a:xfrm>
                <a:off x="2739" y="1155"/>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6" name="Line 132"/>
              <p:cNvSpPr>
                <a:spLocks noChangeShapeType="1"/>
              </p:cNvSpPr>
              <p:nvPr/>
            </p:nvSpPr>
            <p:spPr bwMode="auto">
              <a:xfrm>
                <a:off x="2851" y="1155"/>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7" name="Line 133"/>
              <p:cNvSpPr>
                <a:spLocks noChangeShapeType="1"/>
              </p:cNvSpPr>
              <p:nvPr/>
            </p:nvSpPr>
            <p:spPr bwMode="auto">
              <a:xfrm>
                <a:off x="3083" y="1155"/>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8" name="Line 134"/>
              <p:cNvSpPr>
                <a:spLocks noChangeShapeType="1"/>
              </p:cNvSpPr>
              <p:nvPr/>
            </p:nvSpPr>
            <p:spPr bwMode="auto">
              <a:xfrm>
                <a:off x="3198"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9" name="Line 135"/>
              <p:cNvSpPr>
                <a:spLocks noChangeShapeType="1"/>
              </p:cNvSpPr>
              <p:nvPr/>
            </p:nvSpPr>
            <p:spPr bwMode="auto">
              <a:xfrm>
                <a:off x="3309"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0" name="Line 136"/>
              <p:cNvSpPr>
                <a:spLocks noChangeShapeType="1"/>
              </p:cNvSpPr>
              <p:nvPr/>
            </p:nvSpPr>
            <p:spPr bwMode="auto">
              <a:xfrm>
                <a:off x="3430" y="1155"/>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1" name="Line 137"/>
              <p:cNvSpPr>
                <a:spLocks noChangeShapeType="1"/>
              </p:cNvSpPr>
              <p:nvPr/>
            </p:nvSpPr>
            <p:spPr bwMode="auto">
              <a:xfrm>
                <a:off x="3545" y="1155"/>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2" name="Line 138"/>
              <p:cNvSpPr>
                <a:spLocks noChangeShapeType="1"/>
              </p:cNvSpPr>
              <p:nvPr/>
            </p:nvSpPr>
            <p:spPr bwMode="auto">
              <a:xfrm>
                <a:off x="3656"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3" name="Line 139"/>
              <p:cNvSpPr>
                <a:spLocks noChangeShapeType="1"/>
              </p:cNvSpPr>
              <p:nvPr/>
            </p:nvSpPr>
            <p:spPr bwMode="auto">
              <a:xfrm>
                <a:off x="3774"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4" name="Line 140"/>
              <p:cNvSpPr>
                <a:spLocks noChangeShapeType="1"/>
              </p:cNvSpPr>
              <p:nvPr/>
            </p:nvSpPr>
            <p:spPr bwMode="auto">
              <a:xfrm>
                <a:off x="3889"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5" name="Line 141"/>
              <p:cNvSpPr>
                <a:spLocks noChangeShapeType="1"/>
              </p:cNvSpPr>
              <p:nvPr/>
            </p:nvSpPr>
            <p:spPr bwMode="auto">
              <a:xfrm>
                <a:off x="4006"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6" name="Line 142"/>
              <p:cNvSpPr>
                <a:spLocks noChangeShapeType="1"/>
              </p:cNvSpPr>
              <p:nvPr/>
            </p:nvSpPr>
            <p:spPr bwMode="auto">
              <a:xfrm>
                <a:off x="4118" y="1155"/>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7" name="Line 143"/>
              <p:cNvSpPr>
                <a:spLocks noChangeShapeType="1"/>
              </p:cNvSpPr>
              <p:nvPr/>
            </p:nvSpPr>
            <p:spPr bwMode="auto">
              <a:xfrm>
                <a:off x="4236" y="1155"/>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8" name="Line 144"/>
              <p:cNvSpPr>
                <a:spLocks noChangeShapeType="1"/>
              </p:cNvSpPr>
              <p:nvPr/>
            </p:nvSpPr>
            <p:spPr bwMode="auto">
              <a:xfrm>
                <a:off x="4350"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9" name="Line 145"/>
              <p:cNvSpPr>
                <a:spLocks noChangeShapeType="1"/>
              </p:cNvSpPr>
              <p:nvPr/>
            </p:nvSpPr>
            <p:spPr bwMode="auto">
              <a:xfrm>
                <a:off x="4465"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0" name="Line 146"/>
              <p:cNvSpPr>
                <a:spLocks noChangeShapeType="1"/>
              </p:cNvSpPr>
              <p:nvPr/>
            </p:nvSpPr>
            <p:spPr bwMode="auto">
              <a:xfrm>
                <a:off x="4580" y="1155"/>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1" name="Line 147"/>
              <p:cNvSpPr>
                <a:spLocks noChangeShapeType="1"/>
              </p:cNvSpPr>
              <p:nvPr/>
            </p:nvSpPr>
            <p:spPr bwMode="auto">
              <a:xfrm>
                <a:off x="4691" y="1155"/>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2" name="Line 148"/>
              <p:cNvSpPr>
                <a:spLocks noChangeShapeType="1"/>
              </p:cNvSpPr>
              <p:nvPr/>
            </p:nvSpPr>
            <p:spPr bwMode="auto">
              <a:xfrm>
                <a:off x="4806"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3" name="Line 149"/>
              <p:cNvSpPr>
                <a:spLocks noChangeShapeType="1"/>
              </p:cNvSpPr>
              <p:nvPr/>
            </p:nvSpPr>
            <p:spPr bwMode="auto">
              <a:xfrm>
                <a:off x="4924"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4" name="Line 150"/>
              <p:cNvSpPr>
                <a:spLocks noChangeShapeType="1"/>
              </p:cNvSpPr>
              <p:nvPr/>
            </p:nvSpPr>
            <p:spPr bwMode="auto">
              <a:xfrm>
                <a:off x="5038"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5" name="Line 151"/>
              <p:cNvSpPr>
                <a:spLocks noChangeShapeType="1"/>
              </p:cNvSpPr>
              <p:nvPr/>
            </p:nvSpPr>
            <p:spPr bwMode="auto">
              <a:xfrm>
                <a:off x="5153"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6" name="Line 152"/>
              <p:cNvSpPr>
                <a:spLocks noChangeShapeType="1"/>
              </p:cNvSpPr>
              <p:nvPr/>
            </p:nvSpPr>
            <p:spPr bwMode="auto">
              <a:xfrm>
                <a:off x="5265" y="1155"/>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7" name="Line 153"/>
              <p:cNvSpPr>
                <a:spLocks noChangeShapeType="1"/>
              </p:cNvSpPr>
              <p:nvPr/>
            </p:nvSpPr>
            <p:spPr bwMode="auto">
              <a:xfrm>
                <a:off x="5380"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8" name="Line 154"/>
              <p:cNvSpPr>
                <a:spLocks noChangeShapeType="1"/>
              </p:cNvSpPr>
              <p:nvPr/>
            </p:nvSpPr>
            <p:spPr bwMode="auto">
              <a:xfrm>
                <a:off x="5494" y="115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9" name="Line 155"/>
              <p:cNvSpPr>
                <a:spLocks noChangeShapeType="1"/>
              </p:cNvSpPr>
              <p:nvPr/>
            </p:nvSpPr>
            <p:spPr bwMode="auto">
              <a:xfrm flipH="1">
                <a:off x="5534" y="119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0" name="Line 156"/>
              <p:cNvSpPr>
                <a:spLocks noChangeShapeType="1"/>
              </p:cNvSpPr>
              <p:nvPr/>
            </p:nvSpPr>
            <p:spPr bwMode="auto">
              <a:xfrm flipH="1">
                <a:off x="5531" y="1419"/>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1" name="Line 157"/>
              <p:cNvSpPr>
                <a:spLocks noChangeShapeType="1"/>
              </p:cNvSpPr>
              <p:nvPr/>
            </p:nvSpPr>
            <p:spPr bwMode="auto">
              <a:xfrm flipH="1">
                <a:off x="5531" y="1651"/>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2" name="Line 158"/>
              <p:cNvSpPr>
                <a:spLocks noChangeShapeType="1"/>
              </p:cNvSpPr>
              <p:nvPr/>
            </p:nvSpPr>
            <p:spPr bwMode="auto">
              <a:xfrm flipH="1">
                <a:off x="5531" y="1880"/>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3" name="Line 159"/>
              <p:cNvSpPr>
                <a:spLocks noChangeShapeType="1"/>
              </p:cNvSpPr>
              <p:nvPr/>
            </p:nvSpPr>
            <p:spPr bwMode="auto">
              <a:xfrm flipH="1">
                <a:off x="5529" y="2104"/>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4" name="Line 160"/>
              <p:cNvSpPr>
                <a:spLocks noChangeShapeType="1"/>
              </p:cNvSpPr>
              <p:nvPr/>
            </p:nvSpPr>
            <p:spPr bwMode="auto">
              <a:xfrm flipH="1">
                <a:off x="5529" y="2331"/>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5" name="Line 161"/>
              <p:cNvSpPr>
                <a:spLocks noChangeShapeType="1"/>
              </p:cNvSpPr>
              <p:nvPr/>
            </p:nvSpPr>
            <p:spPr bwMode="auto">
              <a:xfrm flipH="1">
                <a:off x="5523" y="2554"/>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6" name="Line 162"/>
              <p:cNvSpPr>
                <a:spLocks noChangeShapeType="1"/>
              </p:cNvSpPr>
              <p:nvPr/>
            </p:nvSpPr>
            <p:spPr bwMode="auto">
              <a:xfrm flipH="1">
                <a:off x="5531" y="2781"/>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7" name="Line 163"/>
              <p:cNvSpPr>
                <a:spLocks noChangeShapeType="1"/>
              </p:cNvSpPr>
              <p:nvPr/>
            </p:nvSpPr>
            <p:spPr bwMode="auto">
              <a:xfrm flipH="1">
                <a:off x="5534" y="3004"/>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8" name="Line 164"/>
              <p:cNvSpPr>
                <a:spLocks noChangeShapeType="1"/>
              </p:cNvSpPr>
              <p:nvPr/>
            </p:nvSpPr>
            <p:spPr bwMode="auto">
              <a:xfrm flipH="1">
                <a:off x="5534" y="3231"/>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9" name="Line 165"/>
              <p:cNvSpPr>
                <a:spLocks noChangeShapeType="1"/>
              </p:cNvSpPr>
              <p:nvPr/>
            </p:nvSpPr>
            <p:spPr bwMode="auto">
              <a:xfrm flipH="1">
                <a:off x="5534" y="3452"/>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0" name="Line 166"/>
              <p:cNvSpPr>
                <a:spLocks noChangeShapeType="1"/>
              </p:cNvSpPr>
              <p:nvPr/>
            </p:nvSpPr>
            <p:spPr bwMode="auto">
              <a:xfrm flipH="1">
                <a:off x="5529" y="3678"/>
                <a:ext cx="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1" name="Line 167"/>
              <p:cNvSpPr>
                <a:spLocks noChangeShapeType="1"/>
              </p:cNvSpPr>
              <p:nvPr/>
            </p:nvSpPr>
            <p:spPr bwMode="auto">
              <a:xfrm flipV="1">
                <a:off x="4118" y="3856"/>
                <a:ext cx="1"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2" name="Line 168"/>
              <p:cNvSpPr>
                <a:spLocks noChangeShapeType="1"/>
              </p:cNvSpPr>
              <p:nvPr/>
            </p:nvSpPr>
            <p:spPr bwMode="auto">
              <a:xfrm flipV="1">
                <a:off x="4233"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3" name="Line 169"/>
              <p:cNvSpPr>
                <a:spLocks noChangeShapeType="1"/>
              </p:cNvSpPr>
              <p:nvPr/>
            </p:nvSpPr>
            <p:spPr bwMode="auto">
              <a:xfrm flipV="1">
                <a:off x="4344"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4" name="Line 170"/>
              <p:cNvSpPr>
                <a:spLocks noChangeShapeType="1"/>
              </p:cNvSpPr>
              <p:nvPr/>
            </p:nvSpPr>
            <p:spPr bwMode="auto">
              <a:xfrm flipV="1">
                <a:off x="4462"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5" name="Line 171"/>
              <p:cNvSpPr>
                <a:spLocks noChangeShapeType="1"/>
              </p:cNvSpPr>
              <p:nvPr/>
            </p:nvSpPr>
            <p:spPr bwMode="auto">
              <a:xfrm flipV="1">
                <a:off x="4574"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6" name="Line 172"/>
              <p:cNvSpPr>
                <a:spLocks noChangeShapeType="1"/>
              </p:cNvSpPr>
              <p:nvPr/>
            </p:nvSpPr>
            <p:spPr bwMode="auto">
              <a:xfrm flipV="1">
                <a:off x="4006"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7" name="Line 173"/>
              <p:cNvSpPr>
                <a:spLocks noChangeShapeType="1"/>
              </p:cNvSpPr>
              <p:nvPr/>
            </p:nvSpPr>
            <p:spPr bwMode="auto">
              <a:xfrm flipV="1">
                <a:off x="3891"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8" name="Line 174"/>
              <p:cNvSpPr>
                <a:spLocks noChangeShapeType="1"/>
              </p:cNvSpPr>
              <p:nvPr/>
            </p:nvSpPr>
            <p:spPr bwMode="auto">
              <a:xfrm flipV="1">
                <a:off x="3774"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9" name="Line 175"/>
              <p:cNvSpPr>
                <a:spLocks noChangeShapeType="1"/>
              </p:cNvSpPr>
              <p:nvPr/>
            </p:nvSpPr>
            <p:spPr bwMode="auto">
              <a:xfrm flipV="1">
                <a:off x="3659" y="3888"/>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0" name="Line 176"/>
              <p:cNvSpPr>
                <a:spLocks noChangeShapeType="1"/>
              </p:cNvSpPr>
              <p:nvPr/>
            </p:nvSpPr>
            <p:spPr bwMode="auto">
              <a:xfrm flipV="1">
                <a:off x="3547" y="385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1" name="Line 177"/>
              <p:cNvSpPr>
                <a:spLocks noChangeShapeType="1"/>
              </p:cNvSpPr>
              <p:nvPr/>
            </p:nvSpPr>
            <p:spPr bwMode="auto">
              <a:xfrm flipV="1">
                <a:off x="3436"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2" name="Line 178"/>
              <p:cNvSpPr>
                <a:spLocks noChangeShapeType="1"/>
              </p:cNvSpPr>
              <p:nvPr/>
            </p:nvSpPr>
            <p:spPr bwMode="auto">
              <a:xfrm flipV="1">
                <a:off x="3318"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3" name="Line 179"/>
              <p:cNvSpPr>
                <a:spLocks noChangeShapeType="1"/>
              </p:cNvSpPr>
              <p:nvPr/>
            </p:nvSpPr>
            <p:spPr bwMode="auto">
              <a:xfrm flipV="1">
                <a:off x="3203" y="388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4" name="Line 180"/>
              <p:cNvSpPr>
                <a:spLocks noChangeShapeType="1"/>
              </p:cNvSpPr>
              <p:nvPr/>
            </p:nvSpPr>
            <p:spPr bwMode="auto">
              <a:xfrm flipV="1">
                <a:off x="3089" y="388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5" name="Line 181"/>
              <p:cNvSpPr>
                <a:spLocks noChangeShapeType="1"/>
              </p:cNvSpPr>
              <p:nvPr/>
            </p:nvSpPr>
            <p:spPr bwMode="auto">
              <a:xfrm flipV="1">
                <a:off x="2974" y="385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6" name="Line 182"/>
              <p:cNvSpPr>
                <a:spLocks noChangeShapeType="1"/>
              </p:cNvSpPr>
              <p:nvPr/>
            </p:nvSpPr>
            <p:spPr bwMode="auto">
              <a:xfrm flipV="1">
                <a:off x="2856"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7" name="Line 183"/>
              <p:cNvSpPr>
                <a:spLocks noChangeShapeType="1"/>
              </p:cNvSpPr>
              <p:nvPr/>
            </p:nvSpPr>
            <p:spPr bwMode="auto">
              <a:xfrm flipV="1">
                <a:off x="2748"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8" name="Line 184"/>
              <p:cNvSpPr>
                <a:spLocks noChangeShapeType="1"/>
              </p:cNvSpPr>
              <p:nvPr/>
            </p:nvSpPr>
            <p:spPr bwMode="auto">
              <a:xfrm flipV="1">
                <a:off x="2401" y="385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9" name="Line 185"/>
              <p:cNvSpPr>
                <a:spLocks noChangeShapeType="1"/>
              </p:cNvSpPr>
              <p:nvPr/>
            </p:nvSpPr>
            <p:spPr bwMode="auto">
              <a:xfrm flipV="1">
                <a:off x="2627" y="3882"/>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0" name="Line 186"/>
              <p:cNvSpPr>
                <a:spLocks noChangeShapeType="1"/>
              </p:cNvSpPr>
              <p:nvPr/>
            </p:nvSpPr>
            <p:spPr bwMode="auto">
              <a:xfrm flipV="1">
                <a:off x="2515" y="388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1" name="Line 187"/>
              <p:cNvSpPr>
                <a:spLocks noChangeShapeType="1"/>
              </p:cNvSpPr>
              <p:nvPr/>
            </p:nvSpPr>
            <p:spPr bwMode="auto">
              <a:xfrm flipV="1">
                <a:off x="2283" y="388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2" name="Line 188"/>
              <p:cNvSpPr>
                <a:spLocks noChangeShapeType="1"/>
              </p:cNvSpPr>
              <p:nvPr/>
            </p:nvSpPr>
            <p:spPr bwMode="auto">
              <a:xfrm flipV="1">
                <a:off x="2171" y="3882"/>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3" name="Line 189"/>
              <p:cNvSpPr>
                <a:spLocks noChangeShapeType="1"/>
              </p:cNvSpPr>
              <p:nvPr/>
            </p:nvSpPr>
            <p:spPr bwMode="auto">
              <a:xfrm flipV="1">
                <a:off x="2054" y="388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4" name="Line 190"/>
              <p:cNvSpPr>
                <a:spLocks noChangeShapeType="1"/>
              </p:cNvSpPr>
              <p:nvPr/>
            </p:nvSpPr>
            <p:spPr bwMode="auto">
              <a:xfrm flipV="1">
                <a:off x="1942" y="3882"/>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5" name="Line 191"/>
              <p:cNvSpPr>
                <a:spLocks noChangeShapeType="1"/>
              </p:cNvSpPr>
              <p:nvPr/>
            </p:nvSpPr>
            <p:spPr bwMode="auto">
              <a:xfrm flipV="1">
                <a:off x="1827" y="385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6" name="Line 192"/>
              <p:cNvSpPr>
                <a:spLocks noChangeShapeType="1"/>
              </p:cNvSpPr>
              <p:nvPr/>
            </p:nvSpPr>
            <p:spPr bwMode="auto">
              <a:xfrm flipV="1">
                <a:off x="4691" y="3853"/>
                <a:ext cx="1"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7" name="Line 193"/>
              <p:cNvSpPr>
                <a:spLocks noChangeShapeType="1"/>
              </p:cNvSpPr>
              <p:nvPr/>
            </p:nvSpPr>
            <p:spPr bwMode="auto">
              <a:xfrm flipV="1">
                <a:off x="4806"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8" name="Line 194"/>
              <p:cNvSpPr>
                <a:spLocks noChangeShapeType="1"/>
              </p:cNvSpPr>
              <p:nvPr/>
            </p:nvSpPr>
            <p:spPr bwMode="auto">
              <a:xfrm flipV="1">
                <a:off x="5262" y="3856"/>
                <a:ext cx="1"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9" name="Line 195"/>
              <p:cNvSpPr>
                <a:spLocks noChangeShapeType="1"/>
              </p:cNvSpPr>
              <p:nvPr/>
            </p:nvSpPr>
            <p:spPr bwMode="auto">
              <a:xfrm flipV="1">
                <a:off x="4918"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0" name="Line 196"/>
              <p:cNvSpPr>
                <a:spLocks noChangeShapeType="1"/>
              </p:cNvSpPr>
              <p:nvPr/>
            </p:nvSpPr>
            <p:spPr bwMode="auto">
              <a:xfrm flipV="1">
                <a:off x="5030" y="3882"/>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1" name="Line 197"/>
              <p:cNvSpPr>
                <a:spLocks noChangeShapeType="1"/>
              </p:cNvSpPr>
              <p:nvPr/>
            </p:nvSpPr>
            <p:spPr bwMode="auto">
              <a:xfrm flipV="1">
                <a:off x="5147"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2" name="Line 198"/>
              <p:cNvSpPr>
                <a:spLocks noChangeShapeType="1"/>
              </p:cNvSpPr>
              <p:nvPr/>
            </p:nvSpPr>
            <p:spPr bwMode="auto">
              <a:xfrm flipV="1">
                <a:off x="5488" y="388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3" name="Line 199"/>
              <p:cNvSpPr>
                <a:spLocks noChangeShapeType="1"/>
              </p:cNvSpPr>
              <p:nvPr/>
            </p:nvSpPr>
            <p:spPr bwMode="auto">
              <a:xfrm flipV="1">
                <a:off x="5374" y="388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4" name="Oval 200"/>
              <p:cNvSpPr>
                <a:spLocks noChangeArrowheads="1"/>
              </p:cNvSpPr>
              <p:nvPr/>
            </p:nvSpPr>
            <p:spPr bwMode="auto">
              <a:xfrm>
                <a:off x="4924" y="122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5" name="Oval 201"/>
              <p:cNvSpPr>
                <a:spLocks noChangeArrowheads="1"/>
              </p:cNvSpPr>
              <p:nvPr/>
            </p:nvSpPr>
            <p:spPr bwMode="auto">
              <a:xfrm>
                <a:off x="4958" y="134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6" name="Oval 202"/>
              <p:cNvSpPr>
                <a:spLocks noChangeArrowheads="1"/>
              </p:cNvSpPr>
              <p:nvPr/>
            </p:nvSpPr>
            <p:spPr bwMode="auto">
              <a:xfrm>
                <a:off x="4883" y="137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7" name="Oval 203"/>
              <p:cNvSpPr>
                <a:spLocks noChangeArrowheads="1"/>
              </p:cNvSpPr>
              <p:nvPr/>
            </p:nvSpPr>
            <p:spPr bwMode="auto">
              <a:xfrm>
                <a:off x="4906" y="137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8" name="Oval 204"/>
              <p:cNvSpPr>
                <a:spLocks noChangeArrowheads="1"/>
              </p:cNvSpPr>
              <p:nvPr/>
            </p:nvSpPr>
            <p:spPr bwMode="auto">
              <a:xfrm>
                <a:off x="4881" y="143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 name="Oval 205"/>
              <p:cNvSpPr>
                <a:spLocks noChangeArrowheads="1"/>
              </p:cNvSpPr>
              <p:nvPr/>
            </p:nvSpPr>
            <p:spPr bwMode="auto">
              <a:xfrm>
                <a:off x="4789" y="146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 name="Oval 206"/>
              <p:cNvSpPr>
                <a:spLocks noChangeArrowheads="1"/>
              </p:cNvSpPr>
              <p:nvPr/>
            </p:nvSpPr>
            <p:spPr bwMode="auto">
              <a:xfrm>
                <a:off x="4657" y="159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 name="Oval 207"/>
              <p:cNvSpPr>
                <a:spLocks noChangeArrowheads="1"/>
              </p:cNvSpPr>
              <p:nvPr/>
            </p:nvSpPr>
            <p:spPr bwMode="auto">
              <a:xfrm>
                <a:off x="4448" y="175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2" name="Oval 208"/>
              <p:cNvSpPr>
                <a:spLocks noChangeArrowheads="1"/>
              </p:cNvSpPr>
              <p:nvPr/>
            </p:nvSpPr>
            <p:spPr bwMode="auto">
              <a:xfrm>
                <a:off x="4482" y="181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3" name="Oval 209"/>
              <p:cNvSpPr>
                <a:spLocks noChangeArrowheads="1"/>
              </p:cNvSpPr>
              <p:nvPr/>
            </p:nvSpPr>
            <p:spPr bwMode="auto">
              <a:xfrm>
                <a:off x="4479" y="183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4" name="Oval 210"/>
              <p:cNvSpPr>
                <a:spLocks noChangeArrowheads="1"/>
              </p:cNvSpPr>
              <p:nvPr/>
            </p:nvSpPr>
            <p:spPr bwMode="auto">
              <a:xfrm>
                <a:off x="4448" y="1898"/>
                <a:ext cx="23" cy="2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 name="Oval 211"/>
              <p:cNvSpPr>
                <a:spLocks noChangeArrowheads="1"/>
              </p:cNvSpPr>
              <p:nvPr/>
            </p:nvSpPr>
            <p:spPr bwMode="auto">
              <a:xfrm>
                <a:off x="4430" y="190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6" name="Oval 212"/>
              <p:cNvSpPr>
                <a:spLocks noChangeArrowheads="1"/>
              </p:cNvSpPr>
              <p:nvPr/>
            </p:nvSpPr>
            <p:spPr bwMode="auto">
              <a:xfrm>
                <a:off x="4376" y="190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7" name="Oval 213"/>
              <p:cNvSpPr>
                <a:spLocks noChangeArrowheads="1"/>
              </p:cNvSpPr>
              <p:nvPr/>
            </p:nvSpPr>
            <p:spPr bwMode="auto">
              <a:xfrm>
                <a:off x="4046" y="181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 name="Oval 214"/>
              <p:cNvSpPr>
                <a:spLocks noChangeArrowheads="1"/>
              </p:cNvSpPr>
              <p:nvPr/>
            </p:nvSpPr>
            <p:spPr bwMode="auto">
              <a:xfrm>
                <a:off x="3757" y="179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9" name="Oval 215"/>
              <p:cNvSpPr>
                <a:spLocks noChangeArrowheads="1"/>
              </p:cNvSpPr>
              <p:nvPr/>
            </p:nvSpPr>
            <p:spPr bwMode="auto">
              <a:xfrm>
                <a:off x="4009" y="188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0" name="Oval 216"/>
              <p:cNvSpPr>
                <a:spLocks noChangeArrowheads="1"/>
              </p:cNvSpPr>
              <p:nvPr/>
            </p:nvSpPr>
            <p:spPr bwMode="auto">
              <a:xfrm>
                <a:off x="4064" y="1955"/>
                <a:ext cx="22"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1" name="Oval 217"/>
              <p:cNvSpPr>
                <a:spLocks noChangeArrowheads="1"/>
              </p:cNvSpPr>
              <p:nvPr/>
            </p:nvSpPr>
            <p:spPr bwMode="auto">
              <a:xfrm>
                <a:off x="4233" y="204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2" name="Oval 218"/>
              <p:cNvSpPr>
                <a:spLocks noChangeArrowheads="1"/>
              </p:cNvSpPr>
              <p:nvPr/>
            </p:nvSpPr>
            <p:spPr bwMode="auto">
              <a:xfrm>
                <a:off x="4253" y="205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3" name="Oval 219"/>
              <p:cNvSpPr>
                <a:spLocks noChangeArrowheads="1"/>
              </p:cNvSpPr>
              <p:nvPr/>
            </p:nvSpPr>
            <p:spPr bwMode="auto">
              <a:xfrm>
                <a:off x="3906" y="203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4" name="Oval 220"/>
              <p:cNvSpPr>
                <a:spLocks noChangeArrowheads="1"/>
              </p:cNvSpPr>
              <p:nvPr/>
            </p:nvSpPr>
            <p:spPr bwMode="auto">
              <a:xfrm>
                <a:off x="4141" y="2093"/>
                <a:ext cx="23" cy="2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5" name="Oval 221"/>
              <p:cNvSpPr>
                <a:spLocks noChangeArrowheads="1"/>
              </p:cNvSpPr>
              <p:nvPr/>
            </p:nvSpPr>
            <p:spPr bwMode="auto">
              <a:xfrm>
                <a:off x="3791" y="217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6" name="Oval 222"/>
              <p:cNvSpPr>
                <a:spLocks noChangeArrowheads="1"/>
              </p:cNvSpPr>
              <p:nvPr/>
            </p:nvSpPr>
            <p:spPr bwMode="auto">
              <a:xfrm>
                <a:off x="3757" y="214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7" name="Oval 223"/>
              <p:cNvSpPr>
                <a:spLocks noChangeArrowheads="1"/>
              </p:cNvSpPr>
              <p:nvPr/>
            </p:nvSpPr>
            <p:spPr bwMode="auto">
              <a:xfrm>
                <a:off x="3748" y="210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8" name="Oval 224"/>
              <p:cNvSpPr>
                <a:spLocks noChangeArrowheads="1"/>
              </p:cNvSpPr>
              <p:nvPr/>
            </p:nvSpPr>
            <p:spPr bwMode="auto">
              <a:xfrm>
                <a:off x="3674" y="207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9" name="Oval 225"/>
              <p:cNvSpPr>
                <a:spLocks noChangeArrowheads="1"/>
              </p:cNvSpPr>
              <p:nvPr/>
            </p:nvSpPr>
            <p:spPr bwMode="auto">
              <a:xfrm>
                <a:off x="3479" y="2007"/>
                <a:ext cx="23" cy="2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0" name="Oval 226"/>
              <p:cNvSpPr>
                <a:spLocks noChangeArrowheads="1"/>
              </p:cNvSpPr>
              <p:nvPr/>
            </p:nvSpPr>
            <p:spPr bwMode="auto">
              <a:xfrm>
                <a:off x="3565" y="221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1" name="Oval 227"/>
              <p:cNvSpPr>
                <a:spLocks noChangeArrowheads="1"/>
              </p:cNvSpPr>
              <p:nvPr/>
            </p:nvSpPr>
            <p:spPr bwMode="auto">
              <a:xfrm>
                <a:off x="3599" y="219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2" name="Oval 228"/>
              <p:cNvSpPr>
                <a:spLocks noChangeArrowheads="1"/>
              </p:cNvSpPr>
              <p:nvPr/>
            </p:nvSpPr>
            <p:spPr bwMode="auto">
              <a:xfrm>
                <a:off x="3645" y="227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3" name="Oval 229"/>
              <p:cNvSpPr>
                <a:spLocks noChangeArrowheads="1"/>
              </p:cNvSpPr>
              <p:nvPr/>
            </p:nvSpPr>
            <p:spPr bwMode="auto">
              <a:xfrm>
                <a:off x="3510" y="231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4" name="Oval 230"/>
              <p:cNvSpPr>
                <a:spLocks noChangeArrowheads="1"/>
              </p:cNvSpPr>
              <p:nvPr/>
            </p:nvSpPr>
            <p:spPr bwMode="auto">
              <a:xfrm>
                <a:off x="3421" y="223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5" name="Oval 231"/>
              <p:cNvSpPr>
                <a:spLocks noChangeArrowheads="1"/>
              </p:cNvSpPr>
              <p:nvPr/>
            </p:nvSpPr>
            <p:spPr bwMode="auto">
              <a:xfrm>
                <a:off x="3398" y="225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6" name="Oval 232"/>
              <p:cNvSpPr>
                <a:spLocks noChangeArrowheads="1"/>
              </p:cNvSpPr>
              <p:nvPr/>
            </p:nvSpPr>
            <p:spPr bwMode="auto">
              <a:xfrm>
                <a:off x="3897" y="235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7" name="Oval 233"/>
              <p:cNvSpPr>
                <a:spLocks noChangeArrowheads="1"/>
              </p:cNvSpPr>
              <p:nvPr/>
            </p:nvSpPr>
            <p:spPr bwMode="auto">
              <a:xfrm>
                <a:off x="3613" y="235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 name="Oval 234"/>
              <p:cNvSpPr>
                <a:spLocks noChangeArrowheads="1"/>
              </p:cNvSpPr>
              <p:nvPr/>
            </p:nvSpPr>
            <p:spPr bwMode="auto">
              <a:xfrm>
                <a:off x="3636" y="251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9" name="Oval 235"/>
              <p:cNvSpPr>
                <a:spLocks noChangeArrowheads="1"/>
              </p:cNvSpPr>
              <p:nvPr/>
            </p:nvSpPr>
            <p:spPr bwMode="auto">
              <a:xfrm>
                <a:off x="3545" y="237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0" name="Oval 236"/>
              <p:cNvSpPr>
                <a:spLocks noChangeArrowheads="1"/>
              </p:cNvSpPr>
              <p:nvPr/>
            </p:nvSpPr>
            <p:spPr bwMode="auto">
              <a:xfrm>
                <a:off x="3516" y="240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1" name="Oval 237"/>
              <p:cNvSpPr>
                <a:spLocks noChangeArrowheads="1"/>
              </p:cNvSpPr>
              <p:nvPr/>
            </p:nvSpPr>
            <p:spPr bwMode="auto">
              <a:xfrm>
                <a:off x="3395" y="235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2" name="Oval 238"/>
              <p:cNvSpPr>
                <a:spLocks noChangeArrowheads="1"/>
              </p:cNvSpPr>
              <p:nvPr/>
            </p:nvSpPr>
            <p:spPr bwMode="auto">
              <a:xfrm>
                <a:off x="3307" y="222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3" name="Oval 239"/>
              <p:cNvSpPr>
                <a:spLocks noChangeArrowheads="1"/>
              </p:cNvSpPr>
              <p:nvPr/>
            </p:nvSpPr>
            <p:spPr bwMode="auto">
              <a:xfrm>
                <a:off x="3178" y="235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4" name="Oval 240"/>
              <p:cNvSpPr>
                <a:spLocks noChangeArrowheads="1"/>
              </p:cNvSpPr>
              <p:nvPr/>
            </p:nvSpPr>
            <p:spPr bwMode="auto">
              <a:xfrm>
                <a:off x="3198" y="238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5" name="Oval 241"/>
              <p:cNvSpPr>
                <a:spLocks noChangeArrowheads="1"/>
              </p:cNvSpPr>
              <p:nvPr/>
            </p:nvSpPr>
            <p:spPr bwMode="auto">
              <a:xfrm>
                <a:off x="3229" y="248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6" name="Oval 242"/>
              <p:cNvSpPr>
                <a:spLocks noChangeArrowheads="1"/>
              </p:cNvSpPr>
              <p:nvPr/>
            </p:nvSpPr>
            <p:spPr bwMode="auto">
              <a:xfrm>
                <a:off x="3266" y="247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7" name="Oval 243"/>
              <p:cNvSpPr>
                <a:spLocks noChangeArrowheads="1"/>
              </p:cNvSpPr>
              <p:nvPr/>
            </p:nvSpPr>
            <p:spPr bwMode="auto">
              <a:xfrm>
                <a:off x="3304" y="245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8" name="Oval 244"/>
              <p:cNvSpPr>
                <a:spLocks noChangeArrowheads="1"/>
              </p:cNvSpPr>
              <p:nvPr/>
            </p:nvSpPr>
            <p:spPr bwMode="auto">
              <a:xfrm>
                <a:off x="3378" y="2483"/>
                <a:ext cx="23" cy="2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9" name="Oval 245"/>
              <p:cNvSpPr>
                <a:spLocks noChangeArrowheads="1"/>
              </p:cNvSpPr>
              <p:nvPr/>
            </p:nvSpPr>
            <p:spPr bwMode="auto">
              <a:xfrm>
                <a:off x="3416" y="2497"/>
                <a:ext cx="22" cy="26"/>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0" name="Oval 246"/>
              <p:cNvSpPr>
                <a:spLocks noChangeArrowheads="1"/>
              </p:cNvSpPr>
              <p:nvPr/>
            </p:nvSpPr>
            <p:spPr bwMode="auto">
              <a:xfrm>
                <a:off x="3421" y="252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1" name="Oval 247"/>
              <p:cNvSpPr>
                <a:spLocks noChangeArrowheads="1"/>
              </p:cNvSpPr>
              <p:nvPr/>
            </p:nvSpPr>
            <p:spPr bwMode="auto">
              <a:xfrm>
                <a:off x="3450" y="2505"/>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2" name="Oval 248"/>
              <p:cNvSpPr>
                <a:spLocks noChangeArrowheads="1"/>
              </p:cNvSpPr>
              <p:nvPr/>
            </p:nvSpPr>
            <p:spPr bwMode="auto">
              <a:xfrm>
                <a:off x="3504" y="253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3" name="Oval 249"/>
              <p:cNvSpPr>
                <a:spLocks noChangeArrowheads="1"/>
              </p:cNvSpPr>
              <p:nvPr/>
            </p:nvSpPr>
            <p:spPr bwMode="auto">
              <a:xfrm>
                <a:off x="3507" y="258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4" name="Oval 250"/>
              <p:cNvSpPr>
                <a:spLocks noChangeArrowheads="1"/>
              </p:cNvSpPr>
              <p:nvPr/>
            </p:nvSpPr>
            <p:spPr bwMode="auto">
              <a:xfrm>
                <a:off x="3378" y="256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5" name="Oval 251"/>
              <p:cNvSpPr>
                <a:spLocks noChangeArrowheads="1"/>
              </p:cNvSpPr>
              <p:nvPr/>
            </p:nvSpPr>
            <p:spPr bwMode="auto">
              <a:xfrm>
                <a:off x="3438" y="266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6" name="Oval 252"/>
              <p:cNvSpPr>
                <a:spLocks noChangeArrowheads="1"/>
              </p:cNvSpPr>
              <p:nvPr/>
            </p:nvSpPr>
            <p:spPr bwMode="auto">
              <a:xfrm>
                <a:off x="3430" y="270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7" name="Oval 253"/>
              <p:cNvSpPr>
                <a:spLocks noChangeArrowheads="1"/>
              </p:cNvSpPr>
              <p:nvPr/>
            </p:nvSpPr>
            <p:spPr bwMode="auto">
              <a:xfrm>
                <a:off x="3381" y="2655"/>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8" name="Oval 254"/>
              <p:cNvSpPr>
                <a:spLocks noChangeArrowheads="1"/>
              </p:cNvSpPr>
              <p:nvPr/>
            </p:nvSpPr>
            <p:spPr bwMode="auto">
              <a:xfrm>
                <a:off x="3338" y="262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9" name="Oval 255"/>
              <p:cNvSpPr>
                <a:spLocks noChangeArrowheads="1"/>
              </p:cNvSpPr>
              <p:nvPr/>
            </p:nvSpPr>
            <p:spPr bwMode="auto">
              <a:xfrm>
                <a:off x="3272" y="262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 name="Oval 256"/>
              <p:cNvSpPr>
                <a:spLocks noChangeArrowheads="1"/>
              </p:cNvSpPr>
              <p:nvPr/>
            </p:nvSpPr>
            <p:spPr bwMode="auto">
              <a:xfrm>
                <a:off x="3281" y="266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1" name="Oval 257"/>
              <p:cNvSpPr>
                <a:spLocks noChangeArrowheads="1"/>
              </p:cNvSpPr>
              <p:nvPr/>
            </p:nvSpPr>
            <p:spPr bwMode="auto">
              <a:xfrm>
                <a:off x="3255" y="268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2" name="Oval 258"/>
              <p:cNvSpPr>
                <a:spLocks noChangeArrowheads="1"/>
              </p:cNvSpPr>
              <p:nvPr/>
            </p:nvSpPr>
            <p:spPr bwMode="auto">
              <a:xfrm>
                <a:off x="3212" y="263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3" name="Oval 259"/>
              <p:cNvSpPr>
                <a:spLocks noChangeArrowheads="1"/>
              </p:cNvSpPr>
              <p:nvPr/>
            </p:nvSpPr>
            <p:spPr bwMode="auto">
              <a:xfrm>
                <a:off x="3186" y="260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4" name="Oval 260"/>
              <p:cNvSpPr>
                <a:spLocks noChangeArrowheads="1"/>
              </p:cNvSpPr>
              <p:nvPr/>
            </p:nvSpPr>
            <p:spPr bwMode="auto">
              <a:xfrm>
                <a:off x="3083" y="239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5" name="Oval 261"/>
              <p:cNvSpPr>
                <a:spLocks noChangeArrowheads="1"/>
              </p:cNvSpPr>
              <p:nvPr/>
            </p:nvSpPr>
            <p:spPr bwMode="auto">
              <a:xfrm>
                <a:off x="3049" y="2431"/>
                <a:ext cx="22"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6" name="Oval 262"/>
              <p:cNvSpPr>
                <a:spLocks noChangeArrowheads="1"/>
              </p:cNvSpPr>
              <p:nvPr/>
            </p:nvSpPr>
            <p:spPr bwMode="auto">
              <a:xfrm>
                <a:off x="3049" y="2614"/>
                <a:ext cx="22"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7" name="Oval 263"/>
              <p:cNvSpPr>
                <a:spLocks noChangeArrowheads="1"/>
              </p:cNvSpPr>
              <p:nvPr/>
            </p:nvSpPr>
            <p:spPr bwMode="auto">
              <a:xfrm>
                <a:off x="3066" y="263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8" name="Oval 264"/>
              <p:cNvSpPr>
                <a:spLocks noChangeArrowheads="1"/>
              </p:cNvSpPr>
              <p:nvPr/>
            </p:nvSpPr>
            <p:spPr bwMode="auto">
              <a:xfrm>
                <a:off x="3198" y="268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9" name="Oval 265"/>
              <p:cNvSpPr>
                <a:spLocks noChangeArrowheads="1"/>
              </p:cNvSpPr>
              <p:nvPr/>
            </p:nvSpPr>
            <p:spPr bwMode="auto">
              <a:xfrm>
                <a:off x="3180" y="2698"/>
                <a:ext cx="26"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0" name="Oval 266"/>
              <p:cNvSpPr>
                <a:spLocks noChangeArrowheads="1"/>
              </p:cNvSpPr>
              <p:nvPr/>
            </p:nvSpPr>
            <p:spPr bwMode="auto">
              <a:xfrm>
                <a:off x="3198" y="270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1" name="Oval 267"/>
              <p:cNvSpPr>
                <a:spLocks noChangeArrowheads="1"/>
              </p:cNvSpPr>
              <p:nvPr/>
            </p:nvSpPr>
            <p:spPr bwMode="auto">
              <a:xfrm>
                <a:off x="3166" y="271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2" name="Oval 268"/>
              <p:cNvSpPr>
                <a:spLocks noChangeArrowheads="1"/>
              </p:cNvSpPr>
              <p:nvPr/>
            </p:nvSpPr>
            <p:spPr bwMode="auto">
              <a:xfrm>
                <a:off x="3183" y="272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3" name="Oval 269"/>
              <p:cNvSpPr>
                <a:spLocks noChangeArrowheads="1"/>
              </p:cNvSpPr>
              <p:nvPr/>
            </p:nvSpPr>
            <p:spPr bwMode="auto">
              <a:xfrm>
                <a:off x="3186" y="275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4" name="Oval 270"/>
              <p:cNvSpPr>
                <a:spLocks noChangeArrowheads="1"/>
              </p:cNvSpPr>
              <p:nvPr/>
            </p:nvSpPr>
            <p:spPr bwMode="auto">
              <a:xfrm>
                <a:off x="3221" y="274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5" name="Oval 271"/>
              <p:cNvSpPr>
                <a:spLocks noChangeArrowheads="1"/>
              </p:cNvSpPr>
              <p:nvPr/>
            </p:nvSpPr>
            <p:spPr bwMode="auto">
              <a:xfrm>
                <a:off x="3450" y="280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6" name="Oval 272"/>
              <p:cNvSpPr>
                <a:spLocks noChangeArrowheads="1"/>
              </p:cNvSpPr>
              <p:nvPr/>
            </p:nvSpPr>
            <p:spPr bwMode="auto">
              <a:xfrm>
                <a:off x="3456" y="282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7" name="Oval 273"/>
              <p:cNvSpPr>
                <a:spLocks noChangeArrowheads="1"/>
              </p:cNvSpPr>
              <p:nvPr/>
            </p:nvSpPr>
            <p:spPr bwMode="auto">
              <a:xfrm>
                <a:off x="3341" y="278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8" name="Oval 274"/>
              <p:cNvSpPr>
                <a:spLocks noChangeArrowheads="1"/>
              </p:cNvSpPr>
              <p:nvPr/>
            </p:nvSpPr>
            <p:spPr bwMode="auto">
              <a:xfrm>
                <a:off x="3355" y="286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9" name="Oval 275"/>
              <p:cNvSpPr>
                <a:spLocks noChangeArrowheads="1"/>
              </p:cNvSpPr>
              <p:nvPr/>
            </p:nvSpPr>
            <p:spPr bwMode="auto">
              <a:xfrm>
                <a:off x="3304" y="285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0" name="Oval 276"/>
              <p:cNvSpPr>
                <a:spLocks noChangeArrowheads="1"/>
              </p:cNvSpPr>
              <p:nvPr/>
            </p:nvSpPr>
            <p:spPr bwMode="auto">
              <a:xfrm>
                <a:off x="3261" y="282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1" name="Oval 277"/>
              <p:cNvSpPr>
                <a:spLocks noChangeArrowheads="1"/>
              </p:cNvSpPr>
              <p:nvPr/>
            </p:nvSpPr>
            <p:spPr bwMode="auto">
              <a:xfrm>
                <a:off x="3223" y="2795"/>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2" name="Oval 278"/>
              <p:cNvSpPr>
                <a:spLocks noChangeArrowheads="1"/>
              </p:cNvSpPr>
              <p:nvPr/>
            </p:nvSpPr>
            <p:spPr bwMode="auto">
              <a:xfrm>
                <a:off x="3003" y="2612"/>
                <a:ext cx="23" cy="2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3" name="Oval 279"/>
              <p:cNvSpPr>
                <a:spLocks noChangeArrowheads="1"/>
              </p:cNvSpPr>
              <p:nvPr/>
            </p:nvSpPr>
            <p:spPr bwMode="auto">
              <a:xfrm>
                <a:off x="2575" y="266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4" name="Oval 280"/>
              <p:cNvSpPr>
                <a:spLocks noChangeArrowheads="1"/>
              </p:cNvSpPr>
              <p:nvPr/>
            </p:nvSpPr>
            <p:spPr bwMode="auto">
              <a:xfrm>
                <a:off x="2716" y="270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5" name="Oval 281"/>
              <p:cNvSpPr>
                <a:spLocks noChangeArrowheads="1"/>
              </p:cNvSpPr>
              <p:nvPr/>
            </p:nvSpPr>
            <p:spPr bwMode="auto">
              <a:xfrm>
                <a:off x="2793" y="272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6" name="Oval 282"/>
              <p:cNvSpPr>
                <a:spLocks noChangeArrowheads="1"/>
              </p:cNvSpPr>
              <p:nvPr/>
            </p:nvSpPr>
            <p:spPr bwMode="auto">
              <a:xfrm>
                <a:off x="2782" y="274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7" name="Oval 283"/>
              <p:cNvSpPr>
                <a:spLocks noChangeArrowheads="1"/>
              </p:cNvSpPr>
              <p:nvPr/>
            </p:nvSpPr>
            <p:spPr bwMode="auto">
              <a:xfrm>
                <a:off x="2942" y="281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8" name="Oval 284"/>
              <p:cNvSpPr>
                <a:spLocks noChangeArrowheads="1"/>
              </p:cNvSpPr>
              <p:nvPr/>
            </p:nvSpPr>
            <p:spPr bwMode="auto">
              <a:xfrm>
                <a:off x="2980" y="2855"/>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9" name="Oval 285"/>
              <p:cNvSpPr>
                <a:spLocks noChangeArrowheads="1"/>
              </p:cNvSpPr>
              <p:nvPr/>
            </p:nvSpPr>
            <p:spPr bwMode="auto">
              <a:xfrm>
                <a:off x="3023" y="278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0" name="Oval 286"/>
              <p:cNvSpPr>
                <a:spLocks noChangeArrowheads="1"/>
              </p:cNvSpPr>
              <p:nvPr/>
            </p:nvSpPr>
            <p:spPr bwMode="auto">
              <a:xfrm>
                <a:off x="3028" y="274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1" name="Oval 287"/>
              <p:cNvSpPr>
                <a:spLocks noChangeArrowheads="1"/>
              </p:cNvSpPr>
              <p:nvPr/>
            </p:nvSpPr>
            <p:spPr bwMode="auto">
              <a:xfrm>
                <a:off x="3060" y="272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2" name="Oval 288"/>
              <p:cNvSpPr>
                <a:spLocks noChangeArrowheads="1"/>
              </p:cNvSpPr>
              <p:nvPr/>
            </p:nvSpPr>
            <p:spPr bwMode="auto">
              <a:xfrm>
                <a:off x="3117" y="274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3" name="Oval 289"/>
              <p:cNvSpPr>
                <a:spLocks noChangeArrowheads="1"/>
              </p:cNvSpPr>
              <p:nvPr/>
            </p:nvSpPr>
            <p:spPr bwMode="auto">
              <a:xfrm>
                <a:off x="3132" y="275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4" name="Oval 290"/>
              <p:cNvSpPr>
                <a:spLocks noChangeArrowheads="1"/>
              </p:cNvSpPr>
              <p:nvPr/>
            </p:nvSpPr>
            <p:spPr bwMode="auto">
              <a:xfrm>
                <a:off x="3123" y="281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5" name="Oval 291"/>
              <p:cNvSpPr>
                <a:spLocks noChangeArrowheads="1"/>
              </p:cNvSpPr>
              <p:nvPr/>
            </p:nvSpPr>
            <p:spPr bwMode="auto">
              <a:xfrm>
                <a:off x="3077" y="284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6" name="Oval 292"/>
              <p:cNvSpPr>
                <a:spLocks noChangeArrowheads="1"/>
              </p:cNvSpPr>
              <p:nvPr/>
            </p:nvSpPr>
            <p:spPr bwMode="auto">
              <a:xfrm>
                <a:off x="3152" y="286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7" name="Oval 293"/>
              <p:cNvSpPr>
                <a:spLocks noChangeArrowheads="1"/>
              </p:cNvSpPr>
              <p:nvPr/>
            </p:nvSpPr>
            <p:spPr bwMode="auto">
              <a:xfrm>
                <a:off x="3246" y="293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8" name="Oval 294"/>
              <p:cNvSpPr>
                <a:spLocks noChangeArrowheads="1"/>
              </p:cNvSpPr>
              <p:nvPr/>
            </p:nvSpPr>
            <p:spPr bwMode="auto">
              <a:xfrm>
                <a:off x="3275" y="298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39" name="Oval 295"/>
              <p:cNvSpPr>
                <a:spLocks noChangeArrowheads="1"/>
              </p:cNvSpPr>
              <p:nvPr/>
            </p:nvSpPr>
            <p:spPr bwMode="auto">
              <a:xfrm>
                <a:off x="3307" y="298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0" name="Oval 296"/>
              <p:cNvSpPr>
                <a:spLocks noChangeArrowheads="1"/>
              </p:cNvSpPr>
              <p:nvPr/>
            </p:nvSpPr>
            <p:spPr bwMode="auto">
              <a:xfrm>
                <a:off x="3330" y="2993"/>
                <a:ext cx="22"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1" name="Oval 297"/>
              <p:cNvSpPr>
                <a:spLocks noChangeArrowheads="1"/>
              </p:cNvSpPr>
              <p:nvPr/>
            </p:nvSpPr>
            <p:spPr bwMode="auto">
              <a:xfrm>
                <a:off x="3137" y="293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2" name="Oval 298"/>
              <p:cNvSpPr>
                <a:spLocks noChangeArrowheads="1"/>
              </p:cNvSpPr>
              <p:nvPr/>
            </p:nvSpPr>
            <p:spPr bwMode="auto">
              <a:xfrm>
                <a:off x="3066" y="292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3" name="Oval 299"/>
              <p:cNvSpPr>
                <a:spLocks noChangeArrowheads="1"/>
              </p:cNvSpPr>
              <p:nvPr/>
            </p:nvSpPr>
            <p:spPr bwMode="auto">
              <a:xfrm>
                <a:off x="3137" y="299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4" name="Oval 300"/>
              <p:cNvSpPr>
                <a:spLocks noChangeArrowheads="1"/>
              </p:cNvSpPr>
              <p:nvPr/>
            </p:nvSpPr>
            <p:spPr bwMode="auto">
              <a:xfrm>
                <a:off x="3226" y="303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5" name="Oval 301"/>
              <p:cNvSpPr>
                <a:spLocks noChangeArrowheads="1"/>
              </p:cNvSpPr>
              <p:nvPr/>
            </p:nvSpPr>
            <p:spPr bwMode="auto">
              <a:xfrm>
                <a:off x="3307" y="3065"/>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6" name="Oval 302"/>
              <p:cNvSpPr>
                <a:spLocks noChangeArrowheads="1"/>
              </p:cNvSpPr>
              <p:nvPr/>
            </p:nvSpPr>
            <p:spPr bwMode="auto">
              <a:xfrm>
                <a:off x="3275" y="307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7" name="Oval 303"/>
              <p:cNvSpPr>
                <a:spLocks noChangeArrowheads="1"/>
              </p:cNvSpPr>
              <p:nvPr/>
            </p:nvSpPr>
            <p:spPr bwMode="auto">
              <a:xfrm>
                <a:off x="3281" y="311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8" name="Oval 304"/>
              <p:cNvSpPr>
                <a:spLocks noChangeArrowheads="1"/>
              </p:cNvSpPr>
              <p:nvPr/>
            </p:nvSpPr>
            <p:spPr bwMode="auto">
              <a:xfrm>
                <a:off x="3284" y="313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9" name="Oval 305"/>
              <p:cNvSpPr>
                <a:spLocks noChangeArrowheads="1"/>
              </p:cNvSpPr>
              <p:nvPr/>
            </p:nvSpPr>
            <p:spPr bwMode="auto">
              <a:xfrm>
                <a:off x="3238" y="308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0" name="Oval 306"/>
              <p:cNvSpPr>
                <a:spLocks noChangeArrowheads="1"/>
              </p:cNvSpPr>
              <p:nvPr/>
            </p:nvSpPr>
            <p:spPr bwMode="auto">
              <a:xfrm>
                <a:off x="3183" y="304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1" name="Oval 307"/>
              <p:cNvSpPr>
                <a:spLocks noChangeArrowheads="1"/>
              </p:cNvSpPr>
              <p:nvPr/>
            </p:nvSpPr>
            <p:spPr bwMode="auto">
              <a:xfrm>
                <a:off x="3198" y="307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 name="Oval 308"/>
              <p:cNvSpPr>
                <a:spLocks noChangeArrowheads="1"/>
              </p:cNvSpPr>
              <p:nvPr/>
            </p:nvSpPr>
            <p:spPr bwMode="auto">
              <a:xfrm>
                <a:off x="3166" y="307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 name="Oval 309"/>
              <p:cNvSpPr>
                <a:spLocks noChangeArrowheads="1"/>
              </p:cNvSpPr>
              <p:nvPr/>
            </p:nvSpPr>
            <p:spPr bwMode="auto">
              <a:xfrm>
                <a:off x="3137" y="306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4" name="Oval 310"/>
              <p:cNvSpPr>
                <a:spLocks noChangeArrowheads="1"/>
              </p:cNvSpPr>
              <p:nvPr/>
            </p:nvSpPr>
            <p:spPr bwMode="auto">
              <a:xfrm>
                <a:off x="3123" y="3088"/>
                <a:ext cx="23" cy="2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5" name="Oval 311"/>
              <p:cNvSpPr>
                <a:spLocks noChangeArrowheads="1"/>
              </p:cNvSpPr>
              <p:nvPr/>
            </p:nvSpPr>
            <p:spPr bwMode="auto">
              <a:xfrm>
                <a:off x="3097" y="307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6" name="Oval 312"/>
              <p:cNvSpPr>
                <a:spLocks noChangeArrowheads="1"/>
              </p:cNvSpPr>
              <p:nvPr/>
            </p:nvSpPr>
            <p:spPr bwMode="auto">
              <a:xfrm>
                <a:off x="3143" y="310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7" name="Oval 313"/>
              <p:cNvSpPr>
                <a:spLocks noChangeArrowheads="1"/>
              </p:cNvSpPr>
              <p:nvPr/>
            </p:nvSpPr>
            <p:spPr bwMode="auto">
              <a:xfrm>
                <a:off x="3120" y="311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8" name="Oval 314"/>
              <p:cNvSpPr>
                <a:spLocks noChangeArrowheads="1"/>
              </p:cNvSpPr>
              <p:nvPr/>
            </p:nvSpPr>
            <p:spPr bwMode="auto">
              <a:xfrm>
                <a:off x="3123" y="314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9" name="Oval 315"/>
              <p:cNvSpPr>
                <a:spLocks noChangeArrowheads="1"/>
              </p:cNvSpPr>
              <p:nvPr/>
            </p:nvSpPr>
            <p:spPr bwMode="auto">
              <a:xfrm>
                <a:off x="3155" y="3145"/>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0" name="Oval 316"/>
              <p:cNvSpPr>
                <a:spLocks noChangeArrowheads="1"/>
              </p:cNvSpPr>
              <p:nvPr/>
            </p:nvSpPr>
            <p:spPr bwMode="auto">
              <a:xfrm>
                <a:off x="3175" y="316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1" name="Oval 317"/>
              <p:cNvSpPr>
                <a:spLocks noChangeArrowheads="1"/>
              </p:cNvSpPr>
              <p:nvPr/>
            </p:nvSpPr>
            <p:spPr bwMode="auto">
              <a:xfrm>
                <a:off x="3132" y="319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462" name="Group 318"/>
            <p:cNvGrpSpPr>
              <a:grpSpLocks/>
            </p:cNvGrpSpPr>
            <p:nvPr/>
          </p:nvGrpSpPr>
          <p:grpSpPr bwMode="auto">
            <a:xfrm>
              <a:off x="1876" y="2127"/>
              <a:ext cx="1677" cy="1557"/>
              <a:chOff x="1876" y="2127"/>
              <a:chExt cx="1677" cy="1557"/>
            </a:xfrm>
          </p:grpSpPr>
          <p:sp>
            <p:nvSpPr>
              <p:cNvPr id="6463" name="Oval 319"/>
              <p:cNvSpPr>
                <a:spLocks noChangeArrowheads="1"/>
              </p:cNvSpPr>
              <p:nvPr/>
            </p:nvSpPr>
            <p:spPr bwMode="auto">
              <a:xfrm>
                <a:off x="3080" y="323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4" name="Oval 320"/>
              <p:cNvSpPr>
                <a:spLocks noChangeArrowheads="1"/>
              </p:cNvSpPr>
              <p:nvPr/>
            </p:nvSpPr>
            <p:spPr bwMode="auto">
              <a:xfrm>
                <a:off x="3060" y="326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5" name="Oval 321"/>
              <p:cNvSpPr>
                <a:spLocks noChangeArrowheads="1"/>
              </p:cNvSpPr>
              <p:nvPr/>
            </p:nvSpPr>
            <p:spPr bwMode="auto">
              <a:xfrm>
                <a:off x="3017" y="322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6" name="Oval 322"/>
              <p:cNvSpPr>
                <a:spLocks noChangeArrowheads="1"/>
              </p:cNvSpPr>
              <p:nvPr/>
            </p:nvSpPr>
            <p:spPr bwMode="auto">
              <a:xfrm>
                <a:off x="3000" y="3205"/>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7" name="Oval 323"/>
              <p:cNvSpPr>
                <a:spLocks noChangeArrowheads="1"/>
              </p:cNvSpPr>
              <p:nvPr/>
            </p:nvSpPr>
            <p:spPr bwMode="auto">
              <a:xfrm>
                <a:off x="3020" y="312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8" name="Oval 324"/>
              <p:cNvSpPr>
                <a:spLocks noChangeArrowheads="1"/>
              </p:cNvSpPr>
              <p:nvPr/>
            </p:nvSpPr>
            <p:spPr bwMode="auto">
              <a:xfrm>
                <a:off x="3031" y="309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9" name="Oval 325"/>
              <p:cNvSpPr>
                <a:spLocks noChangeArrowheads="1"/>
              </p:cNvSpPr>
              <p:nvPr/>
            </p:nvSpPr>
            <p:spPr bwMode="auto">
              <a:xfrm>
                <a:off x="3046" y="306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0" name="Oval 326"/>
              <p:cNvSpPr>
                <a:spLocks noChangeArrowheads="1"/>
              </p:cNvSpPr>
              <p:nvPr/>
            </p:nvSpPr>
            <p:spPr bwMode="auto">
              <a:xfrm>
                <a:off x="2940" y="296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1" name="Oval 327"/>
              <p:cNvSpPr>
                <a:spLocks noChangeArrowheads="1"/>
              </p:cNvSpPr>
              <p:nvPr/>
            </p:nvSpPr>
            <p:spPr bwMode="auto">
              <a:xfrm>
                <a:off x="2911" y="294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2" name="Oval 328"/>
              <p:cNvSpPr>
                <a:spLocks noChangeArrowheads="1"/>
              </p:cNvSpPr>
              <p:nvPr/>
            </p:nvSpPr>
            <p:spPr bwMode="auto">
              <a:xfrm>
                <a:off x="2733" y="283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3" name="Oval 329"/>
              <p:cNvSpPr>
                <a:spLocks noChangeArrowheads="1"/>
              </p:cNvSpPr>
              <p:nvPr/>
            </p:nvSpPr>
            <p:spPr bwMode="auto">
              <a:xfrm>
                <a:off x="2564" y="284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4" name="Oval 330"/>
              <p:cNvSpPr>
                <a:spLocks noChangeArrowheads="1"/>
              </p:cNvSpPr>
              <p:nvPr/>
            </p:nvSpPr>
            <p:spPr bwMode="auto">
              <a:xfrm>
                <a:off x="2616" y="294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5" name="Oval 331"/>
              <p:cNvSpPr>
                <a:spLocks noChangeArrowheads="1"/>
              </p:cNvSpPr>
              <p:nvPr/>
            </p:nvSpPr>
            <p:spPr bwMode="auto">
              <a:xfrm>
                <a:off x="2679" y="295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6" name="Oval 332"/>
              <p:cNvSpPr>
                <a:spLocks noChangeArrowheads="1"/>
              </p:cNvSpPr>
              <p:nvPr/>
            </p:nvSpPr>
            <p:spPr bwMode="auto">
              <a:xfrm>
                <a:off x="2670" y="297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7" name="Oval 333"/>
              <p:cNvSpPr>
                <a:spLocks noChangeArrowheads="1"/>
              </p:cNvSpPr>
              <p:nvPr/>
            </p:nvSpPr>
            <p:spPr bwMode="auto">
              <a:xfrm>
                <a:off x="2842" y="280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8" name="Oval 334"/>
              <p:cNvSpPr>
                <a:spLocks noChangeArrowheads="1"/>
              </p:cNvSpPr>
              <p:nvPr/>
            </p:nvSpPr>
            <p:spPr bwMode="auto">
              <a:xfrm>
                <a:off x="2862" y="282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9" name="Oval 335"/>
              <p:cNvSpPr>
                <a:spLocks noChangeArrowheads="1"/>
              </p:cNvSpPr>
              <p:nvPr/>
            </p:nvSpPr>
            <p:spPr bwMode="auto">
              <a:xfrm>
                <a:off x="2888" y="295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0" name="Oval 336"/>
              <p:cNvSpPr>
                <a:spLocks noChangeArrowheads="1"/>
              </p:cNvSpPr>
              <p:nvPr/>
            </p:nvSpPr>
            <p:spPr bwMode="auto">
              <a:xfrm>
                <a:off x="2902" y="299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1" name="Oval 337"/>
              <p:cNvSpPr>
                <a:spLocks noChangeArrowheads="1"/>
              </p:cNvSpPr>
              <p:nvPr/>
            </p:nvSpPr>
            <p:spPr bwMode="auto">
              <a:xfrm>
                <a:off x="2954" y="305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2" name="Oval 338"/>
              <p:cNvSpPr>
                <a:spLocks noChangeArrowheads="1"/>
              </p:cNvSpPr>
              <p:nvPr/>
            </p:nvSpPr>
            <p:spPr bwMode="auto">
              <a:xfrm>
                <a:off x="2899" y="309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3" name="Oval 339"/>
              <p:cNvSpPr>
                <a:spLocks noChangeArrowheads="1"/>
              </p:cNvSpPr>
              <p:nvPr/>
            </p:nvSpPr>
            <p:spPr bwMode="auto">
              <a:xfrm>
                <a:off x="3023" y="314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4" name="Oval 340"/>
              <p:cNvSpPr>
                <a:spLocks noChangeArrowheads="1"/>
              </p:cNvSpPr>
              <p:nvPr/>
            </p:nvSpPr>
            <p:spPr bwMode="auto">
              <a:xfrm>
                <a:off x="2845" y="316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5" name="Oval 341"/>
              <p:cNvSpPr>
                <a:spLocks noChangeArrowheads="1"/>
              </p:cNvSpPr>
              <p:nvPr/>
            </p:nvSpPr>
            <p:spPr bwMode="auto">
              <a:xfrm>
                <a:off x="2834" y="3033"/>
                <a:ext cx="22"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6" name="Oval 342"/>
              <p:cNvSpPr>
                <a:spLocks noChangeArrowheads="1"/>
              </p:cNvSpPr>
              <p:nvPr/>
            </p:nvSpPr>
            <p:spPr bwMode="auto">
              <a:xfrm>
                <a:off x="2719" y="301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7" name="Oval 343"/>
              <p:cNvSpPr>
                <a:spLocks noChangeArrowheads="1"/>
              </p:cNvSpPr>
              <p:nvPr/>
            </p:nvSpPr>
            <p:spPr bwMode="auto">
              <a:xfrm>
                <a:off x="2621" y="303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8" name="Oval 344"/>
              <p:cNvSpPr>
                <a:spLocks noChangeArrowheads="1"/>
              </p:cNvSpPr>
              <p:nvPr/>
            </p:nvSpPr>
            <p:spPr bwMode="auto">
              <a:xfrm>
                <a:off x="2610" y="3085"/>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9" name="Oval 345"/>
              <p:cNvSpPr>
                <a:spLocks noChangeArrowheads="1"/>
              </p:cNvSpPr>
              <p:nvPr/>
            </p:nvSpPr>
            <p:spPr bwMode="auto">
              <a:xfrm>
                <a:off x="2564" y="311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0" name="Oval 346"/>
              <p:cNvSpPr>
                <a:spLocks noChangeArrowheads="1"/>
              </p:cNvSpPr>
              <p:nvPr/>
            </p:nvSpPr>
            <p:spPr bwMode="auto">
              <a:xfrm>
                <a:off x="2796" y="3154"/>
                <a:ext cx="23" cy="2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1" name="Oval 347"/>
              <p:cNvSpPr>
                <a:spLocks noChangeArrowheads="1"/>
              </p:cNvSpPr>
              <p:nvPr/>
            </p:nvSpPr>
            <p:spPr bwMode="auto">
              <a:xfrm>
                <a:off x="2770" y="3154"/>
                <a:ext cx="23" cy="2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 name="Oval 348"/>
              <p:cNvSpPr>
                <a:spLocks noChangeArrowheads="1"/>
              </p:cNvSpPr>
              <p:nvPr/>
            </p:nvSpPr>
            <p:spPr bwMode="auto">
              <a:xfrm>
                <a:off x="2748" y="3194"/>
                <a:ext cx="22"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3" name="Oval 349"/>
              <p:cNvSpPr>
                <a:spLocks noChangeArrowheads="1"/>
              </p:cNvSpPr>
              <p:nvPr/>
            </p:nvSpPr>
            <p:spPr bwMode="auto">
              <a:xfrm>
                <a:off x="2676" y="319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4" name="Oval 350"/>
              <p:cNvSpPr>
                <a:spLocks noChangeArrowheads="1"/>
              </p:cNvSpPr>
              <p:nvPr/>
            </p:nvSpPr>
            <p:spPr bwMode="auto">
              <a:xfrm>
                <a:off x="2461" y="277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5" name="Oval 351"/>
              <p:cNvSpPr>
                <a:spLocks noChangeArrowheads="1"/>
              </p:cNvSpPr>
              <p:nvPr/>
            </p:nvSpPr>
            <p:spPr bwMode="auto">
              <a:xfrm>
                <a:off x="2593" y="255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6" name="Oval 352"/>
              <p:cNvSpPr>
                <a:spLocks noChangeArrowheads="1"/>
              </p:cNvSpPr>
              <p:nvPr/>
            </p:nvSpPr>
            <p:spPr bwMode="auto">
              <a:xfrm>
                <a:off x="2094" y="2405"/>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7" name="Oval 353"/>
              <p:cNvSpPr>
                <a:spLocks noChangeArrowheads="1"/>
              </p:cNvSpPr>
              <p:nvPr/>
            </p:nvSpPr>
            <p:spPr bwMode="auto">
              <a:xfrm>
                <a:off x="1968" y="248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8" name="Oval 354"/>
              <p:cNvSpPr>
                <a:spLocks noChangeArrowheads="1"/>
              </p:cNvSpPr>
              <p:nvPr/>
            </p:nvSpPr>
            <p:spPr bwMode="auto">
              <a:xfrm>
                <a:off x="2068" y="258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9" name="Oval 355"/>
              <p:cNvSpPr>
                <a:spLocks noChangeArrowheads="1"/>
              </p:cNvSpPr>
              <p:nvPr/>
            </p:nvSpPr>
            <p:spPr bwMode="auto">
              <a:xfrm>
                <a:off x="2054" y="2609"/>
                <a:ext cx="23" cy="2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0" name="Oval 356"/>
              <p:cNvSpPr>
                <a:spLocks noChangeArrowheads="1"/>
              </p:cNvSpPr>
              <p:nvPr/>
            </p:nvSpPr>
            <p:spPr bwMode="auto">
              <a:xfrm>
                <a:off x="2025" y="262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1" name="Oval 357"/>
              <p:cNvSpPr>
                <a:spLocks noChangeArrowheads="1"/>
              </p:cNvSpPr>
              <p:nvPr/>
            </p:nvSpPr>
            <p:spPr bwMode="auto">
              <a:xfrm>
                <a:off x="2226" y="268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2" name="Oval 358"/>
              <p:cNvSpPr>
                <a:spLocks noChangeArrowheads="1"/>
              </p:cNvSpPr>
              <p:nvPr/>
            </p:nvSpPr>
            <p:spPr bwMode="auto">
              <a:xfrm>
                <a:off x="2272" y="273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3" name="Oval 359"/>
              <p:cNvSpPr>
                <a:spLocks noChangeArrowheads="1"/>
              </p:cNvSpPr>
              <p:nvPr/>
            </p:nvSpPr>
            <p:spPr bwMode="auto">
              <a:xfrm>
                <a:off x="2386" y="285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4" name="Oval 360"/>
              <p:cNvSpPr>
                <a:spLocks noChangeArrowheads="1"/>
              </p:cNvSpPr>
              <p:nvPr/>
            </p:nvSpPr>
            <p:spPr bwMode="auto">
              <a:xfrm>
                <a:off x="2481" y="2916"/>
                <a:ext cx="23" cy="2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5" name="Oval 361"/>
              <p:cNvSpPr>
                <a:spLocks noChangeArrowheads="1"/>
              </p:cNvSpPr>
              <p:nvPr/>
            </p:nvSpPr>
            <p:spPr bwMode="auto">
              <a:xfrm>
                <a:off x="2461" y="2933"/>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6" name="Oval 362"/>
              <p:cNvSpPr>
                <a:spLocks noChangeArrowheads="1"/>
              </p:cNvSpPr>
              <p:nvPr/>
            </p:nvSpPr>
            <p:spPr bwMode="auto">
              <a:xfrm>
                <a:off x="2616" y="294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7" name="Oval 363"/>
              <p:cNvSpPr>
                <a:spLocks noChangeArrowheads="1"/>
              </p:cNvSpPr>
              <p:nvPr/>
            </p:nvSpPr>
            <p:spPr bwMode="auto">
              <a:xfrm>
                <a:off x="2590" y="298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8" name="Oval 364"/>
              <p:cNvSpPr>
                <a:spLocks noChangeArrowheads="1"/>
              </p:cNvSpPr>
              <p:nvPr/>
            </p:nvSpPr>
            <p:spPr bwMode="auto">
              <a:xfrm>
                <a:off x="2716" y="301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9" name="Oval 365"/>
              <p:cNvSpPr>
                <a:spLocks noChangeArrowheads="1"/>
              </p:cNvSpPr>
              <p:nvPr/>
            </p:nvSpPr>
            <p:spPr bwMode="auto">
              <a:xfrm>
                <a:off x="2618" y="303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0" name="Oval 366"/>
              <p:cNvSpPr>
                <a:spLocks noChangeArrowheads="1"/>
              </p:cNvSpPr>
              <p:nvPr/>
            </p:nvSpPr>
            <p:spPr bwMode="auto">
              <a:xfrm>
                <a:off x="2426" y="296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1" name="Oval 367"/>
              <p:cNvSpPr>
                <a:spLocks noChangeArrowheads="1"/>
              </p:cNvSpPr>
              <p:nvPr/>
            </p:nvSpPr>
            <p:spPr bwMode="auto">
              <a:xfrm>
                <a:off x="2346" y="284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2" name="Oval 368"/>
              <p:cNvSpPr>
                <a:spLocks noChangeArrowheads="1"/>
              </p:cNvSpPr>
              <p:nvPr/>
            </p:nvSpPr>
            <p:spPr bwMode="auto">
              <a:xfrm>
                <a:off x="2014" y="2875"/>
                <a:ext cx="22"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3" name="Oval 369"/>
              <p:cNvSpPr>
                <a:spLocks noChangeArrowheads="1"/>
              </p:cNvSpPr>
              <p:nvPr/>
            </p:nvSpPr>
            <p:spPr bwMode="auto">
              <a:xfrm>
                <a:off x="2326" y="302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4" name="Oval 370"/>
              <p:cNvSpPr>
                <a:spLocks noChangeArrowheads="1"/>
              </p:cNvSpPr>
              <p:nvPr/>
            </p:nvSpPr>
            <p:spPr bwMode="auto">
              <a:xfrm>
                <a:off x="2102" y="3151"/>
                <a:ext cx="26"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5" name="Oval 371"/>
              <p:cNvSpPr>
                <a:spLocks noChangeArrowheads="1"/>
              </p:cNvSpPr>
              <p:nvPr/>
            </p:nvSpPr>
            <p:spPr bwMode="auto">
              <a:xfrm>
                <a:off x="1913" y="321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6" name="Oval 372"/>
              <p:cNvSpPr>
                <a:spLocks noChangeArrowheads="1"/>
              </p:cNvSpPr>
              <p:nvPr/>
            </p:nvSpPr>
            <p:spPr bwMode="auto">
              <a:xfrm>
                <a:off x="2452" y="331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7" name="Oval 373"/>
              <p:cNvSpPr>
                <a:spLocks noChangeArrowheads="1"/>
              </p:cNvSpPr>
              <p:nvPr/>
            </p:nvSpPr>
            <p:spPr bwMode="auto">
              <a:xfrm>
                <a:off x="2601" y="3320"/>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8" name="Oval 374"/>
              <p:cNvSpPr>
                <a:spLocks noChangeArrowheads="1"/>
              </p:cNvSpPr>
              <p:nvPr/>
            </p:nvSpPr>
            <p:spPr bwMode="auto">
              <a:xfrm>
                <a:off x="2793" y="3317"/>
                <a:ext cx="26"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9" name="Oval 375"/>
              <p:cNvSpPr>
                <a:spLocks noChangeArrowheads="1"/>
              </p:cNvSpPr>
              <p:nvPr/>
            </p:nvSpPr>
            <p:spPr bwMode="auto">
              <a:xfrm>
                <a:off x="2922" y="334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0" name="Oval 376"/>
              <p:cNvSpPr>
                <a:spLocks noChangeArrowheads="1"/>
              </p:cNvSpPr>
              <p:nvPr/>
            </p:nvSpPr>
            <p:spPr bwMode="auto">
              <a:xfrm>
                <a:off x="2934" y="333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1" name="Oval 377"/>
              <p:cNvSpPr>
                <a:spLocks noChangeArrowheads="1"/>
              </p:cNvSpPr>
              <p:nvPr/>
            </p:nvSpPr>
            <p:spPr bwMode="auto">
              <a:xfrm>
                <a:off x="2911" y="338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2" name="Oval 378"/>
              <p:cNvSpPr>
                <a:spLocks noChangeArrowheads="1"/>
              </p:cNvSpPr>
              <p:nvPr/>
            </p:nvSpPr>
            <p:spPr bwMode="auto">
              <a:xfrm>
                <a:off x="2736" y="346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3" name="Oval 379"/>
              <p:cNvSpPr>
                <a:spLocks noChangeArrowheads="1"/>
              </p:cNvSpPr>
              <p:nvPr/>
            </p:nvSpPr>
            <p:spPr bwMode="auto">
              <a:xfrm>
                <a:off x="2656" y="3455"/>
                <a:ext cx="26"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4" name="Oval 380"/>
              <p:cNvSpPr>
                <a:spLocks noChangeArrowheads="1"/>
              </p:cNvSpPr>
              <p:nvPr/>
            </p:nvSpPr>
            <p:spPr bwMode="auto">
              <a:xfrm>
                <a:off x="2467" y="3455"/>
                <a:ext cx="25"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5" name="Oval 381"/>
              <p:cNvSpPr>
                <a:spLocks noChangeArrowheads="1"/>
              </p:cNvSpPr>
              <p:nvPr/>
            </p:nvSpPr>
            <p:spPr bwMode="auto">
              <a:xfrm>
                <a:off x="2991" y="3523"/>
                <a:ext cx="26"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6" name="Oval 382"/>
              <p:cNvSpPr>
                <a:spLocks noChangeArrowheads="1"/>
              </p:cNvSpPr>
              <p:nvPr/>
            </p:nvSpPr>
            <p:spPr bwMode="auto">
              <a:xfrm>
                <a:off x="3031" y="347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7" name="Oval 383"/>
              <p:cNvSpPr>
                <a:spLocks noChangeArrowheads="1"/>
              </p:cNvSpPr>
              <p:nvPr/>
            </p:nvSpPr>
            <p:spPr bwMode="auto">
              <a:xfrm>
                <a:off x="3152" y="3432"/>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8" name="Oval 384"/>
              <p:cNvSpPr>
                <a:spLocks noChangeArrowheads="1"/>
              </p:cNvSpPr>
              <p:nvPr/>
            </p:nvSpPr>
            <p:spPr bwMode="auto">
              <a:xfrm>
                <a:off x="3129" y="3409"/>
                <a:ext cx="26"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9" name="Oval 385"/>
              <p:cNvSpPr>
                <a:spLocks noChangeArrowheads="1"/>
              </p:cNvSpPr>
              <p:nvPr/>
            </p:nvSpPr>
            <p:spPr bwMode="auto">
              <a:xfrm>
                <a:off x="3023" y="2511"/>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0" name="Oval 386"/>
              <p:cNvSpPr>
                <a:spLocks noChangeArrowheads="1"/>
              </p:cNvSpPr>
              <p:nvPr/>
            </p:nvSpPr>
            <p:spPr bwMode="auto">
              <a:xfrm>
                <a:off x="2917" y="2548"/>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1" name="Oval 387"/>
              <p:cNvSpPr>
                <a:spLocks noChangeArrowheads="1"/>
              </p:cNvSpPr>
              <p:nvPr/>
            </p:nvSpPr>
            <p:spPr bwMode="auto">
              <a:xfrm>
                <a:off x="2988" y="2288"/>
                <a:ext cx="23" cy="2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2" name="Oval 388"/>
              <p:cNvSpPr>
                <a:spLocks noChangeArrowheads="1"/>
              </p:cNvSpPr>
              <p:nvPr/>
            </p:nvSpPr>
            <p:spPr bwMode="auto">
              <a:xfrm>
                <a:off x="2965" y="2256"/>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3" name="Oval 389"/>
              <p:cNvSpPr>
                <a:spLocks noChangeArrowheads="1"/>
              </p:cNvSpPr>
              <p:nvPr/>
            </p:nvSpPr>
            <p:spPr bwMode="auto">
              <a:xfrm>
                <a:off x="3011" y="212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4" name="Oval 390"/>
              <p:cNvSpPr>
                <a:spLocks noChangeArrowheads="1"/>
              </p:cNvSpPr>
              <p:nvPr/>
            </p:nvSpPr>
            <p:spPr bwMode="auto">
              <a:xfrm>
                <a:off x="1950" y="2227"/>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5" name="Oval 391"/>
              <p:cNvSpPr>
                <a:spLocks noChangeArrowheads="1"/>
              </p:cNvSpPr>
              <p:nvPr/>
            </p:nvSpPr>
            <p:spPr bwMode="auto">
              <a:xfrm>
                <a:off x="1933" y="2224"/>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6" name="Oval 392"/>
              <p:cNvSpPr>
                <a:spLocks noChangeArrowheads="1"/>
              </p:cNvSpPr>
              <p:nvPr/>
            </p:nvSpPr>
            <p:spPr bwMode="auto">
              <a:xfrm>
                <a:off x="1876" y="2179"/>
                <a:ext cx="23" cy="2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7" name="Oval 393"/>
              <p:cNvSpPr>
                <a:spLocks noChangeArrowheads="1"/>
              </p:cNvSpPr>
              <p:nvPr/>
            </p:nvSpPr>
            <p:spPr bwMode="auto">
              <a:xfrm>
                <a:off x="2920" y="3463"/>
                <a:ext cx="22" cy="23"/>
              </a:xfrm>
              <a:prstGeom prst="ellipse">
                <a:avLst/>
              </a:prstGeom>
              <a:solidFill>
                <a:srgbClr val="000000"/>
              </a:solidFill>
              <a:ln w="0">
                <a:solidFill>
                  <a:srgbClr val="000000"/>
                </a:solidFill>
                <a:round/>
                <a:headEnd/>
                <a:tailEnd/>
              </a:ln>
            </p:spPr>
            <p:txBody>
              <a:bodyPr/>
              <a:lstStyle/>
              <a:p>
                <a:endParaRPr lang="en-US"/>
              </a:p>
            </p:txBody>
          </p:sp>
          <p:sp>
            <p:nvSpPr>
              <p:cNvPr id="6538" name="Oval 394"/>
              <p:cNvSpPr>
                <a:spLocks noChangeArrowheads="1"/>
              </p:cNvSpPr>
              <p:nvPr/>
            </p:nvSpPr>
            <p:spPr bwMode="auto">
              <a:xfrm>
                <a:off x="2917" y="3584"/>
                <a:ext cx="23" cy="23"/>
              </a:xfrm>
              <a:prstGeom prst="ellipse">
                <a:avLst/>
              </a:prstGeom>
              <a:solidFill>
                <a:srgbClr val="000000"/>
              </a:solidFill>
              <a:ln w="0">
                <a:solidFill>
                  <a:srgbClr val="000000"/>
                </a:solidFill>
                <a:round/>
                <a:headEnd/>
                <a:tailEnd/>
              </a:ln>
            </p:spPr>
            <p:txBody>
              <a:bodyPr/>
              <a:lstStyle/>
              <a:p>
                <a:endParaRPr lang="en-US"/>
              </a:p>
            </p:txBody>
          </p:sp>
          <p:sp>
            <p:nvSpPr>
              <p:cNvPr id="6539" name="Oval 395"/>
              <p:cNvSpPr>
                <a:spLocks noChangeArrowheads="1"/>
              </p:cNvSpPr>
              <p:nvPr/>
            </p:nvSpPr>
            <p:spPr bwMode="auto">
              <a:xfrm>
                <a:off x="2957" y="3661"/>
                <a:ext cx="23" cy="23"/>
              </a:xfrm>
              <a:prstGeom prst="ellipse">
                <a:avLst/>
              </a:prstGeom>
              <a:solidFill>
                <a:srgbClr val="000000"/>
              </a:solidFill>
              <a:ln w="0">
                <a:solidFill>
                  <a:srgbClr val="000000"/>
                </a:solidFill>
                <a:round/>
                <a:headEnd/>
                <a:tailEnd/>
              </a:ln>
            </p:spPr>
            <p:txBody>
              <a:bodyPr/>
              <a:lstStyle/>
              <a:p>
                <a:endParaRPr lang="en-US"/>
              </a:p>
            </p:txBody>
          </p:sp>
          <p:sp>
            <p:nvSpPr>
              <p:cNvPr id="6540" name="Oval 396"/>
              <p:cNvSpPr>
                <a:spLocks noChangeArrowheads="1"/>
              </p:cNvSpPr>
              <p:nvPr/>
            </p:nvSpPr>
            <p:spPr bwMode="auto">
              <a:xfrm>
                <a:off x="2977" y="3541"/>
                <a:ext cx="23" cy="23"/>
              </a:xfrm>
              <a:prstGeom prst="ellipse">
                <a:avLst/>
              </a:prstGeom>
              <a:solidFill>
                <a:srgbClr val="000000"/>
              </a:solidFill>
              <a:ln w="0">
                <a:solidFill>
                  <a:srgbClr val="000000"/>
                </a:solidFill>
                <a:round/>
                <a:headEnd/>
                <a:tailEnd/>
              </a:ln>
            </p:spPr>
            <p:txBody>
              <a:bodyPr/>
              <a:lstStyle/>
              <a:p>
                <a:endParaRPr lang="en-US"/>
              </a:p>
            </p:txBody>
          </p:sp>
          <p:sp>
            <p:nvSpPr>
              <p:cNvPr id="6541" name="Oval 397"/>
              <p:cNvSpPr>
                <a:spLocks noChangeArrowheads="1"/>
              </p:cNvSpPr>
              <p:nvPr/>
            </p:nvSpPr>
            <p:spPr bwMode="auto">
              <a:xfrm>
                <a:off x="3031" y="3546"/>
                <a:ext cx="23" cy="23"/>
              </a:xfrm>
              <a:prstGeom prst="ellipse">
                <a:avLst/>
              </a:prstGeom>
              <a:solidFill>
                <a:srgbClr val="000000"/>
              </a:solidFill>
              <a:ln w="0">
                <a:solidFill>
                  <a:srgbClr val="000000"/>
                </a:solidFill>
                <a:round/>
                <a:headEnd/>
                <a:tailEnd/>
              </a:ln>
            </p:spPr>
            <p:txBody>
              <a:bodyPr/>
              <a:lstStyle/>
              <a:p>
                <a:endParaRPr lang="en-US"/>
              </a:p>
            </p:txBody>
          </p:sp>
          <p:sp>
            <p:nvSpPr>
              <p:cNvPr id="6542" name="Oval 398"/>
              <p:cNvSpPr>
                <a:spLocks noChangeArrowheads="1"/>
              </p:cNvSpPr>
              <p:nvPr/>
            </p:nvSpPr>
            <p:spPr bwMode="auto">
              <a:xfrm>
                <a:off x="3034" y="3523"/>
                <a:ext cx="23" cy="23"/>
              </a:xfrm>
              <a:prstGeom prst="ellipse">
                <a:avLst/>
              </a:prstGeom>
              <a:solidFill>
                <a:srgbClr val="000000"/>
              </a:solidFill>
              <a:ln w="0">
                <a:solidFill>
                  <a:srgbClr val="000000"/>
                </a:solidFill>
                <a:round/>
                <a:headEnd/>
                <a:tailEnd/>
              </a:ln>
            </p:spPr>
            <p:txBody>
              <a:bodyPr/>
              <a:lstStyle/>
              <a:p>
                <a:endParaRPr lang="en-US"/>
              </a:p>
            </p:txBody>
          </p:sp>
          <p:sp>
            <p:nvSpPr>
              <p:cNvPr id="6543" name="Oval 399"/>
              <p:cNvSpPr>
                <a:spLocks noChangeArrowheads="1"/>
              </p:cNvSpPr>
              <p:nvPr/>
            </p:nvSpPr>
            <p:spPr bwMode="auto">
              <a:xfrm>
                <a:off x="3040" y="3446"/>
                <a:ext cx="23" cy="23"/>
              </a:xfrm>
              <a:prstGeom prst="ellipse">
                <a:avLst/>
              </a:prstGeom>
              <a:solidFill>
                <a:srgbClr val="000000"/>
              </a:solidFill>
              <a:ln w="0">
                <a:solidFill>
                  <a:srgbClr val="000000"/>
                </a:solidFill>
                <a:round/>
                <a:headEnd/>
                <a:tailEnd/>
              </a:ln>
            </p:spPr>
            <p:txBody>
              <a:bodyPr/>
              <a:lstStyle/>
              <a:p>
                <a:endParaRPr lang="en-US"/>
              </a:p>
            </p:txBody>
          </p:sp>
          <p:sp>
            <p:nvSpPr>
              <p:cNvPr id="6544" name="Oval 400"/>
              <p:cNvSpPr>
                <a:spLocks noChangeArrowheads="1"/>
              </p:cNvSpPr>
              <p:nvPr/>
            </p:nvSpPr>
            <p:spPr bwMode="auto">
              <a:xfrm>
                <a:off x="3060" y="3449"/>
                <a:ext cx="23" cy="23"/>
              </a:xfrm>
              <a:prstGeom prst="ellipse">
                <a:avLst/>
              </a:prstGeom>
              <a:solidFill>
                <a:srgbClr val="000000"/>
              </a:solidFill>
              <a:ln w="0">
                <a:solidFill>
                  <a:srgbClr val="000000"/>
                </a:solidFill>
                <a:round/>
                <a:headEnd/>
                <a:tailEnd/>
              </a:ln>
            </p:spPr>
            <p:txBody>
              <a:bodyPr/>
              <a:lstStyle/>
              <a:p>
                <a:endParaRPr lang="en-US"/>
              </a:p>
            </p:txBody>
          </p:sp>
          <p:sp>
            <p:nvSpPr>
              <p:cNvPr id="6545" name="Oval 401"/>
              <p:cNvSpPr>
                <a:spLocks noChangeArrowheads="1"/>
              </p:cNvSpPr>
              <p:nvPr/>
            </p:nvSpPr>
            <p:spPr bwMode="auto">
              <a:xfrm>
                <a:off x="3080" y="3354"/>
                <a:ext cx="23" cy="23"/>
              </a:xfrm>
              <a:prstGeom prst="ellipse">
                <a:avLst/>
              </a:prstGeom>
              <a:solidFill>
                <a:srgbClr val="000000"/>
              </a:solidFill>
              <a:ln w="0">
                <a:solidFill>
                  <a:srgbClr val="000000"/>
                </a:solidFill>
                <a:round/>
                <a:headEnd/>
                <a:tailEnd/>
              </a:ln>
            </p:spPr>
            <p:txBody>
              <a:bodyPr/>
              <a:lstStyle/>
              <a:p>
                <a:endParaRPr lang="en-US"/>
              </a:p>
            </p:txBody>
          </p:sp>
          <p:sp>
            <p:nvSpPr>
              <p:cNvPr id="6546" name="Oval 402"/>
              <p:cNvSpPr>
                <a:spLocks noChangeArrowheads="1"/>
              </p:cNvSpPr>
              <p:nvPr/>
            </p:nvSpPr>
            <p:spPr bwMode="auto">
              <a:xfrm>
                <a:off x="3123" y="3294"/>
                <a:ext cx="23" cy="23"/>
              </a:xfrm>
              <a:prstGeom prst="ellipse">
                <a:avLst/>
              </a:prstGeom>
              <a:solidFill>
                <a:srgbClr val="000000"/>
              </a:solidFill>
              <a:ln w="0">
                <a:solidFill>
                  <a:srgbClr val="000000"/>
                </a:solidFill>
                <a:round/>
                <a:headEnd/>
                <a:tailEnd/>
              </a:ln>
            </p:spPr>
            <p:txBody>
              <a:bodyPr/>
              <a:lstStyle/>
              <a:p>
                <a:endParaRPr lang="en-US"/>
              </a:p>
            </p:txBody>
          </p:sp>
          <p:sp>
            <p:nvSpPr>
              <p:cNvPr id="6547" name="Oval 403"/>
              <p:cNvSpPr>
                <a:spLocks noChangeArrowheads="1"/>
              </p:cNvSpPr>
              <p:nvPr/>
            </p:nvSpPr>
            <p:spPr bwMode="auto">
              <a:xfrm>
                <a:off x="3143" y="3277"/>
                <a:ext cx="23" cy="23"/>
              </a:xfrm>
              <a:prstGeom prst="ellipse">
                <a:avLst/>
              </a:prstGeom>
              <a:solidFill>
                <a:srgbClr val="000000"/>
              </a:solidFill>
              <a:ln w="0">
                <a:solidFill>
                  <a:srgbClr val="000000"/>
                </a:solidFill>
                <a:round/>
                <a:headEnd/>
                <a:tailEnd/>
              </a:ln>
            </p:spPr>
            <p:txBody>
              <a:bodyPr/>
              <a:lstStyle/>
              <a:p>
                <a:endParaRPr lang="en-US"/>
              </a:p>
            </p:txBody>
          </p:sp>
          <p:sp>
            <p:nvSpPr>
              <p:cNvPr id="6548" name="Oval 404"/>
              <p:cNvSpPr>
                <a:spLocks noChangeArrowheads="1"/>
              </p:cNvSpPr>
              <p:nvPr/>
            </p:nvSpPr>
            <p:spPr bwMode="auto">
              <a:xfrm>
                <a:off x="3175" y="3271"/>
                <a:ext cx="26" cy="23"/>
              </a:xfrm>
              <a:prstGeom prst="ellipse">
                <a:avLst/>
              </a:prstGeom>
              <a:solidFill>
                <a:srgbClr val="000000"/>
              </a:solidFill>
              <a:ln w="0">
                <a:solidFill>
                  <a:srgbClr val="000000"/>
                </a:solidFill>
                <a:round/>
                <a:headEnd/>
                <a:tailEnd/>
              </a:ln>
            </p:spPr>
            <p:txBody>
              <a:bodyPr/>
              <a:lstStyle/>
              <a:p>
                <a:endParaRPr lang="en-US"/>
              </a:p>
            </p:txBody>
          </p:sp>
          <p:sp>
            <p:nvSpPr>
              <p:cNvPr id="6549" name="Oval 405"/>
              <p:cNvSpPr>
                <a:spLocks noChangeArrowheads="1"/>
              </p:cNvSpPr>
              <p:nvPr/>
            </p:nvSpPr>
            <p:spPr bwMode="auto">
              <a:xfrm>
                <a:off x="3183" y="3251"/>
                <a:ext cx="23" cy="23"/>
              </a:xfrm>
              <a:prstGeom prst="ellipse">
                <a:avLst/>
              </a:prstGeom>
              <a:solidFill>
                <a:srgbClr val="000000"/>
              </a:solidFill>
              <a:ln w="0">
                <a:solidFill>
                  <a:srgbClr val="000000"/>
                </a:solidFill>
                <a:round/>
                <a:headEnd/>
                <a:tailEnd/>
              </a:ln>
            </p:spPr>
            <p:txBody>
              <a:bodyPr/>
              <a:lstStyle/>
              <a:p>
                <a:endParaRPr lang="en-US"/>
              </a:p>
            </p:txBody>
          </p:sp>
          <p:sp>
            <p:nvSpPr>
              <p:cNvPr id="6550" name="Oval 406"/>
              <p:cNvSpPr>
                <a:spLocks noChangeArrowheads="1"/>
              </p:cNvSpPr>
              <p:nvPr/>
            </p:nvSpPr>
            <p:spPr bwMode="auto">
              <a:xfrm>
                <a:off x="3158" y="3305"/>
                <a:ext cx="25" cy="23"/>
              </a:xfrm>
              <a:prstGeom prst="ellipse">
                <a:avLst/>
              </a:prstGeom>
              <a:solidFill>
                <a:srgbClr val="000000"/>
              </a:solidFill>
              <a:ln w="0">
                <a:solidFill>
                  <a:srgbClr val="000000"/>
                </a:solidFill>
                <a:round/>
                <a:headEnd/>
                <a:tailEnd/>
              </a:ln>
            </p:spPr>
            <p:txBody>
              <a:bodyPr/>
              <a:lstStyle/>
              <a:p>
                <a:endParaRPr lang="en-US"/>
              </a:p>
            </p:txBody>
          </p:sp>
          <p:sp>
            <p:nvSpPr>
              <p:cNvPr id="6551" name="Oval 407"/>
              <p:cNvSpPr>
                <a:spLocks noChangeArrowheads="1"/>
              </p:cNvSpPr>
              <p:nvPr/>
            </p:nvSpPr>
            <p:spPr bwMode="auto">
              <a:xfrm>
                <a:off x="3149" y="3326"/>
                <a:ext cx="23" cy="22"/>
              </a:xfrm>
              <a:prstGeom prst="ellipse">
                <a:avLst/>
              </a:prstGeom>
              <a:solidFill>
                <a:srgbClr val="000000"/>
              </a:solidFill>
              <a:ln w="0">
                <a:solidFill>
                  <a:srgbClr val="000000"/>
                </a:solidFill>
                <a:round/>
                <a:headEnd/>
                <a:tailEnd/>
              </a:ln>
            </p:spPr>
            <p:txBody>
              <a:bodyPr/>
              <a:lstStyle/>
              <a:p>
                <a:endParaRPr lang="en-US"/>
              </a:p>
            </p:txBody>
          </p:sp>
          <p:sp>
            <p:nvSpPr>
              <p:cNvPr id="6552" name="Oval 408"/>
              <p:cNvSpPr>
                <a:spLocks noChangeArrowheads="1"/>
              </p:cNvSpPr>
              <p:nvPr/>
            </p:nvSpPr>
            <p:spPr bwMode="auto">
              <a:xfrm>
                <a:off x="3155" y="3354"/>
                <a:ext cx="23" cy="23"/>
              </a:xfrm>
              <a:prstGeom prst="ellipse">
                <a:avLst/>
              </a:prstGeom>
              <a:solidFill>
                <a:srgbClr val="000000"/>
              </a:solidFill>
              <a:ln w="0">
                <a:solidFill>
                  <a:srgbClr val="000000"/>
                </a:solidFill>
                <a:round/>
                <a:headEnd/>
                <a:tailEnd/>
              </a:ln>
            </p:spPr>
            <p:txBody>
              <a:bodyPr/>
              <a:lstStyle/>
              <a:p>
                <a:endParaRPr lang="en-US"/>
              </a:p>
            </p:txBody>
          </p:sp>
          <p:sp>
            <p:nvSpPr>
              <p:cNvPr id="6553" name="Oval 409"/>
              <p:cNvSpPr>
                <a:spLocks noChangeArrowheads="1"/>
              </p:cNvSpPr>
              <p:nvPr/>
            </p:nvSpPr>
            <p:spPr bwMode="auto">
              <a:xfrm>
                <a:off x="3103" y="3389"/>
                <a:ext cx="23" cy="23"/>
              </a:xfrm>
              <a:prstGeom prst="ellipse">
                <a:avLst/>
              </a:prstGeom>
              <a:solidFill>
                <a:srgbClr val="000000"/>
              </a:solidFill>
              <a:ln w="0">
                <a:solidFill>
                  <a:srgbClr val="000000"/>
                </a:solidFill>
                <a:round/>
                <a:headEnd/>
                <a:tailEnd/>
              </a:ln>
            </p:spPr>
            <p:txBody>
              <a:bodyPr/>
              <a:lstStyle/>
              <a:p>
                <a:endParaRPr lang="en-US"/>
              </a:p>
            </p:txBody>
          </p:sp>
          <p:sp>
            <p:nvSpPr>
              <p:cNvPr id="6554" name="Oval 410"/>
              <p:cNvSpPr>
                <a:spLocks noChangeArrowheads="1"/>
              </p:cNvSpPr>
              <p:nvPr/>
            </p:nvSpPr>
            <p:spPr bwMode="auto">
              <a:xfrm>
                <a:off x="3097" y="3409"/>
                <a:ext cx="23" cy="23"/>
              </a:xfrm>
              <a:prstGeom prst="ellipse">
                <a:avLst/>
              </a:prstGeom>
              <a:solidFill>
                <a:srgbClr val="000000"/>
              </a:solidFill>
              <a:ln w="0">
                <a:solidFill>
                  <a:srgbClr val="000000"/>
                </a:solidFill>
                <a:round/>
                <a:headEnd/>
                <a:tailEnd/>
              </a:ln>
            </p:spPr>
            <p:txBody>
              <a:bodyPr/>
              <a:lstStyle/>
              <a:p>
                <a:endParaRPr lang="en-US"/>
              </a:p>
            </p:txBody>
          </p:sp>
          <p:sp>
            <p:nvSpPr>
              <p:cNvPr id="6555" name="Oval 411"/>
              <p:cNvSpPr>
                <a:spLocks noChangeArrowheads="1"/>
              </p:cNvSpPr>
              <p:nvPr/>
            </p:nvSpPr>
            <p:spPr bwMode="auto">
              <a:xfrm>
                <a:off x="3103" y="3423"/>
                <a:ext cx="23" cy="23"/>
              </a:xfrm>
              <a:prstGeom prst="ellipse">
                <a:avLst/>
              </a:prstGeom>
              <a:solidFill>
                <a:srgbClr val="000000"/>
              </a:solidFill>
              <a:ln w="0">
                <a:solidFill>
                  <a:srgbClr val="000000"/>
                </a:solidFill>
                <a:round/>
                <a:headEnd/>
                <a:tailEnd/>
              </a:ln>
            </p:spPr>
            <p:txBody>
              <a:bodyPr/>
              <a:lstStyle/>
              <a:p>
                <a:endParaRPr lang="en-US"/>
              </a:p>
            </p:txBody>
          </p:sp>
          <p:sp>
            <p:nvSpPr>
              <p:cNvPr id="6556" name="Oval 412"/>
              <p:cNvSpPr>
                <a:spLocks noChangeArrowheads="1"/>
              </p:cNvSpPr>
              <p:nvPr/>
            </p:nvSpPr>
            <p:spPr bwMode="auto">
              <a:xfrm>
                <a:off x="3132" y="3437"/>
                <a:ext cx="23" cy="23"/>
              </a:xfrm>
              <a:prstGeom prst="ellipse">
                <a:avLst/>
              </a:prstGeom>
              <a:solidFill>
                <a:srgbClr val="000000"/>
              </a:solidFill>
              <a:ln w="0">
                <a:solidFill>
                  <a:srgbClr val="000000"/>
                </a:solidFill>
                <a:round/>
                <a:headEnd/>
                <a:tailEnd/>
              </a:ln>
            </p:spPr>
            <p:txBody>
              <a:bodyPr/>
              <a:lstStyle/>
              <a:p>
                <a:endParaRPr lang="en-US"/>
              </a:p>
            </p:txBody>
          </p:sp>
          <p:sp>
            <p:nvSpPr>
              <p:cNvPr id="6557" name="Oval 413"/>
              <p:cNvSpPr>
                <a:spLocks noChangeArrowheads="1"/>
              </p:cNvSpPr>
              <p:nvPr/>
            </p:nvSpPr>
            <p:spPr bwMode="auto">
              <a:xfrm>
                <a:off x="3149" y="3400"/>
                <a:ext cx="23" cy="23"/>
              </a:xfrm>
              <a:prstGeom prst="ellipse">
                <a:avLst/>
              </a:prstGeom>
              <a:solidFill>
                <a:srgbClr val="000000"/>
              </a:solidFill>
              <a:ln w="0">
                <a:solidFill>
                  <a:srgbClr val="000000"/>
                </a:solidFill>
                <a:round/>
                <a:headEnd/>
                <a:tailEnd/>
              </a:ln>
            </p:spPr>
            <p:txBody>
              <a:bodyPr/>
              <a:lstStyle/>
              <a:p>
                <a:endParaRPr lang="en-US"/>
              </a:p>
            </p:txBody>
          </p:sp>
          <p:sp>
            <p:nvSpPr>
              <p:cNvPr id="6558" name="Oval 414"/>
              <p:cNvSpPr>
                <a:spLocks noChangeArrowheads="1"/>
              </p:cNvSpPr>
              <p:nvPr/>
            </p:nvSpPr>
            <p:spPr bwMode="auto">
              <a:xfrm>
                <a:off x="3166" y="3386"/>
                <a:ext cx="23" cy="23"/>
              </a:xfrm>
              <a:prstGeom prst="ellipse">
                <a:avLst/>
              </a:prstGeom>
              <a:solidFill>
                <a:srgbClr val="000000"/>
              </a:solidFill>
              <a:ln w="0">
                <a:solidFill>
                  <a:srgbClr val="000000"/>
                </a:solidFill>
                <a:round/>
                <a:headEnd/>
                <a:tailEnd/>
              </a:ln>
            </p:spPr>
            <p:txBody>
              <a:bodyPr/>
              <a:lstStyle/>
              <a:p>
                <a:endParaRPr lang="en-US"/>
              </a:p>
            </p:txBody>
          </p:sp>
          <p:sp>
            <p:nvSpPr>
              <p:cNvPr id="6559" name="Oval 415"/>
              <p:cNvSpPr>
                <a:spLocks noChangeArrowheads="1"/>
              </p:cNvSpPr>
              <p:nvPr/>
            </p:nvSpPr>
            <p:spPr bwMode="auto">
              <a:xfrm>
                <a:off x="3172" y="3423"/>
                <a:ext cx="23" cy="23"/>
              </a:xfrm>
              <a:prstGeom prst="ellipse">
                <a:avLst/>
              </a:prstGeom>
              <a:solidFill>
                <a:srgbClr val="000000"/>
              </a:solidFill>
              <a:ln w="0">
                <a:solidFill>
                  <a:srgbClr val="000000"/>
                </a:solidFill>
                <a:round/>
                <a:headEnd/>
                <a:tailEnd/>
              </a:ln>
            </p:spPr>
            <p:txBody>
              <a:bodyPr/>
              <a:lstStyle/>
              <a:p>
                <a:endParaRPr lang="en-US"/>
              </a:p>
            </p:txBody>
          </p:sp>
          <p:sp>
            <p:nvSpPr>
              <p:cNvPr id="6560" name="Oval 416"/>
              <p:cNvSpPr>
                <a:spLocks noChangeArrowheads="1"/>
              </p:cNvSpPr>
              <p:nvPr/>
            </p:nvSpPr>
            <p:spPr bwMode="auto">
              <a:xfrm>
                <a:off x="3152" y="3541"/>
                <a:ext cx="26" cy="23"/>
              </a:xfrm>
              <a:prstGeom prst="ellipse">
                <a:avLst/>
              </a:prstGeom>
              <a:solidFill>
                <a:srgbClr val="000000"/>
              </a:solidFill>
              <a:ln w="0">
                <a:solidFill>
                  <a:srgbClr val="000000"/>
                </a:solidFill>
                <a:round/>
                <a:headEnd/>
                <a:tailEnd/>
              </a:ln>
            </p:spPr>
            <p:txBody>
              <a:bodyPr/>
              <a:lstStyle/>
              <a:p>
                <a:endParaRPr lang="en-US"/>
              </a:p>
            </p:txBody>
          </p:sp>
          <p:sp>
            <p:nvSpPr>
              <p:cNvPr id="6561" name="Oval 417"/>
              <p:cNvSpPr>
                <a:spLocks noChangeArrowheads="1"/>
              </p:cNvSpPr>
              <p:nvPr/>
            </p:nvSpPr>
            <p:spPr bwMode="auto">
              <a:xfrm>
                <a:off x="3132" y="3532"/>
                <a:ext cx="26" cy="23"/>
              </a:xfrm>
              <a:prstGeom prst="ellipse">
                <a:avLst/>
              </a:prstGeom>
              <a:solidFill>
                <a:srgbClr val="000000"/>
              </a:solidFill>
              <a:ln w="0">
                <a:solidFill>
                  <a:srgbClr val="000000"/>
                </a:solidFill>
                <a:round/>
                <a:headEnd/>
                <a:tailEnd/>
              </a:ln>
            </p:spPr>
            <p:txBody>
              <a:bodyPr/>
              <a:lstStyle/>
              <a:p>
                <a:endParaRPr lang="en-US"/>
              </a:p>
            </p:txBody>
          </p:sp>
          <p:sp>
            <p:nvSpPr>
              <p:cNvPr id="6562" name="Oval 418"/>
              <p:cNvSpPr>
                <a:spLocks noChangeArrowheads="1"/>
              </p:cNvSpPr>
              <p:nvPr/>
            </p:nvSpPr>
            <p:spPr bwMode="auto">
              <a:xfrm>
                <a:off x="3135" y="3512"/>
                <a:ext cx="25" cy="23"/>
              </a:xfrm>
              <a:prstGeom prst="ellipse">
                <a:avLst/>
              </a:prstGeom>
              <a:solidFill>
                <a:srgbClr val="000000"/>
              </a:solidFill>
              <a:ln w="0">
                <a:solidFill>
                  <a:srgbClr val="000000"/>
                </a:solidFill>
                <a:round/>
                <a:headEnd/>
                <a:tailEnd/>
              </a:ln>
            </p:spPr>
            <p:txBody>
              <a:bodyPr/>
              <a:lstStyle/>
              <a:p>
                <a:endParaRPr lang="en-US"/>
              </a:p>
            </p:txBody>
          </p:sp>
          <p:sp>
            <p:nvSpPr>
              <p:cNvPr id="6563" name="Oval 419"/>
              <p:cNvSpPr>
                <a:spLocks noChangeArrowheads="1"/>
              </p:cNvSpPr>
              <p:nvPr/>
            </p:nvSpPr>
            <p:spPr bwMode="auto">
              <a:xfrm>
                <a:off x="3155" y="3478"/>
                <a:ext cx="25" cy="22"/>
              </a:xfrm>
              <a:prstGeom prst="ellipse">
                <a:avLst/>
              </a:prstGeom>
              <a:solidFill>
                <a:srgbClr val="000000"/>
              </a:solidFill>
              <a:ln w="0">
                <a:solidFill>
                  <a:srgbClr val="000000"/>
                </a:solidFill>
                <a:round/>
                <a:headEnd/>
                <a:tailEnd/>
              </a:ln>
            </p:spPr>
            <p:txBody>
              <a:bodyPr/>
              <a:lstStyle/>
              <a:p>
                <a:endParaRPr lang="en-US"/>
              </a:p>
            </p:txBody>
          </p:sp>
          <p:sp>
            <p:nvSpPr>
              <p:cNvPr id="6564" name="Oval 420"/>
              <p:cNvSpPr>
                <a:spLocks noChangeArrowheads="1"/>
              </p:cNvSpPr>
              <p:nvPr/>
            </p:nvSpPr>
            <p:spPr bwMode="auto">
              <a:xfrm>
                <a:off x="3163" y="3492"/>
                <a:ext cx="23" cy="23"/>
              </a:xfrm>
              <a:prstGeom prst="ellipse">
                <a:avLst/>
              </a:prstGeom>
              <a:solidFill>
                <a:srgbClr val="000000"/>
              </a:solidFill>
              <a:ln w="0">
                <a:solidFill>
                  <a:srgbClr val="000000"/>
                </a:solidFill>
                <a:round/>
                <a:headEnd/>
                <a:tailEnd/>
              </a:ln>
            </p:spPr>
            <p:txBody>
              <a:bodyPr/>
              <a:lstStyle/>
              <a:p>
                <a:endParaRPr lang="en-US"/>
              </a:p>
            </p:txBody>
          </p:sp>
          <p:sp>
            <p:nvSpPr>
              <p:cNvPr id="6565" name="Oval 421"/>
              <p:cNvSpPr>
                <a:spLocks noChangeArrowheads="1"/>
              </p:cNvSpPr>
              <p:nvPr/>
            </p:nvSpPr>
            <p:spPr bwMode="auto">
              <a:xfrm>
                <a:off x="3192" y="3483"/>
                <a:ext cx="23" cy="23"/>
              </a:xfrm>
              <a:prstGeom prst="ellipse">
                <a:avLst/>
              </a:prstGeom>
              <a:solidFill>
                <a:srgbClr val="000000"/>
              </a:solidFill>
              <a:ln w="0">
                <a:solidFill>
                  <a:srgbClr val="000000"/>
                </a:solidFill>
                <a:round/>
                <a:headEnd/>
                <a:tailEnd/>
              </a:ln>
            </p:spPr>
            <p:txBody>
              <a:bodyPr/>
              <a:lstStyle/>
              <a:p>
                <a:endParaRPr lang="en-US"/>
              </a:p>
            </p:txBody>
          </p:sp>
          <p:sp>
            <p:nvSpPr>
              <p:cNvPr id="6566" name="Oval 422"/>
              <p:cNvSpPr>
                <a:spLocks noChangeArrowheads="1"/>
              </p:cNvSpPr>
              <p:nvPr/>
            </p:nvSpPr>
            <p:spPr bwMode="auto">
              <a:xfrm>
                <a:off x="3175" y="3478"/>
                <a:ext cx="23" cy="22"/>
              </a:xfrm>
              <a:prstGeom prst="ellipse">
                <a:avLst/>
              </a:prstGeom>
              <a:solidFill>
                <a:srgbClr val="000000"/>
              </a:solidFill>
              <a:ln w="0">
                <a:solidFill>
                  <a:srgbClr val="000000"/>
                </a:solidFill>
                <a:round/>
                <a:headEnd/>
                <a:tailEnd/>
              </a:ln>
            </p:spPr>
            <p:txBody>
              <a:bodyPr/>
              <a:lstStyle/>
              <a:p>
                <a:endParaRPr lang="en-US"/>
              </a:p>
            </p:txBody>
          </p:sp>
          <p:sp>
            <p:nvSpPr>
              <p:cNvPr id="6567" name="Oval 423"/>
              <p:cNvSpPr>
                <a:spLocks noChangeArrowheads="1"/>
              </p:cNvSpPr>
              <p:nvPr/>
            </p:nvSpPr>
            <p:spPr bwMode="auto">
              <a:xfrm>
                <a:off x="3172" y="3457"/>
                <a:ext cx="23" cy="23"/>
              </a:xfrm>
              <a:prstGeom prst="ellipse">
                <a:avLst/>
              </a:prstGeom>
              <a:solidFill>
                <a:srgbClr val="000000"/>
              </a:solidFill>
              <a:ln w="0">
                <a:solidFill>
                  <a:srgbClr val="000000"/>
                </a:solidFill>
                <a:round/>
                <a:headEnd/>
                <a:tailEnd/>
              </a:ln>
            </p:spPr>
            <p:txBody>
              <a:bodyPr/>
              <a:lstStyle/>
              <a:p>
                <a:endParaRPr lang="en-US"/>
              </a:p>
            </p:txBody>
          </p:sp>
          <p:sp>
            <p:nvSpPr>
              <p:cNvPr id="6568" name="Oval 424"/>
              <p:cNvSpPr>
                <a:spLocks noChangeArrowheads="1"/>
              </p:cNvSpPr>
              <p:nvPr/>
            </p:nvSpPr>
            <p:spPr bwMode="auto">
              <a:xfrm>
                <a:off x="3183" y="3440"/>
                <a:ext cx="23" cy="23"/>
              </a:xfrm>
              <a:prstGeom prst="ellipse">
                <a:avLst/>
              </a:prstGeom>
              <a:solidFill>
                <a:srgbClr val="000000"/>
              </a:solidFill>
              <a:ln w="0">
                <a:solidFill>
                  <a:srgbClr val="000000"/>
                </a:solidFill>
                <a:round/>
                <a:headEnd/>
                <a:tailEnd/>
              </a:ln>
            </p:spPr>
            <p:txBody>
              <a:bodyPr/>
              <a:lstStyle/>
              <a:p>
                <a:endParaRPr lang="en-US"/>
              </a:p>
            </p:txBody>
          </p:sp>
          <p:sp>
            <p:nvSpPr>
              <p:cNvPr id="6569" name="Oval 425"/>
              <p:cNvSpPr>
                <a:spLocks noChangeArrowheads="1"/>
              </p:cNvSpPr>
              <p:nvPr/>
            </p:nvSpPr>
            <p:spPr bwMode="auto">
              <a:xfrm>
                <a:off x="3198" y="3443"/>
                <a:ext cx="23" cy="23"/>
              </a:xfrm>
              <a:prstGeom prst="ellipse">
                <a:avLst/>
              </a:prstGeom>
              <a:solidFill>
                <a:srgbClr val="000000"/>
              </a:solidFill>
              <a:ln w="0">
                <a:solidFill>
                  <a:srgbClr val="000000"/>
                </a:solidFill>
                <a:round/>
                <a:headEnd/>
                <a:tailEnd/>
              </a:ln>
            </p:spPr>
            <p:txBody>
              <a:bodyPr/>
              <a:lstStyle/>
              <a:p>
                <a:endParaRPr lang="en-US"/>
              </a:p>
            </p:txBody>
          </p:sp>
          <p:sp>
            <p:nvSpPr>
              <p:cNvPr id="6570" name="Oval 426"/>
              <p:cNvSpPr>
                <a:spLocks noChangeArrowheads="1"/>
              </p:cNvSpPr>
              <p:nvPr/>
            </p:nvSpPr>
            <p:spPr bwMode="auto">
              <a:xfrm>
                <a:off x="3195" y="3463"/>
                <a:ext cx="23" cy="23"/>
              </a:xfrm>
              <a:prstGeom prst="ellipse">
                <a:avLst/>
              </a:prstGeom>
              <a:solidFill>
                <a:srgbClr val="000000"/>
              </a:solidFill>
              <a:ln w="0">
                <a:solidFill>
                  <a:srgbClr val="000000"/>
                </a:solidFill>
                <a:round/>
                <a:headEnd/>
                <a:tailEnd/>
              </a:ln>
            </p:spPr>
            <p:txBody>
              <a:bodyPr/>
              <a:lstStyle/>
              <a:p>
                <a:endParaRPr lang="en-US"/>
              </a:p>
            </p:txBody>
          </p:sp>
          <p:sp>
            <p:nvSpPr>
              <p:cNvPr id="6571" name="Oval 427"/>
              <p:cNvSpPr>
                <a:spLocks noChangeArrowheads="1"/>
              </p:cNvSpPr>
              <p:nvPr/>
            </p:nvSpPr>
            <p:spPr bwMode="auto">
              <a:xfrm>
                <a:off x="3215" y="3469"/>
                <a:ext cx="26" cy="23"/>
              </a:xfrm>
              <a:prstGeom prst="ellipse">
                <a:avLst/>
              </a:prstGeom>
              <a:solidFill>
                <a:srgbClr val="000000"/>
              </a:solidFill>
              <a:ln w="0">
                <a:solidFill>
                  <a:srgbClr val="000000"/>
                </a:solidFill>
                <a:round/>
                <a:headEnd/>
                <a:tailEnd/>
              </a:ln>
            </p:spPr>
            <p:txBody>
              <a:bodyPr/>
              <a:lstStyle/>
              <a:p>
                <a:endParaRPr lang="en-US"/>
              </a:p>
            </p:txBody>
          </p:sp>
          <p:sp>
            <p:nvSpPr>
              <p:cNvPr id="6572" name="Oval 428"/>
              <p:cNvSpPr>
                <a:spLocks noChangeArrowheads="1"/>
              </p:cNvSpPr>
              <p:nvPr/>
            </p:nvSpPr>
            <p:spPr bwMode="auto">
              <a:xfrm>
                <a:off x="3218" y="3455"/>
                <a:ext cx="23" cy="23"/>
              </a:xfrm>
              <a:prstGeom prst="ellipse">
                <a:avLst/>
              </a:prstGeom>
              <a:solidFill>
                <a:srgbClr val="000000"/>
              </a:solidFill>
              <a:ln w="0">
                <a:solidFill>
                  <a:srgbClr val="000000"/>
                </a:solidFill>
                <a:round/>
                <a:headEnd/>
                <a:tailEnd/>
              </a:ln>
            </p:spPr>
            <p:txBody>
              <a:bodyPr/>
              <a:lstStyle/>
              <a:p>
                <a:endParaRPr lang="en-US"/>
              </a:p>
            </p:txBody>
          </p:sp>
          <p:sp>
            <p:nvSpPr>
              <p:cNvPr id="6573" name="Oval 429"/>
              <p:cNvSpPr>
                <a:spLocks noChangeArrowheads="1"/>
              </p:cNvSpPr>
              <p:nvPr/>
            </p:nvSpPr>
            <p:spPr bwMode="auto">
              <a:xfrm>
                <a:off x="3229" y="3440"/>
                <a:ext cx="26" cy="23"/>
              </a:xfrm>
              <a:prstGeom prst="ellipse">
                <a:avLst/>
              </a:prstGeom>
              <a:solidFill>
                <a:srgbClr val="000000"/>
              </a:solidFill>
              <a:ln w="0">
                <a:solidFill>
                  <a:srgbClr val="000000"/>
                </a:solidFill>
                <a:round/>
                <a:headEnd/>
                <a:tailEnd/>
              </a:ln>
            </p:spPr>
            <p:txBody>
              <a:bodyPr/>
              <a:lstStyle/>
              <a:p>
                <a:endParaRPr lang="en-US"/>
              </a:p>
            </p:txBody>
          </p:sp>
          <p:sp>
            <p:nvSpPr>
              <p:cNvPr id="6574" name="Oval 430"/>
              <p:cNvSpPr>
                <a:spLocks noChangeArrowheads="1"/>
              </p:cNvSpPr>
              <p:nvPr/>
            </p:nvSpPr>
            <p:spPr bwMode="auto">
              <a:xfrm>
                <a:off x="3232" y="3429"/>
                <a:ext cx="26" cy="23"/>
              </a:xfrm>
              <a:prstGeom prst="ellipse">
                <a:avLst/>
              </a:prstGeom>
              <a:solidFill>
                <a:srgbClr val="000000"/>
              </a:solidFill>
              <a:ln w="0">
                <a:solidFill>
                  <a:srgbClr val="000000"/>
                </a:solidFill>
                <a:round/>
                <a:headEnd/>
                <a:tailEnd/>
              </a:ln>
            </p:spPr>
            <p:txBody>
              <a:bodyPr/>
              <a:lstStyle/>
              <a:p>
                <a:endParaRPr lang="en-US"/>
              </a:p>
            </p:txBody>
          </p:sp>
          <p:sp>
            <p:nvSpPr>
              <p:cNvPr id="6575" name="Oval 431"/>
              <p:cNvSpPr>
                <a:spLocks noChangeArrowheads="1"/>
              </p:cNvSpPr>
              <p:nvPr/>
            </p:nvSpPr>
            <p:spPr bwMode="auto">
              <a:xfrm>
                <a:off x="3215" y="3417"/>
                <a:ext cx="26" cy="23"/>
              </a:xfrm>
              <a:prstGeom prst="ellipse">
                <a:avLst/>
              </a:prstGeom>
              <a:solidFill>
                <a:srgbClr val="000000"/>
              </a:solidFill>
              <a:ln w="0">
                <a:solidFill>
                  <a:srgbClr val="000000"/>
                </a:solidFill>
                <a:round/>
                <a:headEnd/>
                <a:tailEnd/>
              </a:ln>
            </p:spPr>
            <p:txBody>
              <a:bodyPr/>
              <a:lstStyle/>
              <a:p>
                <a:endParaRPr lang="en-US"/>
              </a:p>
            </p:txBody>
          </p:sp>
          <p:sp>
            <p:nvSpPr>
              <p:cNvPr id="6576" name="Oval 432"/>
              <p:cNvSpPr>
                <a:spLocks noChangeArrowheads="1"/>
              </p:cNvSpPr>
              <p:nvPr/>
            </p:nvSpPr>
            <p:spPr bwMode="auto">
              <a:xfrm>
                <a:off x="3201" y="3406"/>
                <a:ext cx="25" cy="23"/>
              </a:xfrm>
              <a:prstGeom prst="ellipse">
                <a:avLst/>
              </a:prstGeom>
              <a:solidFill>
                <a:srgbClr val="000000"/>
              </a:solidFill>
              <a:ln w="0">
                <a:solidFill>
                  <a:srgbClr val="000000"/>
                </a:solidFill>
                <a:round/>
                <a:headEnd/>
                <a:tailEnd/>
              </a:ln>
            </p:spPr>
            <p:txBody>
              <a:bodyPr/>
              <a:lstStyle/>
              <a:p>
                <a:endParaRPr lang="en-US"/>
              </a:p>
            </p:txBody>
          </p:sp>
          <p:sp>
            <p:nvSpPr>
              <p:cNvPr id="6577" name="Oval 433"/>
              <p:cNvSpPr>
                <a:spLocks noChangeArrowheads="1"/>
              </p:cNvSpPr>
              <p:nvPr/>
            </p:nvSpPr>
            <p:spPr bwMode="auto">
              <a:xfrm>
                <a:off x="3201" y="3374"/>
                <a:ext cx="25" cy="23"/>
              </a:xfrm>
              <a:prstGeom prst="ellipse">
                <a:avLst/>
              </a:prstGeom>
              <a:solidFill>
                <a:srgbClr val="000000"/>
              </a:solidFill>
              <a:ln w="0">
                <a:solidFill>
                  <a:srgbClr val="000000"/>
                </a:solidFill>
                <a:round/>
                <a:headEnd/>
                <a:tailEnd/>
              </a:ln>
            </p:spPr>
            <p:txBody>
              <a:bodyPr/>
              <a:lstStyle/>
              <a:p>
                <a:endParaRPr lang="en-US"/>
              </a:p>
            </p:txBody>
          </p:sp>
          <p:sp>
            <p:nvSpPr>
              <p:cNvPr id="6578" name="Oval 434"/>
              <p:cNvSpPr>
                <a:spLocks noChangeArrowheads="1"/>
              </p:cNvSpPr>
              <p:nvPr/>
            </p:nvSpPr>
            <p:spPr bwMode="auto">
              <a:xfrm>
                <a:off x="3218" y="3369"/>
                <a:ext cx="26" cy="23"/>
              </a:xfrm>
              <a:prstGeom prst="ellipse">
                <a:avLst/>
              </a:prstGeom>
              <a:solidFill>
                <a:srgbClr val="000000"/>
              </a:solidFill>
              <a:ln w="0">
                <a:solidFill>
                  <a:srgbClr val="000000"/>
                </a:solidFill>
                <a:round/>
                <a:headEnd/>
                <a:tailEnd/>
              </a:ln>
            </p:spPr>
            <p:txBody>
              <a:bodyPr/>
              <a:lstStyle/>
              <a:p>
                <a:endParaRPr lang="en-US"/>
              </a:p>
            </p:txBody>
          </p:sp>
          <p:sp>
            <p:nvSpPr>
              <p:cNvPr id="6579" name="Oval 435"/>
              <p:cNvSpPr>
                <a:spLocks noChangeArrowheads="1"/>
              </p:cNvSpPr>
              <p:nvPr/>
            </p:nvSpPr>
            <p:spPr bwMode="auto">
              <a:xfrm>
                <a:off x="3203" y="3337"/>
                <a:ext cx="23" cy="23"/>
              </a:xfrm>
              <a:prstGeom prst="ellipse">
                <a:avLst/>
              </a:prstGeom>
              <a:solidFill>
                <a:srgbClr val="000000"/>
              </a:solidFill>
              <a:ln w="0">
                <a:solidFill>
                  <a:srgbClr val="000000"/>
                </a:solidFill>
                <a:round/>
                <a:headEnd/>
                <a:tailEnd/>
              </a:ln>
            </p:spPr>
            <p:txBody>
              <a:bodyPr/>
              <a:lstStyle/>
              <a:p>
                <a:endParaRPr lang="en-US"/>
              </a:p>
            </p:txBody>
          </p:sp>
          <p:sp>
            <p:nvSpPr>
              <p:cNvPr id="6580" name="Oval 436"/>
              <p:cNvSpPr>
                <a:spLocks noChangeArrowheads="1"/>
              </p:cNvSpPr>
              <p:nvPr/>
            </p:nvSpPr>
            <p:spPr bwMode="auto">
              <a:xfrm>
                <a:off x="3215" y="3503"/>
                <a:ext cx="23" cy="23"/>
              </a:xfrm>
              <a:prstGeom prst="ellipse">
                <a:avLst/>
              </a:prstGeom>
              <a:solidFill>
                <a:srgbClr val="000000"/>
              </a:solidFill>
              <a:ln w="0">
                <a:solidFill>
                  <a:srgbClr val="000000"/>
                </a:solidFill>
                <a:round/>
                <a:headEnd/>
                <a:tailEnd/>
              </a:ln>
            </p:spPr>
            <p:txBody>
              <a:bodyPr/>
              <a:lstStyle/>
              <a:p>
                <a:endParaRPr lang="en-US"/>
              </a:p>
            </p:txBody>
          </p:sp>
          <p:sp>
            <p:nvSpPr>
              <p:cNvPr id="6581" name="Oval 437"/>
              <p:cNvSpPr>
                <a:spLocks noChangeArrowheads="1"/>
              </p:cNvSpPr>
              <p:nvPr/>
            </p:nvSpPr>
            <p:spPr bwMode="auto">
              <a:xfrm>
                <a:off x="3218" y="3512"/>
                <a:ext cx="26" cy="23"/>
              </a:xfrm>
              <a:prstGeom prst="ellipse">
                <a:avLst/>
              </a:prstGeom>
              <a:solidFill>
                <a:srgbClr val="000000"/>
              </a:solidFill>
              <a:ln w="0">
                <a:solidFill>
                  <a:srgbClr val="000000"/>
                </a:solidFill>
                <a:round/>
                <a:headEnd/>
                <a:tailEnd/>
              </a:ln>
            </p:spPr>
            <p:txBody>
              <a:bodyPr/>
              <a:lstStyle/>
              <a:p>
                <a:endParaRPr lang="en-US"/>
              </a:p>
            </p:txBody>
          </p:sp>
          <p:sp>
            <p:nvSpPr>
              <p:cNvPr id="6582" name="Oval 438"/>
              <p:cNvSpPr>
                <a:spLocks noChangeArrowheads="1"/>
              </p:cNvSpPr>
              <p:nvPr/>
            </p:nvSpPr>
            <p:spPr bwMode="auto">
              <a:xfrm>
                <a:off x="3241" y="3526"/>
                <a:ext cx="23" cy="23"/>
              </a:xfrm>
              <a:prstGeom prst="ellipse">
                <a:avLst/>
              </a:prstGeom>
              <a:solidFill>
                <a:srgbClr val="000000"/>
              </a:solidFill>
              <a:ln w="0">
                <a:solidFill>
                  <a:srgbClr val="000000"/>
                </a:solidFill>
                <a:round/>
                <a:headEnd/>
                <a:tailEnd/>
              </a:ln>
            </p:spPr>
            <p:txBody>
              <a:bodyPr/>
              <a:lstStyle/>
              <a:p>
                <a:endParaRPr lang="en-US"/>
              </a:p>
            </p:txBody>
          </p:sp>
          <p:sp>
            <p:nvSpPr>
              <p:cNvPr id="6583" name="Oval 439"/>
              <p:cNvSpPr>
                <a:spLocks noChangeArrowheads="1"/>
              </p:cNvSpPr>
              <p:nvPr/>
            </p:nvSpPr>
            <p:spPr bwMode="auto">
              <a:xfrm>
                <a:off x="3249" y="3498"/>
                <a:ext cx="23" cy="23"/>
              </a:xfrm>
              <a:prstGeom prst="ellipse">
                <a:avLst/>
              </a:prstGeom>
              <a:solidFill>
                <a:srgbClr val="000000"/>
              </a:solidFill>
              <a:ln w="0">
                <a:solidFill>
                  <a:srgbClr val="000000"/>
                </a:solidFill>
                <a:round/>
                <a:headEnd/>
                <a:tailEnd/>
              </a:ln>
            </p:spPr>
            <p:txBody>
              <a:bodyPr/>
              <a:lstStyle/>
              <a:p>
                <a:endParaRPr lang="en-US"/>
              </a:p>
            </p:txBody>
          </p:sp>
          <p:sp>
            <p:nvSpPr>
              <p:cNvPr id="6584" name="Oval 440"/>
              <p:cNvSpPr>
                <a:spLocks noChangeArrowheads="1"/>
              </p:cNvSpPr>
              <p:nvPr/>
            </p:nvSpPr>
            <p:spPr bwMode="auto">
              <a:xfrm>
                <a:off x="3235" y="3483"/>
                <a:ext cx="26" cy="23"/>
              </a:xfrm>
              <a:prstGeom prst="ellipse">
                <a:avLst/>
              </a:prstGeom>
              <a:solidFill>
                <a:srgbClr val="000000"/>
              </a:solidFill>
              <a:ln w="0">
                <a:solidFill>
                  <a:srgbClr val="000000"/>
                </a:solidFill>
                <a:round/>
                <a:headEnd/>
                <a:tailEnd/>
              </a:ln>
            </p:spPr>
            <p:txBody>
              <a:bodyPr/>
              <a:lstStyle/>
              <a:p>
                <a:endParaRPr lang="en-US"/>
              </a:p>
            </p:txBody>
          </p:sp>
          <p:sp>
            <p:nvSpPr>
              <p:cNvPr id="6585" name="Oval 441"/>
              <p:cNvSpPr>
                <a:spLocks noChangeArrowheads="1"/>
              </p:cNvSpPr>
              <p:nvPr/>
            </p:nvSpPr>
            <p:spPr bwMode="auto">
              <a:xfrm>
                <a:off x="3309" y="3486"/>
                <a:ext cx="23" cy="23"/>
              </a:xfrm>
              <a:prstGeom prst="ellipse">
                <a:avLst/>
              </a:prstGeom>
              <a:solidFill>
                <a:srgbClr val="000000"/>
              </a:solidFill>
              <a:ln w="0">
                <a:solidFill>
                  <a:srgbClr val="000000"/>
                </a:solidFill>
                <a:round/>
                <a:headEnd/>
                <a:tailEnd/>
              </a:ln>
            </p:spPr>
            <p:txBody>
              <a:bodyPr/>
              <a:lstStyle/>
              <a:p>
                <a:endParaRPr lang="en-US"/>
              </a:p>
            </p:txBody>
          </p:sp>
          <p:sp>
            <p:nvSpPr>
              <p:cNvPr id="6586" name="Oval 442"/>
              <p:cNvSpPr>
                <a:spLocks noChangeArrowheads="1"/>
              </p:cNvSpPr>
              <p:nvPr/>
            </p:nvSpPr>
            <p:spPr bwMode="auto">
              <a:xfrm>
                <a:off x="3338" y="3475"/>
                <a:ext cx="23" cy="23"/>
              </a:xfrm>
              <a:prstGeom prst="ellipse">
                <a:avLst/>
              </a:prstGeom>
              <a:solidFill>
                <a:srgbClr val="000000"/>
              </a:solidFill>
              <a:ln w="0">
                <a:solidFill>
                  <a:srgbClr val="000000"/>
                </a:solidFill>
                <a:round/>
                <a:headEnd/>
                <a:tailEnd/>
              </a:ln>
            </p:spPr>
            <p:txBody>
              <a:bodyPr/>
              <a:lstStyle/>
              <a:p>
                <a:endParaRPr lang="en-US"/>
              </a:p>
            </p:txBody>
          </p:sp>
          <p:sp>
            <p:nvSpPr>
              <p:cNvPr id="6587" name="Oval 443"/>
              <p:cNvSpPr>
                <a:spLocks noChangeArrowheads="1"/>
              </p:cNvSpPr>
              <p:nvPr/>
            </p:nvSpPr>
            <p:spPr bwMode="auto">
              <a:xfrm>
                <a:off x="3355" y="3478"/>
                <a:ext cx="23" cy="22"/>
              </a:xfrm>
              <a:prstGeom prst="ellipse">
                <a:avLst/>
              </a:prstGeom>
              <a:solidFill>
                <a:srgbClr val="000000"/>
              </a:solidFill>
              <a:ln w="0">
                <a:solidFill>
                  <a:srgbClr val="000000"/>
                </a:solidFill>
                <a:round/>
                <a:headEnd/>
                <a:tailEnd/>
              </a:ln>
            </p:spPr>
            <p:txBody>
              <a:bodyPr/>
              <a:lstStyle/>
              <a:p>
                <a:endParaRPr lang="en-US"/>
              </a:p>
            </p:txBody>
          </p:sp>
          <p:sp>
            <p:nvSpPr>
              <p:cNvPr id="6588" name="Oval 444"/>
              <p:cNvSpPr>
                <a:spLocks noChangeArrowheads="1"/>
              </p:cNvSpPr>
              <p:nvPr/>
            </p:nvSpPr>
            <p:spPr bwMode="auto">
              <a:xfrm>
                <a:off x="3375" y="3498"/>
                <a:ext cx="23" cy="23"/>
              </a:xfrm>
              <a:prstGeom prst="ellipse">
                <a:avLst/>
              </a:prstGeom>
              <a:solidFill>
                <a:srgbClr val="000000"/>
              </a:solidFill>
              <a:ln w="0">
                <a:solidFill>
                  <a:srgbClr val="000000"/>
                </a:solidFill>
                <a:round/>
                <a:headEnd/>
                <a:tailEnd/>
              </a:ln>
            </p:spPr>
            <p:txBody>
              <a:bodyPr/>
              <a:lstStyle/>
              <a:p>
                <a:endParaRPr lang="en-US"/>
              </a:p>
            </p:txBody>
          </p:sp>
          <p:sp>
            <p:nvSpPr>
              <p:cNvPr id="6589" name="Oval 445"/>
              <p:cNvSpPr>
                <a:spLocks noChangeArrowheads="1"/>
              </p:cNvSpPr>
              <p:nvPr/>
            </p:nvSpPr>
            <p:spPr bwMode="auto">
              <a:xfrm>
                <a:off x="3338" y="3526"/>
                <a:ext cx="26" cy="23"/>
              </a:xfrm>
              <a:prstGeom prst="ellipse">
                <a:avLst/>
              </a:prstGeom>
              <a:solidFill>
                <a:srgbClr val="000000"/>
              </a:solidFill>
              <a:ln w="0">
                <a:solidFill>
                  <a:srgbClr val="000000"/>
                </a:solidFill>
                <a:round/>
                <a:headEnd/>
                <a:tailEnd/>
              </a:ln>
            </p:spPr>
            <p:txBody>
              <a:bodyPr/>
              <a:lstStyle/>
              <a:p>
                <a:endParaRPr lang="en-US"/>
              </a:p>
            </p:txBody>
          </p:sp>
          <p:sp>
            <p:nvSpPr>
              <p:cNvPr id="6590" name="Oval 446"/>
              <p:cNvSpPr>
                <a:spLocks noChangeArrowheads="1"/>
              </p:cNvSpPr>
              <p:nvPr/>
            </p:nvSpPr>
            <p:spPr bwMode="auto">
              <a:xfrm>
                <a:off x="3312" y="3475"/>
                <a:ext cx="23" cy="23"/>
              </a:xfrm>
              <a:prstGeom prst="ellipse">
                <a:avLst/>
              </a:prstGeom>
              <a:solidFill>
                <a:srgbClr val="000000"/>
              </a:solidFill>
              <a:ln w="0">
                <a:solidFill>
                  <a:srgbClr val="000000"/>
                </a:solidFill>
                <a:round/>
                <a:headEnd/>
                <a:tailEnd/>
              </a:ln>
            </p:spPr>
            <p:txBody>
              <a:bodyPr/>
              <a:lstStyle/>
              <a:p>
                <a:endParaRPr lang="en-US"/>
              </a:p>
            </p:txBody>
          </p:sp>
          <p:sp>
            <p:nvSpPr>
              <p:cNvPr id="6591" name="Oval 447"/>
              <p:cNvSpPr>
                <a:spLocks noChangeArrowheads="1"/>
              </p:cNvSpPr>
              <p:nvPr/>
            </p:nvSpPr>
            <p:spPr bwMode="auto">
              <a:xfrm>
                <a:off x="3275" y="3414"/>
                <a:ext cx="23" cy="23"/>
              </a:xfrm>
              <a:prstGeom prst="ellipse">
                <a:avLst/>
              </a:prstGeom>
              <a:solidFill>
                <a:srgbClr val="000000"/>
              </a:solidFill>
              <a:ln w="0">
                <a:solidFill>
                  <a:srgbClr val="000000"/>
                </a:solidFill>
                <a:round/>
                <a:headEnd/>
                <a:tailEnd/>
              </a:ln>
            </p:spPr>
            <p:txBody>
              <a:bodyPr/>
              <a:lstStyle/>
              <a:p>
                <a:endParaRPr lang="en-US"/>
              </a:p>
            </p:txBody>
          </p:sp>
          <p:sp>
            <p:nvSpPr>
              <p:cNvPr id="6592" name="Oval 448"/>
              <p:cNvSpPr>
                <a:spLocks noChangeArrowheads="1"/>
              </p:cNvSpPr>
              <p:nvPr/>
            </p:nvSpPr>
            <p:spPr bwMode="auto">
              <a:xfrm>
                <a:off x="3278" y="3371"/>
                <a:ext cx="23" cy="23"/>
              </a:xfrm>
              <a:prstGeom prst="ellipse">
                <a:avLst/>
              </a:prstGeom>
              <a:solidFill>
                <a:srgbClr val="000000"/>
              </a:solidFill>
              <a:ln w="0">
                <a:solidFill>
                  <a:srgbClr val="000000"/>
                </a:solidFill>
                <a:round/>
                <a:headEnd/>
                <a:tailEnd/>
              </a:ln>
            </p:spPr>
            <p:txBody>
              <a:bodyPr/>
              <a:lstStyle/>
              <a:p>
                <a:endParaRPr lang="en-US"/>
              </a:p>
            </p:txBody>
          </p:sp>
          <p:sp>
            <p:nvSpPr>
              <p:cNvPr id="6593" name="Oval 449"/>
              <p:cNvSpPr>
                <a:spLocks noChangeArrowheads="1"/>
              </p:cNvSpPr>
              <p:nvPr/>
            </p:nvSpPr>
            <p:spPr bwMode="auto">
              <a:xfrm>
                <a:off x="3312" y="3374"/>
                <a:ext cx="26" cy="23"/>
              </a:xfrm>
              <a:prstGeom prst="ellipse">
                <a:avLst/>
              </a:prstGeom>
              <a:solidFill>
                <a:srgbClr val="000000"/>
              </a:solidFill>
              <a:ln w="0">
                <a:solidFill>
                  <a:srgbClr val="000000"/>
                </a:solidFill>
                <a:round/>
                <a:headEnd/>
                <a:tailEnd/>
              </a:ln>
            </p:spPr>
            <p:txBody>
              <a:bodyPr/>
              <a:lstStyle/>
              <a:p>
                <a:endParaRPr lang="en-US"/>
              </a:p>
            </p:txBody>
          </p:sp>
          <p:sp>
            <p:nvSpPr>
              <p:cNvPr id="6594" name="Oval 450"/>
              <p:cNvSpPr>
                <a:spLocks noChangeArrowheads="1"/>
              </p:cNvSpPr>
              <p:nvPr/>
            </p:nvSpPr>
            <p:spPr bwMode="auto">
              <a:xfrm>
                <a:off x="3332" y="3374"/>
                <a:ext cx="23" cy="23"/>
              </a:xfrm>
              <a:prstGeom prst="ellipse">
                <a:avLst/>
              </a:prstGeom>
              <a:solidFill>
                <a:srgbClr val="000000"/>
              </a:solidFill>
              <a:ln w="0">
                <a:solidFill>
                  <a:srgbClr val="000000"/>
                </a:solidFill>
                <a:round/>
                <a:headEnd/>
                <a:tailEnd/>
              </a:ln>
            </p:spPr>
            <p:txBody>
              <a:bodyPr/>
              <a:lstStyle/>
              <a:p>
                <a:endParaRPr lang="en-US"/>
              </a:p>
            </p:txBody>
          </p:sp>
          <p:sp>
            <p:nvSpPr>
              <p:cNvPr id="6595" name="Oval 451"/>
              <p:cNvSpPr>
                <a:spLocks noChangeArrowheads="1"/>
              </p:cNvSpPr>
              <p:nvPr/>
            </p:nvSpPr>
            <p:spPr bwMode="auto">
              <a:xfrm>
                <a:off x="3338" y="3400"/>
                <a:ext cx="26" cy="23"/>
              </a:xfrm>
              <a:prstGeom prst="ellipse">
                <a:avLst/>
              </a:prstGeom>
              <a:solidFill>
                <a:srgbClr val="000000"/>
              </a:solidFill>
              <a:ln w="0">
                <a:solidFill>
                  <a:srgbClr val="000000"/>
                </a:solidFill>
                <a:round/>
                <a:headEnd/>
                <a:tailEnd/>
              </a:ln>
            </p:spPr>
            <p:txBody>
              <a:bodyPr/>
              <a:lstStyle/>
              <a:p>
                <a:endParaRPr lang="en-US"/>
              </a:p>
            </p:txBody>
          </p:sp>
          <p:sp>
            <p:nvSpPr>
              <p:cNvPr id="6596" name="Oval 452"/>
              <p:cNvSpPr>
                <a:spLocks noChangeArrowheads="1"/>
              </p:cNvSpPr>
              <p:nvPr/>
            </p:nvSpPr>
            <p:spPr bwMode="auto">
              <a:xfrm>
                <a:off x="3324" y="3414"/>
                <a:ext cx="23" cy="23"/>
              </a:xfrm>
              <a:prstGeom prst="ellipse">
                <a:avLst/>
              </a:prstGeom>
              <a:solidFill>
                <a:srgbClr val="000000"/>
              </a:solidFill>
              <a:ln w="0">
                <a:solidFill>
                  <a:srgbClr val="000000"/>
                </a:solidFill>
                <a:round/>
                <a:headEnd/>
                <a:tailEnd/>
              </a:ln>
            </p:spPr>
            <p:txBody>
              <a:bodyPr/>
              <a:lstStyle/>
              <a:p>
                <a:endParaRPr lang="en-US"/>
              </a:p>
            </p:txBody>
          </p:sp>
          <p:sp>
            <p:nvSpPr>
              <p:cNvPr id="6597" name="Oval 453"/>
              <p:cNvSpPr>
                <a:spLocks noChangeArrowheads="1"/>
              </p:cNvSpPr>
              <p:nvPr/>
            </p:nvSpPr>
            <p:spPr bwMode="auto">
              <a:xfrm>
                <a:off x="3312" y="3432"/>
                <a:ext cx="23" cy="23"/>
              </a:xfrm>
              <a:prstGeom prst="ellipse">
                <a:avLst/>
              </a:prstGeom>
              <a:solidFill>
                <a:srgbClr val="000000"/>
              </a:solidFill>
              <a:ln w="0">
                <a:solidFill>
                  <a:srgbClr val="000000"/>
                </a:solidFill>
                <a:round/>
                <a:headEnd/>
                <a:tailEnd/>
              </a:ln>
            </p:spPr>
            <p:txBody>
              <a:bodyPr/>
              <a:lstStyle/>
              <a:p>
                <a:endParaRPr lang="en-US"/>
              </a:p>
            </p:txBody>
          </p:sp>
          <p:sp>
            <p:nvSpPr>
              <p:cNvPr id="6598" name="Oval 454"/>
              <p:cNvSpPr>
                <a:spLocks noChangeArrowheads="1"/>
              </p:cNvSpPr>
              <p:nvPr/>
            </p:nvSpPr>
            <p:spPr bwMode="auto">
              <a:xfrm>
                <a:off x="3318" y="3394"/>
                <a:ext cx="23" cy="23"/>
              </a:xfrm>
              <a:prstGeom prst="ellipse">
                <a:avLst/>
              </a:prstGeom>
              <a:solidFill>
                <a:srgbClr val="000000"/>
              </a:solidFill>
              <a:ln w="0">
                <a:solidFill>
                  <a:srgbClr val="000000"/>
                </a:solidFill>
                <a:round/>
                <a:headEnd/>
                <a:tailEnd/>
              </a:ln>
            </p:spPr>
            <p:txBody>
              <a:bodyPr/>
              <a:lstStyle/>
              <a:p>
                <a:endParaRPr lang="en-US"/>
              </a:p>
            </p:txBody>
          </p:sp>
          <p:sp>
            <p:nvSpPr>
              <p:cNvPr id="6599" name="Oval 455"/>
              <p:cNvSpPr>
                <a:spLocks noChangeArrowheads="1"/>
              </p:cNvSpPr>
              <p:nvPr/>
            </p:nvSpPr>
            <p:spPr bwMode="auto">
              <a:xfrm>
                <a:off x="3269" y="3240"/>
                <a:ext cx="23" cy="22"/>
              </a:xfrm>
              <a:prstGeom prst="ellipse">
                <a:avLst/>
              </a:prstGeom>
              <a:solidFill>
                <a:srgbClr val="000000"/>
              </a:solidFill>
              <a:ln w="0">
                <a:solidFill>
                  <a:srgbClr val="000000"/>
                </a:solidFill>
                <a:round/>
                <a:headEnd/>
                <a:tailEnd/>
              </a:ln>
            </p:spPr>
            <p:txBody>
              <a:bodyPr/>
              <a:lstStyle/>
              <a:p>
                <a:endParaRPr lang="en-US"/>
              </a:p>
            </p:txBody>
          </p:sp>
          <p:sp>
            <p:nvSpPr>
              <p:cNvPr id="6600" name="Oval 456"/>
              <p:cNvSpPr>
                <a:spLocks noChangeArrowheads="1"/>
              </p:cNvSpPr>
              <p:nvPr/>
            </p:nvSpPr>
            <p:spPr bwMode="auto">
              <a:xfrm>
                <a:off x="3281" y="3225"/>
                <a:ext cx="26" cy="23"/>
              </a:xfrm>
              <a:prstGeom prst="ellipse">
                <a:avLst/>
              </a:prstGeom>
              <a:solidFill>
                <a:srgbClr val="000000"/>
              </a:solidFill>
              <a:ln w="0">
                <a:solidFill>
                  <a:srgbClr val="000000"/>
                </a:solidFill>
                <a:round/>
                <a:headEnd/>
                <a:tailEnd/>
              </a:ln>
            </p:spPr>
            <p:txBody>
              <a:bodyPr/>
              <a:lstStyle/>
              <a:p>
                <a:endParaRPr lang="en-US"/>
              </a:p>
            </p:txBody>
          </p:sp>
          <p:sp>
            <p:nvSpPr>
              <p:cNvPr id="6601" name="Oval 457"/>
              <p:cNvSpPr>
                <a:spLocks noChangeArrowheads="1"/>
              </p:cNvSpPr>
              <p:nvPr/>
            </p:nvSpPr>
            <p:spPr bwMode="auto">
              <a:xfrm>
                <a:off x="3338" y="3231"/>
                <a:ext cx="26" cy="23"/>
              </a:xfrm>
              <a:prstGeom prst="ellipse">
                <a:avLst/>
              </a:prstGeom>
              <a:solidFill>
                <a:srgbClr val="000000"/>
              </a:solidFill>
              <a:ln w="0">
                <a:solidFill>
                  <a:srgbClr val="000000"/>
                </a:solidFill>
                <a:round/>
                <a:headEnd/>
                <a:tailEnd/>
              </a:ln>
            </p:spPr>
            <p:txBody>
              <a:bodyPr/>
              <a:lstStyle/>
              <a:p>
                <a:endParaRPr lang="en-US"/>
              </a:p>
            </p:txBody>
          </p:sp>
          <p:sp>
            <p:nvSpPr>
              <p:cNvPr id="6602" name="Oval 458"/>
              <p:cNvSpPr>
                <a:spLocks noChangeArrowheads="1"/>
              </p:cNvSpPr>
              <p:nvPr/>
            </p:nvSpPr>
            <p:spPr bwMode="auto">
              <a:xfrm>
                <a:off x="3395" y="3225"/>
                <a:ext cx="23" cy="23"/>
              </a:xfrm>
              <a:prstGeom prst="ellipse">
                <a:avLst/>
              </a:prstGeom>
              <a:solidFill>
                <a:srgbClr val="000000"/>
              </a:solidFill>
              <a:ln w="0">
                <a:solidFill>
                  <a:srgbClr val="000000"/>
                </a:solidFill>
                <a:round/>
                <a:headEnd/>
                <a:tailEnd/>
              </a:ln>
            </p:spPr>
            <p:txBody>
              <a:bodyPr/>
              <a:lstStyle/>
              <a:p>
                <a:endParaRPr lang="en-US"/>
              </a:p>
            </p:txBody>
          </p:sp>
          <p:sp>
            <p:nvSpPr>
              <p:cNvPr id="6603" name="Oval 459"/>
              <p:cNvSpPr>
                <a:spLocks noChangeArrowheads="1"/>
              </p:cNvSpPr>
              <p:nvPr/>
            </p:nvSpPr>
            <p:spPr bwMode="auto">
              <a:xfrm>
                <a:off x="3398" y="3262"/>
                <a:ext cx="26" cy="23"/>
              </a:xfrm>
              <a:prstGeom prst="ellipse">
                <a:avLst/>
              </a:prstGeom>
              <a:solidFill>
                <a:srgbClr val="000000"/>
              </a:solidFill>
              <a:ln w="0">
                <a:solidFill>
                  <a:srgbClr val="000000"/>
                </a:solidFill>
                <a:round/>
                <a:headEnd/>
                <a:tailEnd/>
              </a:ln>
            </p:spPr>
            <p:txBody>
              <a:bodyPr/>
              <a:lstStyle/>
              <a:p>
                <a:endParaRPr lang="en-US"/>
              </a:p>
            </p:txBody>
          </p:sp>
          <p:sp>
            <p:nvSpPr>
              <p:cNvPr id="6604" name="Oval 460"/>
              <p:cNvSpPr>
                <a:spLocks noChangeArrowheads="1"/>
              </p:cNvSpPr>
              <p:nvPr/>
            </p:nvSpPr>
            <p:spPr bwMode="auto">
              <a:xfrm>
                <a:off x="3373" y="3288"/>
                <a:ext cx="22" cy="23"/>
              </a:xfrm>
              <a:prstGeom prst="ellipse">
                <a:avLst/>
              </a:prstGeom>
              <a:solidFill>
                <a:srgbClr val="000000"/>
              </a:solidFill>
              <a:ln w="0">
                <a:solidFill>
                  <a:srgbClr val="000000"/>
                </a:solidFill>
                <a:round/>
                <a:headEnd/>
                <a:tailEnd/>
              </a:ln>
            </p:spPr>
            <p:txBody>
              <a:bodyPr/>
              <a:lstStyle/>
              <a:p>
                <a:endParaRPr lang="en-US"/>
              </a:p>
            </p:txBody>
          </p:sp>
          <p:sp>
            <p:nvSpPr>
              <p:cNvPr id="6605" name="Oval 461"/>
              <p:cNvSpPr>
                <a:spLocks noChangeArrowheads="1"/>
              </p:cNvSpPr>
              <p:nvPr/>
            </p:nvSpPr>
            <p:spPr bwMode="auto">
              <a:xfrm>
                <a:off x="3355" y="3285"/>
                <a:ext cx="23" cy="23"/>
              </a:xfrm>
              <a:prstGeom prst="ellipse">
                <a:avLst/>
              </a:prstGeom>
              <a:solidFill>
                <a:srgbClr val="000000"/>
              </a:solidFill>
              <a:ln w="0">
                <a:solidFill>
                  <a:srgbClr val="000000"/>
                </a:solidFill>
                <a:round/>
                <a:headEnd/>
                <a:tailEnd/>
              </a:ln>
            </p:spPr>
            <p:txBody>
              <a:bodyPr/>
              <a:lstStyle/>
              <a:p>
                <a:endParaRPr lang="en-US"/>
              </a:p>
            </p:txBody>
          </p:sp>
          <p:sp>
            <p:nvSpPr>
              <p:cNvPr id="6606" name="Oval 462"/>
              <p:cNvSpPr>
                <a:spLocks noChangeArrowheads="1"/>
              </p:cNvSpPr>
              <p:nvPr/>
            </p:nvSpPr>
            <p:spPr bwMode="auto">
              <a:xfrm>
                <a:off x="3324" y="3320"/>
                <a:ext cx="23" cy="23"/>
              </a:xfrm>
              <a:prstGeom prst="ellipse">
                <a:avLst/>
              </a:prstGeom>
              <a:solidFill>
                <a:srgbClr val="000000"/>
              </a:solidFill>
              <a:ln w="0">
                <a:solidFill>
                  <a:srgbClr val="000000"/>
                </a:solidFill>
                <a:round/>
                <a:headEnd/>
                <a:tailEnd/>
              </a:ln>
            </p:spPr>
            <p:txBody>
              <a:bodyPr/>
              <a:lstStyle/>
              <a:p>
                <a:endParaRPr lang="en-US"/>
              </a:p>
            </p:txBody>
          </p:sp>
          <p:sp>
            <p:nvSpPr>
              <p:cNvPr id="6607" name="Oval 463"/>
              <p:cNvSpPr>
                <a:spLocks noChangeArrowheads="1"/>
              </p:cNvSpPr>
              <p:nvPr/>
            </p:nvSpPr>
            <p:spPr bwMode="auto">
              <a:xfrm>
                <a:off x="3321" y="3343"/>
                <a:ext cx="26" cy="23"/>
              </a:xfrm>
              <a:prstGeom prst="ellipse">
                <a:avLst/>
              </a:prstGeom>
              <a:solidFill>
                <a:srgbClr val="000000"/>
              </a:solidFill>
              <a:ln w="0">
                <a:solidFill>
                  <a:srgbClr val="000000"/>
                </a:solidFill>
                <a:round/>
                <a:headEnd/>
                <a:tailEnd/>
              </a:ln>
            </p:spPr>
            <p:txBody>
              <a:bodyPr/>
              <a:lstStyle/>
              <a:p>
                <a:endParaRPr lang="en-US"/>
              </a:p>
            </p:txBody>
          </p:sp>
          <p:sp>
            <p:nvSpPr>
              <p:cNvPr id="6608" name="Oval 464"/>
              <p:cNvSpPr>
                <a:spLocks noChangeArrowheads="1"/>
              </p:cNvSpPr>
              <p:nvPr/>
            </p:nvSpPr>
            <p:spPr bwMode="auto">
              <a:xfrm>
                <a:off x="3335" y="3331"/>
                <a:ext cx="23" cy="23"/>
              </a:xfrm>
              <a:prstGeom prst="ellipse">
                <a:avLst/>
              </a:prstGeom>
              <a:solidFill>
                <a:srgbClr val="000000"/>
              </a:solidFill>
              <a:ln w="0">
                <a:solidFill>
                  <a:srgbClr val="000000"/>
                </a:solidFill>
                <a:round/>
                <a:headEnd/>
                <a:tailEnd/>
              </a:ln>
            </p:spPr>
            <p:txBody>
              <a:bodyPr/>
              <a:lstStyle/>
              <a:p>
                <a:endParaRPr lang="en-US"/>
              </a:p>
            </p:txBody>
          </p:sp>
          <p:sp>
            <p:nvSpPr>
              <p:cNvPr id="6609" name="Oval 465"/>
              <p:cNvSpPr>
                <a:spLocks noChangeArrowheads="1"/>
              </p:cNvSpPr>
              <p:nvPr/>
            </p:nvSpPr>
            <p:spPr bwMode="auto">
              <a:xfrm>
                <a:off x="3350" y="3348"/>
                <a:ext cx="23" cy="23"/>
              </a:xfrm>
              <a:prstGeom prst="ellipse">
                <a:avLst/>
              </a:prstGeom>
              <a:solidFill>
                <a:srgbClr val="000000"/>
              </a:solidFill>
              <a:ln w="0">
                <a:solidFill>
                  <a:srgbClr val="000000"/>
                </a:solidFill>
                <a:round/>
                <a:headEnd/>
                <a:tailEnd/>
              </a:ln>
            </p:spPr>
            <p:txBody>
              <a:bodyPr/>
              <a:lstStyle/>
              <a:p>
                <a:endParaRPr lang="en-US"/>
              </a:p>
            </p:txBody>
          </p:sp>
          <p:sp>
            <p:nvSpPr>
              <p:cNvPr id="6610" name="Oval 466"/>
              <p:cNvSpPr>
                <a:spLocks noChangeArrowheads="1"/>
              </p:cNvSpPr>
              <p:nvPr/>
            </p:nvSpPr>
            <p:spPr bwMode="auto">
              <a:xfrm>
                <a:off x="3361" y="3360"/>
                <a:ext cx="23" cy="23"/>
              </a:xfrm>
              <a:prstGeom prst="ellipse">
                <a:avLst/>
              </a:prstGeom>
              <a:solidFill>
                <a:srgbClr val="000000"/>
              </a:solidFill>
              <a:ln w="0">
                <a:solidFill>
                  <a:srgbClr val="000000"/>
                </a:solidFill>
                <a:round/>
                <a:headEnd/>
                <a:tailEnd/>
              </a:ln>
            </p:spPr>
            <p:txBody>
              <a:bodyPr/>
              <a:lstStyle/>
              <a:p>
                <a:endParaRPr lang="en-US"/>
              </a:p>
            </p:txBody>
          </p:sp>
          <p:sp>
            <p:nvSpPr>
              <p:cNvPr id="6611" name="Oval 467"/>
              <p:cNvSpPr>
                <a:spLocks noChangeArrowheads="1"/>
              </p:cNvSpPr>
              <p:nvPr/>
            </p:nvSpPr>
            <p:spPr bwMode="auto">
              <a:xfrm>
                <a:off x="3381" y="3357"/>
                <a:ext cx="23" cy="23"/>
              </a:xfrm>
              <a:prstGeom prst="ellipse">
                <a:avLst/>
              </a:prstGeom>
              <a:solidFill>
                <a:srgbClr val="000000"/>
              </a:solidFill>
              <a:ln w="0">
                <a:solidFill>
                  <a:srgbClr val="000000"/>
                </a:solidFill>
                <a:round/>
                <a:headEnd/>
                <a:tailEnd/>
              </a:ln>
            </p:spPr>
            <p:txBody>
              <a:bodyPr/>
              <a:lstStyle/>
              <a:p>
                <a:endParaRPr lang="en-US"/>
              </a:p>
            </p:txBody>
          </p:sp>
          <p:sp>
            <p:nvSpPr>
              <p:cNvPr id="6612" name="Oval 468"/>
              <p:cNvSpPr>
                <a:spLocks noChangeArrowheads="1"/>
              </p:cNvSpPr>
              <p:nvPr/>
            </p:nvSpPr>
            <p:spPr bwMode="auto">
              <a:xfrm>
                <a:off x="3367" y="3326"/>
                <a:ext cx="23" cy="22"/>
              </a:xfrm>
              <a:prstGeom prst="ellipse">
                <a:avLst/>
              </a:prstGeom>
              <a:solidFill>
                <a:srgbClr val="000000"/>
              </a:solidFill>
              <a:ln w="0">
                <a:solidFill>
                  <a:srgbClr val="000000"/>
                </a:solidFill>
                <a:round/>
                <a:headEnd/>
                <a:tailEnd/>
              </a:ln>
            </p:spPr>
            <p:txBody>
              <a:bodyPr/>
              <a:lstStyle/>
              <a:p>
                <a:endParaRPr lang="en-US"/>
              </a:p>
            </p:txBody>
          </p:sp>
          <p:sp>
            <p:nvSpPr>
              <p:cNvPr id="6613" name="Oval 469"/>
              <p:cNvSpPr>
                <a:spLocks noChangeArrowheads="1"/>
              </p:cNvSpPr>
              <p:nvPr/>
            </p:nvSpPr>
            <p:spPr bwMode="auto">
              <a:xfrm>
                <a:off x="3375" y="3340"/>
                <a:ext cx="23" cy="23"/>
              </a:xfrm>
              <a:prstGeom prst="ellipse">
                <a:avLst/>
              </a:prstGeom>
              <a:solidFill>
                <a:srgbClr val="000000"/>
              </a:solidFill>
              <a:ln w="0">
                <a:solidFill>
                  <a:srgbClr val="000000"/>
                </a:solidFill>
                <a:round/>
                <a:headEnd/>
                <a:tailEnd/>
              </a:ln>
            </p:spPr>
            <p:txBody>
              <a:bodyPr/>
              <a:lstStyle/>
              <a:p>
                <a:endParaRPr lang="en-US"/>
              </a:p>
            </p:txBody>
          </p:sp>
          <p:sp>
            <p:nvSpPr>
              <p:cNvPr id="6614" name="Oval 470"/>
              <p:cNvSpPr>
                <a:spLocks noChangeArrowheads="1"/>
              </p:cNvSpPr>
              <p:nvPr/>
            </p:nvSpPr>
            <p:spPr bwMode="auto">
              <a:xfrm>
                <a:off x="3398" y="3317"/>
                <a:ext cx="23" cy="23"/>
              </a:xfrm>
              <a:prstGeom prst="ellipse">
                <a:avLst/>
              </a:prstGeom>
              <a:solidFill>
                <a:srgbClr val="000000"/>
              </a:solidFill>
              <a:ln w="0">
                <a:solidFill>
                  <a:srgbClr val="000000"/>
                </a:solidFill>
                <a:round/>
                <a:headEnd/>
                <a:tailEnd/>
              </a:ln>
            </p:spPr>
            <p:txBody>
              <a:bodyPr/>
              <a:lstStyle/>
              <a:p>
                <a:endParaRPr lang="en-US"/>
              </a:p>
            </p:txBody>
          </p:sp>
          <p:sp>
            <p:nvSpPr>
              <p:cNvPr id="6615" name="Oval 471"/>
              <p:cNvSpPr>
                <a:spLocks noChangeArrowheads="1"/>
              </p:cNvSpPr>
              <p:nvPr/>
            </p:nvSpPr>
            <p:spPr bwMode="auto">
              <a:xfrm>
                <a:off x="3407" y="3305"/>
                <a:ext cx="23" cy="23"/>
              </a:xfrm>
              <a:prstGeom prst="ellipse">
                <a:avLst/>
              </a:prstGeom>
              <a:solidFill>
                <a:srgbClr val="000000"/>
              </a:solidFill>
              <a:ln w="0">
                <a:solidFill>
                  <a:srgbClr val="000000"/>
                </a:solidFill>
                <a:round/>
                <a:headEnd/>
                <a:tailEnd/>
              </a:ln>
            </p:spPr>
            <p:txBody>
              <a:bodyPr/>
              <a:lstStyle/>
              <a:p>
                <a:endParaRPr lang="en-US"/>
              </a:p>
            </p:txBody>
          </p:sp>
          <p:sp>
            <p:nvSpPr>
              <p:cNvPr id="6616" name="Oval 472"/>
              <p:cNvSpPr>
                <a:spLocks noChangeArrowheads="1"/>
              </p:cNvSpPr>
              <p:nvPr/>
            </p:nvSpPr>
            <p:spPr bwMode="auto">
              <a:xfrm>
                <a:off x="3413" y="3285"/>
                <a:ext cx="23" cy="23"/>
              </a:xfrm>
              <a:prstGeom prst="ellipse">
                <a:avLst/>
              </a:prstGeom>
              <a:solidFill>
                <a:srgbClr val="000000"/>
              </a:solidFill>
              <a:ln w="0">
                <a:solidFill>
                  <a:srgbClr val="000000"/>
                </a:solidFill>
                <a:round/>
                <a:headEnd/>
                <a:tailEnd/>
              </a:ln>
            </p:spPr>
            <p:txBody>
              <a:bodyPr/>
              <a:lstStyle/>
              <a:p>
                <a:endParaRPr lang="en-US"/>
              </a:p>
            </p:txBody>
          </p:sp>
          <p:sp>
            <p:nvSpPr>
              <p:cNvPr id="6617" name="Oval 473"/>
              <p:cNvSpPr>
                <a:spLocks noChangeArrowheads="1"/>
              </p:cNvSpPr>
              <p:nvPr/>
            </p:nvSpPr>
            <p:spPr bwMode="auto">
              <a:xfrm>
                <a:off x="3433" y="3294"/>
                <a:ext cx="23" cy="23"/>
              </a:xfrm>
              <a:prstGeom prst="ellipse">
                <a:avLst/>
              </a:prstGeom>
              <a:solidFill>
                <a:srgbClr val="000000"/>
              </a:solidFill>
              <a:ln w="0">
                <a:solidFill>
                  <a:srgbClr val="000000"/>
                </a:solidFill>
                <a:round/>
                <a:headEnd/>
                <a:tailEnd/>
              </a:ln>
            </p:spPr>
            <p:txBody>
              <a:bodyPr/>
              <a:lstStyle/>
              <a:p>
                <a:endParaRPr lang="en-US"/>
              </a:p>
            </p:txBody>
          </p:sp>
          <p:sp>
            <p:nvSpPr>
              <p:cNvPr id="6618" name="Oval 474"/>
              <p:cNvSpPr>
                <a:spLocks noChangeArrowheads="1"/>
              </p:cNvSpPr>
              <p:nvPr/>
            </p:nvSpPr>
            <p:spPr bwMode="auto">
              <a:xfrm>
                <a:off x="3424" y="3311"/>
                <a:ext cx="26" cy="23"/>
              </a:xfrm>
              <a:prstGeom prst="ellipse">
                <a:avLst/>
              </a:prstGeom>
              <a:solidFill>
                <a:srgbClr val="000000"/>
              </a:solidFill>
              <a:ln w="0">
                <a:solidFill>
                  <a:srgbClr val="000000"/>
                </a:solidFill>
                <a:round/>
                <a:headEnd/>
                <a:tailEnd/>
              </a:ln>
            </p:spPr>
            <p:txBody>
              <a:bodyPr/>
              <a:lstStyle/>
              <a:p>
                <a:endParaRPr lang="en-US"/>
              </a:p>
            </p:txBody>
          </p:sp>
          <p:sp>
            <p:nvSpPr>
              <p:cNvPr id="6619" name="Oval 475"/>
              <p:cNvSpPr>
                <a:spLocks noChangeArrowheads="1"/>
              </p:cNvSpPr>
              <p:nvPr/>
            </p:nvSpPr>
            <p:spPr bwMode="auto">
              <a:xfrm>
                <a:off x="3416" y="3328"/>
                <a:ext cx="22" cy="23"/>
              </a:xfrm>
              <a:prstGeom prst="ellipse">
                <a:avLst/>
              </a:prstGeom>
              <a:solidFill>
                <a:srgbClr val="000000"/>
              </a:solidFill>
              <a:ln w="0">
                <a:solidFill>
                  <a:srgbClr val="000000"/>
                </a:solidFill>
                <a:round/>
                <a:headEnd/>
                <a:tailEnd/>
              </a:ln>
            </p:spPr>
            <p:txBody>
              <a:bodyPr/>
              <a:lstStyle/>
              <a:p>
                <a:endParaRPr lang="en-US"/>
              </a:p>
            </p:txBody>
          </p:sp>
          <p:sp>
            <p:nvSpPr>
              <p:cNvPr id="6620" name="Oval 476"/>
              <p:cNvSpPr>
                <a:spLocks noChangeArrowheads="1"/>
              </p:cNvSpPr>
              <p:nvPr/>
            </p:nvSpPr>
            <p:spPr bwMode="auto">
              <a:xfrm>
                <a:off x="3407" y="3343"/>
                <a:ext cx="23" cy="23"/>
              </a:xfrm>
              <a:prstGeom prst="ellipse">
                <a:avLst/>
              </a:prstGeom>
              <a:solidFill>
                <a:srgbClr val="000000"/>
              </a:solidFill>
              <a:ln w="0">
                <a:solidFill>
                  <a:srgbClr val="000000"/>
                </a:solidFill>
                <a:round/>
                <a:headEnd/>
                <a:tailEnd/>
              </a:ln>
            </p:spPr>
            <p:txBody>
              <a:bodyPr/>
              <a:lstStyle/>
              <a:p>
                <a:endParaRPr lang="en-US"/>
              </a:p>
            </p:txBody>
          </p:sp>
          <p:sp>
            <p:nvSpPr>
              <p:cNvPr id="6621" name="Oval 477"/>
              <p:cNvSpPr>
                <a:spLocks noChangeArrowheads="1"/>
              </p:cNvSpPr>
              <p:nvPr/>
            </p:nvSpPr>
            <p:spPr bwMode="auto">
              <a:xfrm>
                <a:off x="3398" y="3357"/>
                <a:ext cx="23" cy="23"/>
              </a:xfrm>
              <a:prstGeom prst="ellipse">
                <a:avLst/>
              </a:prstGeom>
              <a:solidFill>
                <a:srgbClr val="000000"/>
              </a:solidFill>
              <a:ln w="0">
                <a:solidFill>
                  <a:srgbClr val="000000"/>
                </a:solidFill>
                <a:round/>
                <a:headEnd/>
                <a:tailEnd/>
              </a:ln>
            </p:spPr>
            <p:txBody>
              <a:bodyPr/>
              <a:lstStyle/>
              <a:p>
                <a:endParaRPr lang="en-US"/>
              </a:p>
            </p:txBody>
          </p:sp>
          <p:sp>
            <p:nvSpPr>
              <p:cNvPr id="6622" name="Oval 478"/>
              <p:cNvSpPr>
                <a:spLocks noChangeArrowheads="1"/>
              </p:cNvSpPr>
              <p:nvPr/>
            </p:nvSpPr>
            <p:spPr bwMode="auto">
              <a:xfrm>
                <a:off x="3404" y="3374"/>
                <a:ext cx="26" cy="23"/>
              </a:xfrm>
              <a:prstGeom prst="ellipse">
                <a:avLst/>
              </a:prstGeom>
              <a:solidFill>
                <a:srgbClr val="000000"/>
              </a:solidFill>
              <a:ln w="0">
                <a:solidFill>
                  <a:srgbClr val="000000"/>
                </a:solidFill>
                <a:round/>
                <a:headEnd/>
                <a:tailEnd/>
              </a:ln>
            </p:spPr>
            <p:txBody>
              <a:bodyPr/>
              <a:lstStyle/>
              <a:p>
                <a:endParaRPr lang="en-US"/>
              </a:p>
            </p:txBody>
          </p:sp>
          <p:sp>
            <p:nvSpPr>
              <p:cNvPr id="6623" name="Oval 479"/>
              <p:cNvSpPr>
                <a:spLocks noChangeArrowheads="1"/>
              </p:cNvSpPr>
              <p:nvPr/>
            </p:nvSpPr>
            <p:spPr bwMode="auto">
              <a:xfrm>
                <a:off x="3393" y="3414"/>
                <a:ext cx="23" cy="23"/>
              </a:xfrm>
              <a:prstGeom prst="ellipse">
                <a:avLst/>
              </a:prstGeom>
              <a:solidFill>
                <a:srgbClr val="000000"/>
              </a:solidFill>
              <a:ln w="0">
                <a:solidFill>
                  <a:srgbClr val="000000"/>
                </a:solidFill>
                <a:round/>
                <a:headEnd/>
                <a:tailEnd/>
              </a:ln>
            </p:spPr>
            <p:txBody>
              <a:bodyPr/>
              <a:lstStyle/>
              <a:p>
                <a:endParaRPr lang="en-US"/>
              </a:p>
            </p:txBody>
          </p:sp>
          <p:sp>
            <p:nvSpPr>
              <p:cNvPr id="6624" name="Oval 480"/>
              <p:cNvSpPr>
                <a:spLocks noChangeArrowheads="1"/>
              </p:cNvSpPr>
              <p:nvPr/>
            </p:nvSpPr>
            <p:spPr bwMode="auto">
              <a:xfrm>
                <a:off x="3373" y="3426"/>
                <a:ext cx="22" cy="23"/>
              </a:xfrm>
              <a:prstGeom prst="ellipse">
                <a:avLst/>
              </a:prstGeom>
              <a:solidFill>
                <a:srgbClr val="000000"/>
              </a:solidFill>
              <a:ln w="0">
                <a:solidFill>
                  <a:srgbClr val="000000"/>
                </a:solidFill>
                <a:round/>
                <a:headEnd/>
                <a:tailEnd/>
              </a:ln>
            </p:spPr>
            <p:txBody>
              <a:bodyPr/>
              <a:lstStyle/>
              <a:p>
                <a:endParaRPr lang="en-US"/>
              </a:p>
            </p:txBody>
          </p:sp>
          <p:sp>
            <p:nvSpPr>
              <p:cNvPr id="6625" name="Oval 481"/>
              <p:cNvSpPr>
                <a:spLocks noChangeArrowheads="1"/>
              </p:cNvSpPr>
              <p:nvPr/>
            </p:nvSpPr>
            <p:spPr bwMode="auto">
              <a:xfrm>
                <a:off x="3410" y="3449"/>
                <a:ext cx="23" cy="23"/>
              </a:xfrm>
              <a:prstGeom prst="ellipse">
                <a:avLst/>
              </a:prstGeom>
              <a:solidFill>
                <a:srgbClr val="000000"/>
              </a:solidFill>
              <a:ln w="0">
                <a:solidFill>
                  <a:srgbClr val="000000"/>
                </a:solidFill>
                <a:round/>
                <a:headEnd/>
                <a:tailEnd/>
              </a:ln>
            </p:spPr>
            <p:txBody>
              <a:bodyPr/>
              <a:lstStyle/>
              <a:p>
                <a:endParaRPr lang="en-US"/>
              </a:p>
            </p:txBody>
          </p:sp>
          <p:sp>
            <p:nvSpPr>
              <p:cNvPr id="6626" name="Oval 482"/>
              <p:cNvSpPr>
                <a:spLocks noChangeArrowheads="1"/>
              </p:cNvSpPr>
              <p:nvPr/>
            </p:nvSpPr>
            <p:spPr bwMode="auto">
              <a:xfrm>
                <a:off x="3421" y="3472"/>
                <a:ext cx="26" cy="23"/>
              </a:xfrm>
              <a:prstGeom prst="ellipse">
                <a:avLst/>
              </a:prstGeom>
              <a:solidFill>
                <a:srgbClr val="000000"/>
              </a:solidFill>
              <a:ln w="0">
                <a:solidFill>
                  <a:srgbClr val="000000"/>
                </a:solidFill>
                <a:round/>
                <a:headEnd/>
                <a:tailEnd/>
              </a:ln>
            </p:spPr>
            <p:txBody>
              <a:bodyPr/>
              <a:lstStyle/>
              <a:p>
                <a:endParaRPr lang="en-US"/>
              </a:p>
            </p:txBody>
          </p:sp>
          <p:sp>
            <p:nvSpPr>
              <p:cNvPr id="6627" name="Oval 483"/>
              <p:cNvSpPr>
                <a:spLocks noChangeArrowheads="1"/>
              </p:cNvSpPr>
              <p:nvPr/>
            </p:nvSpPr>
            <p:spPr bwMode="auto">
              <a:xfrm>
                <a:off x="3450" y="3435"/>
                <a:ext cx="26" cy="22"/>
              </a:xfrm>
              <a:prstGeom prst="ellipse">
                <a:avLst/>
              </a:prstGeom>
              <a:solidFill>
                <a:srgbClr val="000000"/>
              </a:solidFill>
              <a:ln w="0">
                <a:solidFill>
                  <a:srgbClr val="000000"/>
                </a:solidFill>
                <a:round/>
                <a:headEnd/>
                <a:tailEnd/>
              </a:ln>
            </p:spPr>
            <p:txBody>
              <a:bodyPr/>
              <a:lstStyle/>
              <a:p>
                <a:endParaRPr lang="en-US"/>
              </a:p>
            </p:txBody>
          </p:sp>
          <p:sp>
            <p:nvSpPr>
              <p:cNvPr id="6628" name="Oval 484"/>
              <p:cNvSpPr>
                <a:spLocks noChangeArrowheads="1"/>
              </p:cNvSpPr>
              <p:nvPr/>
            </p:nvSpPr>
            <p:spPr bwMode="auto">
              <a:xfrm>
                <a:off x="3476" y="3420"/>
                <a:ext cx="23" cy="23"/>
              </a:xfrm>
              <a:prstGeom prst="ellipse">
                <a:avLst/>
              </a:prstGeom>
              <a:solidFill>
                <a:srgbClr val="000000"/>
              </a:solidFill>
              <a:ln w="0">
                <a:solidFill>
                  <a:srgbClr val="000000"/>
                </a:solidFill>
                <a:round/>
                <a:headEnd/>
                <a:tailEnd/>
              </a:ln>
            </p:spPr>
            <p:txBody>
              <a:bodyPr/>
              <a:lstStyle/>
              <a:p>
                <a:endParaRPr lang="en-US"/>
              </a:p>
            </p:txBody>
          </p:sp>
          <p:sp>
            <p:nvSpPr>
              <p:cNvPr id="6629" name="Oval 485"/>
              <p:cNvSpPr>
                <a:spLocks noChangeArrowheads="1"/>
              </p:cNvSpPr>
              <p:nvPr/>
            </p:nvSpPr>
            <p:spPr bwMode="auto">
              <a:xfrm>
                <a:off x="3450" y="3403"/>
                <a:ext cx="26" cy="23"/>
              </a:xfrm>
              <a:prstGeom prst="ellipse">
                <a:avLst/>
              </a:prstGeom>
              <a:solidFill>
                <a:srgbClr val="000000"/>
              </a:solidFill>
              <a:ln w="0">
                <a:solidFill>
                  <a:srgbClr val="000000"/>
                </a:solidFill>
                <a:round/>
                <a:headEnd/>
                <a:tailEnd/>
              </a:ln>
            </p:spPr>
            <p:txBody>
              <a:bodyPr/>
              <a:lstStyle/>
              <a:p>
                <a:endParaRPr lang="en-US"/>
              </a:p>
            </p:txBody>
          </p:sp>
          <p:sp>
            <p:nvSpPr>
              <p:cNvPr id="6630" name="Oval 486"/>
              <p:cNvSpPr>
                <a:spLocks noChangeArrowheads="1"/>
              </p:cNvSpPr>
              <p:nvPr/>
            </p:nvSpPr>
            <p:spPr bwMode="auto">
              <a:xfrm>
                <a:off x="3436" y="3383"/>
                <a:ext cx="23" cy="23"/>
              </a:xfrm>
              <a:prstGeom prst="ellipse">
                <a:avLst/>
              </a:prstGeom>
              <a:solidFill>
                <a:srgbClr val="000000"/>
              </a:solidFill>
              <a:ln w="0">
                <a:solidFill>
                  <a:srgbClr val="000000"/>
                </a:solidFill>
                <a:round/>
                <a:headEnd/>
                <a:tailEnd/>
              </a:ln>
            </p:spPr>
            <p:txBody>
              <a:bodyPr/>
              <a:lstStyle/>
              <a:p>
                <a:endParaRPr lang="en-US"/>
              </a:p>
            </p:txBody>
          </p:sp>
          <p:sp>
            <p:nvSpPr>
              <p:cNvPr id="6631" name="Oval 487"/>
              <p:cNvSpPr>
                <a:spLocks noChangeArrowheads="1"/>
              </p:cNvSpPr>
              <p:nvPr/>
            </p:nvSpPr>
            <p:spPr bwMode="auto">
              <a:xfrm>
                <a:off x="3421" y="3369"/>
                <a:ext cx="26" cy="23"/>
              </a:xfrm>
              <a:prstGeom prst="ellipse">
                <a:avLst/>
              </a:prstGeom>
              <a:solidFill>
                <a:srgbClr val="000000"/>
              </a:solidFill>
              <a:ln w="0">
                <a:solidFill>
                  <a:srgbClr val="000000"/>
                </a:solidFill>
                <a:round/>
                <a:headEnd/>
                <a:tailEnd/>
              </a:ln>
            </p:spPr>
            <p:txBody>
              <a:bodyPr/>
              <a:lstStyle/>
              <a:p>
                <a:endParaRPr lang="en-US"/>
              </a:p>
            </p:txBody>
          </p:sp>
          <p:sp>
            <p:nvSpPr>
              <p:cNvPr id="6632" name="Oval 488"/>
              <p:cNvSpPr>
                <a:spLocks noChangeArrowheads="1"/>
              </p:cNvSpPr>
              <p:nvPr/>
            </p:nvSpPr>
            <p:spPr bwMode="auto">
              <a:xfrm>
                <a:off x="3427" y="3354"/>
                <a:ext cx="23" cy="23"/>
              </a:xfrm>
              <a:prstGeom prst="ellipse">
                <a:avLst/>
              </a:prstGeom>
              <a:solidFill>
                <a:srgbClr val="000000"/>
              </a:solidFill>
              <a:ln w="0">
                <a:solidFill>
                  <a:srgbClr val="000000"/>
                </a:solidFill>
                <a:round/>
                <a:headEnd/>
                <a:tailEnd/>
              </a:ln>
            </p:spPr>
            <p:txBody>
              <a:bodyPr/>
              <a:lstStyle/>
              <a:p>
                <a:endParaRPr lang="en-US"/>
              </a:p>
            </p:txBody>
          </p:sp>
          <p:sp>
            <p:nvSpPr>
              <p:cNvPr id="6633" name="Oval 489"/>
              <p:cNvSpPr>
                <a:spLocks noChangeArrowheads="1"/>
              </p:cNvSpPr>
              <p:nvPr/>
            </p:nvSpPr>
            <p:spPr bwMode="auto">
              <a:xfrm>
                <a:off x="3436" y="3331"/>
                <a:ext cx="23" cy="23"/>
              </a:xfrm>
              <a:prstGeom prst="ellipse">
                <a:avLst/>
              </a:prstGeom>
              <a:solidFill>
                <a:srgbClr val="000000"/>
              </a:solidFill>
              <a:ln w="0">
                <a:solidFill>
                  <a:srgbClr val="000000"/>
                </a:solidFill>
                <a:round/>
                <a:headEnd/>
                <a:tailEnd/>
              </a:ln>
            </p:spPr>
            <p:txBody>
              <a:bodyPr/>
              <a:lstStyle/>
              <a:p>
                <a:endParaRPr lang="en-US"/>
              </a:p>
            </p:txBody>
          </p:sp>
          <p:sp>
            <p:nvSpPr>
              <p:cNvPr id="6634" name="Oval 490"/>
              <p:cNvSpPr>
                <a:spLocks noChangeArrowheads="1"/>
              </p:cNvSpPr>
              <p:nvPr/>
            </p:nvSpPr>
            <p:spPr bwMode="auto">
              <a:xfrm>
                <a:off x="3450" y="3337"/>
                <a:ext cx="23" cy="23"/>
              </a:xfrm>
              <a:prstGeom prst="ellipse">
                <a:avLst/>
              </a:prstGeom>
              <a:solidFill>
                <a:srgbClr val="000000"/>
              </a:solidFill>
              <a:ln w="0">
                <a:solidFill>
                  <a:srgbClr val="000000"/>
                </a:solidFill>
                <a:round/>
                <a:headEnd/>
                <a:tailEnd/>
              </a:ln>
            </p:spPr>
            <p:txBody>
              <a:bodyPr/>
              <a:lstStyle/>
              <a:p>
                <a:endParaRPr lang="en-US"/>
              </a:p>
            </p:txBody>
          </p:sp>
          <p:sp>
            <p:nvSpPr>
              <p:cNvPr id="6635" name="Oval 491"/>
              <p:cNvSpPr>
                <a:spLocks noChangeArrowheads="1"/>
              </p:cNvSpPr>
              <p:nvPr/>
            </p:nvSpPr>
            <p:spPr bwMode="auto">
              <a:xfrm>
                <a:off x="3461" y="3366"/>
                <a:ext cx="26" cy="23"/>
              </a:xfrm>
              <a:prstGeom prst="ellipse">
                <a:avLst/>
              </a:prstGeom>
              <a:solidFill>
                <a:srgbClr val="000000"/>
              </a:solidFill>
              <a:ln w="0">
                <a:solidFill>
                  <a:srgbClr val="000000"/>
                </a:solidFill>
                <a:round/>
                <a:headEnd/>
                <a:tailEnd/>
              </a:ln>
            </p:spPr>
            <p:txBody>
              <a:bodyPr/>
              <a:lstStyle/>
              <a:p>
                <a:endParaRPr lang="en-US"/>
              </a:p>
            </p:txBody>
          </p:sp>
          <p:sp>
            <p:nvSpPr>
              <p:cNvPr id="6636" name="Oval 492"/>
              <p:cNvSpPr>
                <a:spLocks noChangeArrowheads="1"/>
              </p:cNvSpPr>
              <p:nvPr/>
            </p:nvSpPr>
            <p:spPr bwMode="auto">
              <a:xfrm>
                <a:off x="3476" y="3389"/>
                <a:ext cx="23" cy="23"/>
              </a:xfrm>
              <a:prstGeom prst="ellipse">
                <a:avLst/>
              </a:prstGeom>
              <a:solidFill>
                <a:srgbClr val="000000"/>
              </a:solidFill>
              <a:ln w="0">
                <a:solidFill>
                  <a:srgbClr val="000000"/>
                </a:solidFill>
                <a:round/>
                <a:headEnd/>
                <a:tailEnd/>
              </a:ln>
            </p:spPr>
            <p:txBody>
              <a:bodyPr/>
              <a:lstStyle/>
              <a:p>
                <a:endParaRPr lang="en-US"/>
              </a:p>
            </p:txBody>
          </p:sp>
          <p:sp>
            <p:nvSpPr>
              <p:cNvPr id="6637" name="Oval 493"/>
              <p:cNvSpPr>
                <a:spLocks noChangeArrowheads="1"/>
              </p:cNvSpPr>
              <p:nvPr/>
            </p:nvSpPr>
            <p:spPr bwMode="auto">
              <a:xfrm>
                <a:off x="3499" y="3394"/>
                <a:ext cx="23" cy="23"/>
              </a:xfrm>
              <a:prstGeom prst="ellipse">
                <a:avLst/>
              </a:prstGeom>
              <a:solidFill>
                <a:srgbClr val="000000"/>
              </a:solidFill>
              <a:ln w="0">
                <a:solidFill>
                  <a:srgbClr val="000000"/>
                </a:solidFill>
                <a:round/>
                <a:headEnd/>
                <a:tailEnd/>
              </a:ln>
            </p:spPr>
            <p:txBody>
              <a:bodyPr/>
              <a:lstStyle/>
              <a:p>
                <a:endParaRPr lang="en-US"/>
              </a:p>
            </p:txBody>
          </p:sp>
          <p:sp>
            <p:nvSpPr>
              <p:cNvPr id="6638" name="Oval 494"/>
              <p:cNvSpPr>
                <a:spLocks noChangeArrowheads="1"/>
              </p:cNvSpPr>
              <p:nvPr/>
            </p:nvSpPr>
            <p:spPr bwMode="auto">
              <a:xfrm>
                <a:off x="3510" y="3377"/>
                <a:ext cx="23" cy="23"/>
              </a:xfrm>
              <a:prstGeom prst="ellipse">
                <a:avLst/>
              </a:prstGeom>
              <a:solidFill>
                <a:srgbClr val="000000"/>
              </a:solidFill>
              <a:ln w="0">
                <a:solidFill>
                  <a:srgbClr val="000000"/>
                </a:solidFill>
                <a:round/>
                <a:headEnd/>
                <a:tailEnd/>
              </a:ln>
            </p:spPr>
            <p:txBody>
              <a:bodyPr/>
              <a:lstStyle/>
              <a:p>
                <a:endParaRPr lang="en-US"/>
              </a:p>
            </p:txBody>
          </p:sp>
          <p:sp>
            <p:nvSpPr>
              <p:cNvPr id="6639" name="Oval 495"/>
              <p:cNvSpPr>
                <a:spLocks noChangeArrowheads="1"/>
              </p:cNvSpPr>
              <p:nvPr/>
            </p:nvSpPr>
            <p:spPr bwMode="auto">
              <a:xfrm>
                <a:off x="3490" y="3360"/>
                <a:ext cx="26" cy="23"/>
              </a:xfrm>
              <a:prstGeom prst="ellipse">
                <a:avLst/>
              </a:prstGeom>
              <a:solidFill>
                <a:srgbClr val="000000"/>
              </a:solidFill>
              <a:ln w="0">
                <a:solidFill>
                  <a:srgbClr val="000000"/>
                </a:solidFill>
                <a:round/>
                <a:headEnd/>
                <a:tailEnd/>
              </a:ln>
            </p:spPr>
            <p:txBody>
              <a:bodyPr/>
              <a:lstStyle/>
              <a:p>
                <a:endParaRPr lang="en-US"/>
              </a:p>
            </p:txBody>
          </p:sp>
          <p:sp>
            <p:nvSpPr>
              <p:cNvPr id="6640" name="Oval 496"/>
              <p:cNvSpPr>
                <a:spLocks noChangeArrowheads="1"/>
              </p:cNvSpPr>
              <p:nvPr/>
            </p:nvSpPr>
            <p:spPr bwMode="auto">
              <a:xfrm>
                <a:off x="3481" y="3343"/>
                <a:ext cx="23" cy="23"/>
              </a:xfrm>
              <a:prstGeom prst="ellipse">
                <a:avLst/>
              </a:prstGeom>
              <a:solidFill>
                <a:srgbClr val="000000"/>
              </a:solidFill>
              <a:ln w="0">
                <a:solidFill>
                  <a:srgbClr val="000000"/>
                </a:solidFill>
                <a:round/>
                <a:headEnd/>
                <a:tailEnd/>
              </a:ln>
            </p:spPr>
            <p:txBody>
              <a:bodyPr/>
              <a:lstStyle/>
              <a:p>
                <a:endParaRPr lang="en-US"/>
              </a:p>
            </p:txBody>
          </p:sp>
          <p:sp>
            <p:nvSpPr>
              <p:cNvPr id="6641" name="Oval 497"/>
              <p:cNvSpPr>
                <a:spLocks noChangeArrowheads="1"/>
              </p:cNvSpPr>
              <p:nvPr/>
            </p:nvSpPr>
            <p:spPr bwMode="auto">
              <a:xfrm>
                <a:off x="3490" y="3328"/>
                <a:ext cx="26" cy="23"/>
              </a:xfrm>
              <a:prstGeom prst="ellipse">
                <a:avLst/>
              </a:prstGeom>
              <a:solidFill>
                <a:srgbClr val="000000"/>
              </a:solidFill>
              <a:ln w="0">
                <a:solidFill>
                  <a:srgbClr val="000000"/>
                </a:solidFill>
                <a:round/>
                <a:headEnd/>
                <a:tailEnd/>
              </a:ln>
            </p:spPr>
            <p:txBody>
              <a:bodyPr/>
              <a:lstStyle/>
              <a:p>
                <a:endParaRPr lang="en-US"/>
              </a:p>
            </p:txBody>
          </p:sp>
          <p:sp>
            <p:nvSpPr>
              <p:cNvPr id="6642" name="Oval 498"/>
              <p:cNvSpPr>
                <a:spLocks noChangeArrowheads="1"/>
              </p:cNvSpPr>
              <p:nvPr/>
            </p:nvSpPr>
            <p:spPr bwMode="auto">
              <a:xfrm>
                <a:off x="3502" y="3308"/>
                <a:ext cx="25" cy="23"/>
              </a:xfrm>
              <a:prstGeom prst="ellipse">
                <a:avLst/>
              </a:prstGeom>
              <a:solidFill>
                <a:srgbClr val="000000"/>
              </a:solidFill>
              <a:ln w="0">
                <a:solidFill>
                  <a:srgbClr val="000000"/>
                </a:solidFill>
                <a:round/>
                <a:headEnd/>
                <a:tailEnd/>
              </a:ln>
            </p:spPr>
            <p:txBody>
              <a:bodyPr/>
              <a:lstStyle/>
              <a:p>
                <a:endParaRPr lang="en-US"/>
              </a:p>
            </p:txBody>
          </p:sp>
          <p:sp>
            <p:nvSpPr>
              <p:cNvPr id="6643" name="Oval 499"/>
              <p:cNvSpPr>
                <a:spLocks noChangeArrowheads="1"/>
              </p:cNvSpPr>
              <p:nvPr/>
            </p:nvSpPr>
            <p:spPr bwMode="auto">
              <a:xfrm>
                <a:off x="3490" y="3294"/>
                <a:ext cx="26" cy="23"/>
              </a:xfrm>
              <a:prstGeom prst="ellipse">
                <a:avLst/>
              </a:prstGeom>
              <a:solidFill>
                <a:srgbClr val="000000"/>
              </a:solidFill>
              <a:ln w="0">
                <a:solidFill>
                  <a:srgbClr val="000000"/>
                </a:solidFill>
                <a:round/>
                <a:headEnd/>
                <a:tailEnd/>
              </a:ln>
            </p:spPr>
            <p:txBody>
              <a:bodyPr/>
              <a:lstStyle/>
              <a:p>
                <a:endParaRPr lang="en-US"/>
              </a:p>
            </p:txBody>
          </p:sp>
          <p:sp>
            <p:nvSpPr>
              <p:cNvPr id="6644" name="Oval 500"/>
              <p:cNvSpPr>
                <a:spLocks noChangeArrowheads="1"/>
              </p:cNvSpPr>
              <p:nvPr/>
            </p:nvSpPr>
            <p:spPr bwMode="auto">
              <a:xfrm>
                <a:off x="3470" y="3291"/>
                <a:ext cx="23" cy="23"/>
              </a:xfrm>
              <a:prstGeom prst="ellipse">
                <a:avLst/>
              </a:prstGeom>
              <a:solidFill>
                <a:srgbClr val="000000"/>
              </a:solidFill>
              <a:ln w="0">
                <a:solidFill>
                  <a:srgbClr val="000000"/>
                </a:solidFill>
                <a:round/>
                <a:headEnd/>
                <a:tailEnd/>
              </a:ln>
            </p:spPr>
            <p:txBody>
              <a:bodyPr/>
              <a:lstStyle/>
              <a:p>
                <a:endParaRPr lang="en-US"/>
              </a:p>
            </p:txBody>
          </p:sp>
          <p:sp>
            <p:nvSpPr>
              <p:cNvPr id="6645" name="Oval 501"/>
              <p:cNvSpPr>
                <a:spLocks noChangeArrowheads="1"/>
              </p:cNvSpPr>
              <p:nvPr/>
            </p:nvSpPr>
            <p:spPr bwMode="auto">
              <a:xfrm>
                <a:off x="3456" y="3305"/>
                <a:ext cx="23" cy="23"/>
              </a:xfrm>
              <a:prstGeom prst="ellipse">
                <a:avLst/>
              </a:prstGeom>
              <a:solidFill>
                <a:srgbClr val="000000"/>
              </a:solidFill>
              <a:ln w="0">
                <a:solidFill>
                  <a:srgbClr val="000000"/>
                </a:solidFill>
                <a:round/>
                <a:headEnd/>
                <a:tailEnd/>
              </a:ln>
            </p:spPr>
            <p:txBody>
              <a:bodyPr/>
              <a:lstStyle/>
              <a:p>
                <a:endParaRPr lang="en-US"/>
              </a:p>
            </p:txBody>
          </p:sp>
          <p:sp>
            <p:nvSpPr>
              <p:cNvPr id="6646" name="Oval 502"/>
              <p:cNvSpPr>
                <a:spLocks noChangeArrowheads="1"/>
              </p:cNvSpPr>
              <p:nvPr/>
            </p:nvSpPr>
            <p:spPr bwMode="auto">
              <a:xfrm>
                <a:off x="3447" y="3280"/>
                <a:ext cx="23" cy="23"/>
              </a:xfrm>
              <a:prstGeom prst="ellipse">
                <a:avLst/>
              </a:prstGeom>
              <a:solidFill>
                <a:srgbClr val="000000"/>
              </a:solidFill>
              <a:ln w="0">
                <a:solidFill>
                  <a:srgbClr val="000000"/>
                </a:solidFill>
                <a:round/>
                <a:headEnd/>
                <a:tailEnd/>
              </a:ln>
            </p:spPr>
            <p:txBody>
              <a:bodyPr/>
              <a:lstStyle/>
              <a:p>
                <a:endParaRPr lang="en-US"/>
              </a:p>
            </p:txBody>
          </p:sp>
          <p:sp>
            <p:nvSpPr>
              <p:cNvPr id="6647" name="Oval 503"/>
              <p:cNvSpPr>
                <a:spLocks noChangeArrowheads="1"/>
              </p:cNvSpPr>
              <p:nvPr/>
            </p:nvSpPr>
            <p:spPr bwMode="auto">
              <a:xfrm>
                <a:off x="3464" y="3271"/>
                <a:ext cx="26" cy="23"/>
              </a:xfrm>
              <a:prstGeom prst="ellipse">
                <a:avLst/>
              </a:prstGeom>
              <a:solidFill>
                <a:srgbClr val="000000"/>
              </a:solidFill>
              <a:ln w="0">
                <a:solidFill>
                  <a:srgbClr val="000000"/>
                </a:solidFill>
                <a:round/>
                <a:headEnd/>
                <a:tailEnd/>
              </a:ln>
            </p:spPr>
            <p:txBody>
              <a:bodyPr/>
              <a:lstStyle/>
              <a:p>
                <a:endParaRPr lang="en-US"/>
              </a:p>
            </p:txBody>
          </p:sp>
          <p:sp>
            <p:nvSpPr>
              <p:cNvPr id="6648" name="Oval 504"/>
              <p:cNvSpPr>
                <a:spLocks noChangeArrowheads="1"/>
              </p:cNvSpPr>
              <p:nvPr/>
            </p:nvSpPr>
            <p:spPr bwMode="auto">
              <a:xfrm>
                <a:off x="3464" y="3234"/>
                <a:ext cx="26" cy="23"/>
              </a:xfrm>
              <a:prstGeom prst="ellipse">
                <a:avLst/>
              </a:prstGeom>
              <a:solidFill>
                <a:srgbClr val="000000"/>
              </a:solidFill>
              <a:ln w="0">
                <a:solidFill>
                  <a:srgbClr val="000000"/>
                </a:solidFill>
                <a:round/>
                <a:headEnd/>
                <a:tailEnd/>
              </a:ln>
            </p:spPr>
            <p:txBody>
              <a:bodyPr/>
              <a:lstStyle/>
              <a:p>
                <a:endParaRPr lang="en-US"/>
              </a:p>
            </p:txBody>
          </p:sp>
          <p:sp>
            <p:nvSpPr>
              <p:cNvPr id="6649" name="Oval 505"/>
              <p:cNvSpPr>
                <a:spLocks noChangeArrowheads="1"/>
              </p:cNvSpPr>
              <p:nvPr/>
            </p:nvSpPr>
            <p:spPr bwMode="auto">
              <a:xfrm>
                <a:off x="3444" y="3171"/>
                <a:ext cx="26" cy="23"/>
              </a:xfrm>
              <a:prstGeom prst="ellipse">
                <a:avLst/>
              </a:prstGeom>
              <a:solidFill>
                <a:srgbClr val="000000"/>
              </a:solidFill>
              <a:ln w="0">
                <a:solidFill>
                  <a:srgbClr val="000000"/>
                </a:solidFill>
                <a:round/>
                <a:headEnd/>
                <a:tailEnd/>
              </a:ln>
            </p:spPr>
            <p:txBody>
              <a:bodyPr/>
              <a:lstStyle/>
              <a:p>
                <a:endParaRPr lang="en-US"/>
              </a:p>
            </p:txBody>
          </p:sp>
          <p:sp>
            <p:nvSpPr>
              <p:cNvPr id="6650" name="Oval 506"/>
              <p:cNvSpPr>
                <a:spLocks noChangeArrowheads="1"/>
              </p:cNvSpPr>
              <p:nvPr/>
            </p:nvSpPr>
            <p:spPr bwMode="auto">
              <a:xfrm>
                <a:off x="3476" y="3151"/>
                <a:ext cx="23" cy="25"/>
              </a:xfrm>
              <a:prstGeom prst="ellipse">
                <a:avLst/>
              </a:prstGeom>
              <a:solidFill>
                <a:srgbClr val="000000"/>
              </a:solidFill>
              <a:ln w="0">
                <a:solidFill>
                  <a:srgbClr val="000000"/>
                </a:solidFill>
                <a:round/>
                <a:headEnd/>
                <a:tailEnd/>
              </a:ln>
            </p:spPr>
            <p:txBody>
              <a:bodyPr/>
              <a:lstStyle/>
              <a:p>
                <a:endParaRPr lang="en-US"/>
              </a:p>
            </p:txBody>
          </p:sp>
          <p:sp>
            <p:nvSpPr>
              <p:cNvPr id="6651" name="Oval 507"/>
              <p:cNvSpPr>
                <a:spLocks noChangeArrowheads="1"/>
              </p:cNvSpPr>
              <p:nvPr/>
            </p:nvSpPr>
            <p:spPr bwMode="auto">
              <a:xfrm>
                <a:off x="3481" y="3251"/>
                <a:ext cx="26" cy="23"/>
              </a:xfrm>
              <a:prstGeom prst="ellipse">
                <a:avLst/>
              </a:prstGeom>
              <a:solidFill>
                <a:srgbClr val="000000"/>
              </a:solidFill>
              <a:ln w="0">
                <a:solidFill>
                  <a:srgbClr val="000000"/>
                </a:solidFill>
                <a:round/>
                <a:headEnd/>
                <a:tailEnd/>
              </a:ln>
            </p:spPr>
            <p:txBody>
              <a:bodyPr/>
              <a:lstStyle/>
              <a:p>
                <a:endParaRPr lang="en-US"/>
              </a:p>
            </p:txBody>
          </p:sp>
          <p:sp>
            <p:nvSpPr>
              <p:cNvPr id="6652" name="Oval 508"/>
              <p:cNvSpPr>
                <a:spLocks noChangeArrowheads="1"/>
              </p:cNvSpPr>
              <p:nvPr/>
            </p:nvSpPr>
            <p:spPr bwMode="auto">
              <a:xfrm>
                <a:off x="3516" y="3191"/>
                <a:ext cx="23" cy="23"/>
              </a:xfrm>
              <a:prstGeom prst="ellipse">
                <a:avLst/>
              </a:prstGeom>
              <a:solidFill>
                <a:srgbClr val="000000"/>
              </a:solidFill>
              <a:ln w="0">
                <a:solidFill>
                  <a:srgbClr val="000000"/>
                </a:solidFill>
                <a:round/>
                <a:headEnd/>
                <a:tailEnd/>
              </a:ln>
            </p:spPr>
            <p:txBody>
              <a:bodyPr/>
              <a:lstStyle/>
              <a:p>
                <a:endParaRPr lang="en-US"/>
              </a:p>
            </p:txBody>
          </p:sp>
          <p:sp>
            <p:nvSpPr>
              <p:cNvPr id="6653" name="Oval 509"/>
              <p:cNvSpPr>
                <a:spLocks noChangeArrowheads="1"/>
              </p:cNvSpPr>
              <p:nvPr/>
            </p:nvSpPr>
            <p:spPr bwMode="auto">
              <a:xfrm>
                <a:off x="3530" y="3202"/>
                <a:ext cx="23" cy="23"/>
              </a:xfrm>
              <a:prstGeom prst="ellipse">
                <a:avLst/>
              </a:prstGeom>
              <a:solidFill>
                <a:srgbClr val="000000"/>
              </a:solidFill>
              <a:ln w="0">
                <a:solidFill>
                  <a:srgbClr val="000000"/>
                </a:solidFill>
                <a:round/>
                <a:headEnd/>
                <a:tailEnd/>
              </a:ln>
            </p:spPr>
            <p:txBody>
              <a:bodyPr/>
              <a:lstStyle/>
              <a:p>
                <a:endParaRPr lang="en-US"/>
              </a:p>
            </p:txBody>
          </p:sp>
          <p:sp>
            <p:nvSpPr>
              <p:cNvPr id="6654" name="Oval 510"/>
              <p:cNvSpPr>
                <a:spLocks noChangeArrowheads="1"/>
              </p:cNvSpPr>
              <p:nvPr/>
            </p:nvSpPr>
            <p:spPr bwMode="auto">
              <a:xfrm>
                <a:off x="3510" y="3222"/>
                <a:ext cx="23" cy="23"/>
              </a:xfrm>
              <a:prstGeom prst="ellipse">
                <a:avLst/>
              </a:prstGeom>
              <a:solidFill>
                <a:srgbClr val="000000"/>
              </a:solidFill>
              <a:ln w="0">
                <a:solidFill>
                  <a:srgbClr val="000000"/>
                </a:solidFill>
                <a:round/>
                <a:headEnd/>
                <a:tailEnd/>
              </a:ln>
            </p:spPr>
            <p:txBody>
              <a:bodyPr/>
              <a:lstStyle/>
              <a:p>
                <a:endParaRPr lang="en-US"/>
              </a:p>
            </p:txBody>
          </p:sp>
          <p:sp>
            <p:nvSpPr>
              <p:cNvPr id="6655" name="Oval 511"/>
              <p:cNvSpPr>
                <a:spLocks noChangeArrowheads="1"/>
              </p:cNvSpPr>
              <p:nvPr/>
            </p:nvSpPr>
            <p:spPr bwMode="auto">
              <a:xfrm>
                <a:off x="3524" y="3222"/>
                <a:ext cx="26" cy="23"/>
              </a:xfrm>
              <a:prstGeom prst="ellipse">
                <a:avLst/>
              </a:prstGeom>
              <a:solidFill>
                <a:srgbClr val="000000"/>
              </a:solidFill>
              <a:ln w="0">
                <a:solidFill>
                  <a:srgbClr val="000000"/>
                </a:solidFill>
                <a:round/>
                <a:headEnd/>
                <a:tailEnd/>
              </a:ln>
            </p:spPr>
            <p:txBody>
              <a:bodyPr/>
              <a:lstStyle/>
              <a:p>
                <a:endParaRPr lang="en-US"/>
              </a:p>
            </p:txBody>
          </p:sp>
          <p:sp>
            <p:nvSpPr>
              <p:cNvPr id="6656" name="Oval 512"/>
              <p:cNvSpPr>
                <a:spLocks noChangeArrowheads="1"/>
              </p:cNvSpPr>
              <p:nvPr/>
            </p:nvSpPr>
            <p:spPr bwMode="auto">
              <a:xfrm>
                <a:off x="3507" y="3245"/>
                <a:ext cx="26" cy="23"/>
              </a:xfrm>
              <a:prstGeom prst="ellipse">
                <a:avLst/>
              </a:prstGeom>
              <a:solidFill>
                <a:srgbClr val="000000"/>
              </a:solidFill>
              <a:ln w="0">
                <a:solidFill>
                  <a:srgbClr val="000000"/>
                </a:solidFill>
                <a:round/>
                <a:headEnd/>
                <a:tailEnd/>
              </a:ln>
            </p:spPr>
            <p:txBody>
              <a:bodyPr/>
              <a:lstStyle/>
              <a:p>
                <a:endParaRPr lang="en-US"/>
              </a:p>
            </p:txBody>
          </p:sp>
          <p:sp>
            <p:nvSpPr>
              <p:cNvPr id="6657" name="Oval 513"/>
              <p:cNvSpPr>
                <a:spLocks noChangeArrowheads="1"/>
              </p:cNvSpPr>
              <p:nvPr/>
            </p:nvSpPr>
            <p:spPr bwMode="auto">
              <a:xfrm>
                <a:off x="3527" y="3242"/>
                <a:ext cx="26" cy="23"/>
              </a:xfrm>
              <a:prstGeom prst="ellipse">
                <a:avLst/>
              </a:prstGeom>
              <a:solidFill>
                <a:srgbClr val="000000"/>
              </a:solidFill>
              <a:ln w="0">
                <a:solidFill>
                  <a:srgbClr val="000000"/>
                </a:solidFill>
                <a:round/>
                <a:headEnd/>
                <a:tailEnd/>
              </a:ln>
            </p:spPr>
            <p:txBody>
              <a:bodyPr/>
              <a:lstStyle/>
              <a:p>
                <a:endParaRPr lang="en-US"/>
              </a:p>
            </p:txBody>
          </p:sp>
          <p:sp>
            <p:nvSpPr>
              <p:cNvPr id="6658" name="Oval 514"/>
              <p:cNvSpPr>
                <a:spLocks noChangeArrowheads="1"/>
              </p:cNvSpPr>
              <p:nvPr/>
            </p:nvSpPr>
            <p:spPr bwMode="auto">
              <a:xfrm>
                <a:off x="3499" y="3262"/>
                <a:ext cx="23" cy="23"/>
              </a:xfrm>
              <a:prstGeom prst="ellipse">
                <a:avLst/>
              </a:prstGeom>
              <a:solidFill>
                <a:srgbClr val="000000"/>
              </a:solidFill>
              <a:ln w="0">
                <a:solidFill>
                  <a:srgbClr val="000000"/>
                </a:solidFill>
                <a:round/>
                <a:headEnd/>
                <a:tailEnd/>
              </a:ln>
            </p:spPr>
            <p:txBody>
              <a:bodyPr/>
              <a:lstStyle/>
              <a:p>
                <a:endParaRPr lang="en-US"/>
              </a:p>
            </p:txBody>
          </p:sp>
          <p:sp>
            <p:nvSpPr>
              <p:cNvPr id="6659" name="Oval 515"/>
              <p:cNvSpPr>
                <a:spLocks noChangeArrowheads="1"/>
              </p:cNvSpPr>
              <p:nvPr/>
            </p:nvSpPr>
            <p:spPr bwMode="auto">
              <a:xfrm>
                <a:off x="3484" y="3271"/>
                <a:ext cx="26" cy="23"/>
              </a:xfrm>
              <a:prstGeom prst="ellipse">
                <a:avLst/>
              </a:prstGeom>
              <a:solidFill>
                <a:srgbClr val="000000"/>
              </a:solidFill>
              <a:ln w="0">
                <a:solidFill>
                  <a:srgbClr val="000000"/>
                </a:solidFill>
                <a:round/>
                <a:headEnd/>
                <a:tailEnd/>
              </a:ln>
            </p:spPr>
            <p:txBody>
              <a:bodyPr/>
              <a:lstStyle/>
              <a:p>
                <a:endParaRPr lang="en-US"/>
              </a:p>
            </p:txBody>
          </p:sp>
          <p:sp>
            <p:nvSpPr>
              <p:cNvPr id="6660" name="Oval 516"/>
              <p:cNvSpPr>
                <a:spLocks noChangeArrowheads="1"/>
              </p:cNvSpPr>
              <p:nvPr/>
            </p:nvSpPr>
            <p:spPr bwMode="auto">
              <a:xfrm>
                <a:off x="3499" y="3283"/>
                <a:ext cx="23" cy="22"/>
              </a:xfrm>
              <a:prstGeom prst="ellipse">
                <a:avLst/>
              </a:prstGeom>
              <a:solidFill>
                <a:srgbClr val="000000"/>
              </a:solidFill>
              <a:ln w="0">
                <a:solidFill>
                  <a:srgbClr val="000000"/>
                </a:solidFill>
                <a:round/>
                <a:headEnd/>
                <a:tailEnd/>
              </a:ln>
            </p:spPr>
            <p:txBody>
              <a:bodyPr/>
              <a:lstStyle/>
              <a:p>
                <a:endParaRPr lang="en-US"/>
              </a:p>
            </p:txBody>
          </p:sp>
          <p:sp>
            <p:nvSpPr>
              <p:cNvPr id="6661" name="Oval 517"/>
              <p:cNvSpPr>
                <a:spLocks noChangeArrowheads="1"/>
              </p:cNvSpPr>
              <p:nvPr/>
            </p:nvSpPr>
            <p:spPr bwMode="auto">
              <a:xfrm>
                <a:off x="3513" y="3271"/>
                <a:ext cx="26" cy="23"/>
              </a:xfrm>
              <a:prstGeom prst="ellipse">
                <a:avLst/>
              </a:prstGeom>
              <a:solidFill>
                <a:srgbClr val="000000"/>
              </a:solidFill>
              <a:ln w="0">
                <a:solidFill>
                  <a:srgbClr val="000000"/>
                </a:solidFill>
                <a:round/>
                <a:headEnd/>
                <a:tailEnd/>
              </a:ln>
            </p:spPr>
            <p:txBody>
              <a:bodyPr/>
              <a:lstStyle/>
              <a:p>
                <a:endParaRPr lang="en-US"/>
              </a:p>
            </p:txBody>
          </p:sp>
          <p:sp>
            <p:nvSpPr>
              <p:cNvPr id="6662" name="Oval 518"/>
              <p:cNvSpPr>
                <a:spLocks noChangeArrowheads="1"/>
              </p:cNvSpPr>
              <p:nvPr/>
            </p:nvSpPr>
            <p:spPr bwMode="auto">
              <a:xfrm>
                <a:off x="3519" y="3260"/>
                <a:ext cx="23" cy="23"/>
              </a:xfrm>
              <a:prstGeom prst="ellipse">
                <a:avLst/>
              </a:prstGeom>
              <a:solidFill>
                <a:srgbClr val="000000"/>
              </a:solidFill>
              <a:ln w="0">
                <a:solidFill>
                  <a:srgbClr val="000000"/>
                </a:solidFill>
                <a:round/>
                <a:headEnd/>
                <a:tailEnd/>
              </a:ln>
            </p:spPr>
            <p:txBody>
              <a:bodyPr/>
              <a:lstStyle/>
              <a:p>
                <a:endParaRPr lang="en-US"/>
              </a:p>
            </p:txBody>
          </p:sp>
        </p:grpSp>
        <p:sp>
          <p:nvSpPr>
            <p:cNvPr id="6663" name="Oval 519"/>
            <p:cNvSpPr>
              <a:spLocks noChangeArrowheads="1"/>
            </p:cNvSpPr>
            <p:nvPr/>
          </p:nvSpPr>
          <p:spPr bwMode="auto">
            <a:xfrm>
              <a:off x="3551" y="3242"/>
              <a:ext cx="23" cy="23"/>
            </a:xfrm>
            <a:prstGeom prst="ellipse">
              <a:avLst/>
            </a:prstGeom>
            <a:solidFill>
              <a:srgbClr val="000000"/>
            </a:solidFill>
            <a:ln w="0">
              <a:solidFill>
                <a:srgbClr val="000000"/>
              </a:solidFill>
              <a:round/>
              <a:headEnd/>
              <a:tailEnd/>
            </a:ln>
          </p:spPr>
          <p:txBody>
            <a:bodyPr/>
            <a:lstStyle/>
            <a:p>
              <a:endParaRPr lang="en-US"/>
            </a:p>
          </p:txBody>
        </p:sp>
        <p:sp>
          <p:nvSpPr>
            <p:cNvPr id="6664" name="Oval 520"/>
            <p:cNvSpPr>
              <a:spLocks noChangeArrowheads="1"/>
            </p:cNvSpPr>
            <p:nvPr/>
          </p:nvSpPr>
          <p:spPr bwMode="auto">
            <a:xfrm>
              <a:off x="3545" y="3259"/>
              <a:ext cx="23" cy="23"/>
            </a:xfrm>
            <a:prstGeom prst="ellipse">
              <a:avLst/>
            </a:prstGeom>
            <a:solidFill>
              <a:srgbClr val="000000"/>
            </a:solidFill>
            <a:ln w="0">
              <a:solidFill>
                <a:srgbClr val="000000"/>
              </a:solidFill>
              <a:round/>
              <a:headEnd/>
              <a:tailEnd/>
            </a:ln>
          </p:spPr>
          <p:txBody>
            <a:bodyPr/>
            <a:lstStyle/>
            <a:p>
              <a:endParaRPr lang="en-US"/>
            </a:p>
          </p:txBody>
        </p:sp>
        <p:sp>
          <p:nvSpPr>
            <p:cNvPr id="6665" name="Oval 521"/>
            <p:cNvSpPr>
              <a:spLocks noChangeArrowheads="1"/>
            </p:cNvSpPr>
            <p:nvPr/>
          </p:nvSpPr>
          <p:spPr bwMode="auto">
            <a:xfrm>
              <a:off x="3565" y="3228"/>
              <a:ext cx="23" cy="23"/>
            </a:xfrm>
            <a:prstGeom prst="ellipse">
              <a:avLst/>
            </a:prstGeom>
            <a:solidFill>
              <a:srgbClr val="000000"/>
            </a:solidFill>
            <a:ln w="0">
              <a:solidFill>
                <a:srgbClr val="000000"/>
              </a:solidFill>
              <a:round/>
              <a:headEnd/>
              <a:tailEnd/>
            </a:ln>
          </p:spPr>
          <p:txBody>
            <a:bodyPr/>
            <a:lstStyle/>
            <a:p>
              <a:endParaRPr lang="en-US"/>
            </a:p>
          </p:txBody>
        </p:sp>
        <p:sp>
          <p:nvSpPr>
            <p:cNvPr id="6666" name="Oval 522"/>
            <p:cNvSpPr>
              <a:spLocks noChangeArrowheads="1"/>
            </p:cNvSpPr>
            <p:nvPr/>
          </p:nvSpPr>
          <p:spPr bwMode="auto">
            <a:xfrm>
              <a:off x="3576" y="3213"/>
              <a:ext cx="26" cy="23"/>
            </a:xfrm>
            <a:prstGeom prst="ellipse">
              <a:avLst/>
            </a:prstGeom>
            <a:solidFill>
              <a:srgbClr val="000000"/>
            </a:solidFill>
            <a:ln w="0">
              <a:solidFill>
                <a:srgbClr val="000000"/>
              </a:solidFill>
              <a:round/>
              <a:headEnd/>
              <a:tailEnd/>
            </a:ln>
          </p:spPr>
          <p:txBody>
            <a:bodyPr/>
            <a:lstStyle/>
            <a:p>
              <a:endParaRPr lang="en-US"/>
            </a:p>
          </p:txBody>
        </p:sp>
        <p:sp>
          <p:nvSpPr>
            <p:cNvPr id="6667" name="Oval 523"/>
            <p:cNvSpPr>
              <a:spLocks noChangeArrowheads="1"/>
            </p:cNvSpPr>
            <p:nvPr/>
          </p:nvSpPr>
          <p:spPr bwMode="auto">
            <a:xfrm>
              <a:off x="3614" y="3208"/>
              <a:ext cx="23" cy="23"/>
            </a:xfrm>
            <a:prstGeom prst="ellipse">
              <a:avLst/>
            </a:prstGeom>
            <a:solidFill>
              <a:srgbClr val="000000"/>
            </a:solidFill>
            <a:ln w="0">
              <a:solidFill>
                <a:srgbClr val="000000"/>
              </a:solidFill>
              <a:round/>
              <a:headEnd/>
              <a:tailEnd/>
            </a:ln>
          </p:spPr>
          <p:txBody>
            <a:bodyPr/>
            <a:lstStyle/>
            <a:p>
              <a:endParaRPr lang="en-US"/>
            </a:p>
          </p:txBody>
        </p:sp>
        <p:sp>
          <p:nvSpPr>
            <p:cNvPr id="6668" name="Oval 524"/>
            <p:cNvSpPr>
              <a:spLocks noChangeArrowheads="1"/>
            </p:cNvSpPr>
            <p:nvPr/>
          </p:nvSpPr>
          <p:spPr bwMode="auto">
            <a:xfrm>
              <a:off x="3576" y="3228"/>
              <a:ext cx="58" cy="71"/>
            </a:xfrm>
            <a:prstGeom prst="ellipse">
              <a:avLst/>
            </a:prstGeom>
            <a:solidFill>
              <a:srgbClr val="000000"/>
            </a:solidFill>
            <a:ln w="0">
              <a:solidFill>
                <a:srgbClr val="000000"/>
              </a:solidFill>
              <a:round/>
              <a:headEnd/>
              <a:tailEnd/>
            </a:ln>
          </p:spPr>
          <p:txBody>
            <a:bodyPr/>
            <a:lstStyle/>
            <a:p>
              <a:endParaRPr lang="en-US"/>
            </a:p>
          </p:txBody>
        </p:sp>
        <p:sp>
          <p:nvSpPr>
            <p:cNvPr id="6669" name="Oval 525"/>
            <p:cNvSpPr>
              <a:spLocks noChangeArrowheads="1"/>
            </p:cNvSpPr>
            <p:nvPr/>
          </p:nvSpPr>
          <p:spPr bwMode="auto">
            <a:xfrm>
              <a:off x="3528" y="3302"/>
              <a:ext cx="66" cy="84"/>
            </a:xfrm>
            <a:prstGeom prst="ellipse">
              <a:avLst/>
            </a:prstGeom>
            <a:solidFill>
              <a:srgbClr val="000000"/>
            </a:solidFill>
            <a:ln w="0">
              <a:solidFill>
                <a:srgbClr val="000000"/>
              </a:solidFill>
              <a:round/>
              <a:headEnd/>
              <a:tailEnd/>
            </a:ln>
          </p:spPr>
          <p:txBody>
            <a:bodyPr/>
            <a:lstStyle/>
            <a:p>
              <a:endParaRPr lang="en-US"/>
            </a:p>
          </p:txBody>
        </p:sp>
        <p:sp>
          <p:nvSpPr>
            <p:cNvPr id="6670" name="Oval 526"/>
            <p:cNvSpPr>
              <a:spLocks noChangeArrowheads="1"/>
            </p:cNvSpPr>
            <p:nvPr/>
          </p:nvSpPr>
          <p:spPr bwMode="auto">
            <a:xfrm>
              <a:off x="3605" y="3216"/>
              <a:ext cx="23" cy="23"/>
            </a:xfrm>
            <a:prstGeom prst="ellipse">
              <a:avLst/>
            </a:prstGeom>
            <a:solidFill>
              <a:srgbClr val="000000"/>
            </a:solidFill>
            <a:ln w="0">
              <a:solidFill>
                <a:srgbClr val="000000"/>
              </a:solidFill>
              <a:round/>
              <a:headEnd/>
              <a:tailEnd/>
            </a:ln>
          </p:spPr>
          <p:txBody>
            <a:bodyPr/>
            <a:lstStyle/>
            <a:p>
              <a:endParaRPr lang="en-US"/>
            </a:p>
          </p:txBody>
        </p:sp>
        <p:sp>
          <p:nvSpPr>
            <p:cNvPr id="6671" name="Oval 527"/>
            <p:cNvSpPr>
              <a:spLocks noChangeArrowheads="1"/>
            </p:cNvSpPr>
            <p:nvPr/>
          </p:nvSpPr>
          <p:spPr bwMode="auto">
            <a:xfrm>
              <a:off x="3619" y="3231"/>
              <a:ext cx="26" cy="23"/>
            </a:xfrm>
            <a:prstGeom prst="ellipse">
              <a:avLst/>
            </a:prstGeom>
            <a:solidFill>
              <a:srgbClr val="000000"/>
            </a:solidFill>
            <a:ln w="0">
              <a:solidFill>
                <a:srgbClr val="000000"/>
              </a:solidFill>
              <a:round/>
              <a:headEnd/>
              <a:tailEnd/>
            </a:ln>
          </p:spPr>
          <p:txBody>
            <a:bodyPr/>
            <a:lstStyle/>
            <a:p>
              <a:endParaRPr lang="en-US"/>
            </a:p>
          </p:txBody>
        </p:sp>
        <p:sp>
          <p:nvSpPr>
            <p:cNvPr id="6672" name="Oval 528"/>
            <p:cNvSpPr>
              <a:spLocks noChangeArrowheads="1"/>
            </p:cNvSpPr>
            <p:nvPr/>
          </p:nvSpPr>
          <p:spPr bwMode="auto">
            <a:xfrm>
              <a:off x="3565" y="3248"/>
              <a:ext cx="23" cy="23"/>
            </a:xfrm>
            <a:prstGeom prst="ellipse">
              <a:avLst/>
            </a:prstGeom>
            <a:solidFill>
              <a:srgbClr val="000000"/>
            </a:solidFill>
            <a:ln w="0">
              <a:solidFill>
                <a:srgbClr val="000000"/>
              </a:solidFill>
              <a:round/>
              <a:headEnd/>
              <a:tailEnd/>
            </a:ln>
          </p:spPr>
          <p:txBody>
            <a:bodyPr/>
            <a:lstStyle/>
            <a:p>
              <a:endParaRPr lang="en-US"/>
            </a:p>
          </p:txBody>
        </p:sp>
        <p:sp>
          <p:nvSpPr>
            <p:cNvPr id="6673" name="Oval 529"/>
            <p:cNvSpPr>
              <a:spLocks noChangeArrowheads="1"/>
            </p:cNvSpPr>
            <p:nvPr/>
          </p:nvSpPr>
          <p:spPr bwMode="auto">
            <a:xfrm>
              <a:off x="3556" y="3262"/>
              <a:ext cx="26" cy="23"/>
            </a:xfrm>
            <a:prstGeom prst="ellipse">
              <a:avLst/>
            </a:prstGeom>
            <a:solidFill>
              <a:srgbClr val="000000"/>
            </a:solidFill>
            <a:ln w="0">
              <a:solidFill>
                <a:srgbClr val="000000"/>
              </a:solidFill>
              <a:round/>
              <a:headEnd/>
              <a:tailEnd/>
            </a:ln>
          </p:spPr>
          <p:txBody>
            <a:bodyPr/>
            <a:lstStyle/>
            <a:p>
              <a:endParaRPr lang="en-US"/>
            </a:p>
          </p:txBody>
        </p:sp>
        <p:sp>
          <p:nvSpPr>
            <p:cNvPr id="6674" name="Oval 530"/>
            <p:cNvSpPr>
              <a:spLocks noChangeArrowheads="1"/>
            </p:cNvSpPr>
            <p:nvPr/>
          </p:nvSpPr>
          <p:spPr bwMode="auto">
            <a:xfrm>
              <a:off x="3585" y="3282"/>
              <a:ext cx="23" cy="23"/>
            </a:xfrm>
            <a:prstGeom prst="ellipse">
              <a:avLst/>
            </a:prstGeom>
            <a:solidFill>
              <a:srgbClr val="000000"/>
            </a:solidFill>
            <a:ln w="0">
              <a:solidFill>
                <a:srgbClr val="000000"/>
              </a:solidFill>
              <a:round/>
              <a:headEnd/>
              <a:tailEnd/>
            </a:ln>
          </p:spPr>
          <p:txBody>
            <a:bodyPr/>
            <a:lstStyle/>
            <a:p>
              <a:endParaRPr lang="en-US"/>
            </a:p>
          </p:txBody>
        </p:sp>
        <p:sp>
          <p:nvSpPr>
            <p:cNvPr id="6675" name="Oval 531"/>
            <p:cNvSpPr>
              <a:spLocks noChangeArrowheads="1"/>
            </p:cNvSpPr>
            <p:nvPr/>
          </p:nvSpPr>
          <p:spPr bwMode="auto">
            <a:xfrm>
              <a:off x="3539" y="3288"/>
              <a:ext cx="23" cy="23"/>
            </a:xfrm>
            <a:prstGeom prst="ellipse">
              <a:avLst/>
            </a:prstGeom>
            <a:solidFill>
              <a:srgbClr val="000000"/>
            </a:solidFill>
            <a:ln w="0">
              <a:solidFill>
                <a:srgbClr val="000000"/>
              </a:solidFill>
              <a:round/>
              <a:headEnd/>
              <a:tailEnd/>
            </a:ln>
          </p:spPr>
          <p:txBody>
            <a:bodyPr/>
            <a:lstStyle/>
            <a:p>
              <a:endParaRPr lang="en-US"/>
            </a:p>
          </p:txBody>
        </p:sp>
        <p:sp>
          <p:nvSpPr>
            <p:cNvPr id="6676" name="Oval 532"/>
            <p:cNvSpPr>
              <a:spLocks noChangeArrowheads="1"/>
            </p:cNvSpPr>
            <p:nvPr/>
          </p:nvSpPr>
          <p:spPr bwMode="auto">
            <a:xfrm>
              <a:off x="3548" y="3279"/>
              <a:ext cx="23" cy="23"/>
            </a:xfrm>
            <a:prstGeom prst="ellipse">
              <a:avLst/>
            </a:prstGeom>
            <a:solidFill>
              <a:srgbClr val="000000"/>
            </a:solidFill>
            <a:ln w="0">
              <a:solidFill>
                <a:srgbClr val="000000"/>
              </a:solidFill>
              <a:round/>
              <a:headEnd/>
              <a:tailEnd/>
            </a:ln>
          </p:spPr>
          <p:txBody>
            <a:bodyPr/>
            <a:lstStyle/>
            <a:p>
              <a:endParaRPr lang="en-US"/>
            </a:p>
          </p:txBody>
        </p:sp>
        <p:sp>
          <p:nvSpPr>
            <p:cNvPr id="6677" name="Oval 533"/>
            <p:cNvSpPr>
              <a:spLocks noChangeArrowheads="1"/>
            </p:cNvSpPr>
            <p:nvPr/>
          </p:nvSpPr>
          <p:spPr bwMode="auto">
            <a:xfrm>
              <a:off x="3559" y="3291"/>
              <a:ext cx="26" cy="23"/>
            </a:xfrm>
            <a:prstGeom prst="ellipse">
              <a:avLst/>
            </a:prstGeom>
            <a:solidFill>
              <a:srgbClr val="000000"/>
            </a:solidFill>
            <a:ln w="0">
              <a:solidFill>
                <a:srgbClr val="000000"/>
              </a:solidFill>
              <a:round/>
              <a:headEnd/>
              <a:tailEnd/>
            </a:ln>
          </p:spPr>
          <p:txBody>
            <a:bodyPr/>
            <a:lstStyle/>
            <a:p>
              <a:endParaRPr lang="en-US"/>
            </a:p>
          </p:txBody>
        </p:sp>
        <p:sp>
          <p:nvSpPr>
            <p:cNvPr id="6678" name="Oval 534"/>
            <p:cNvSpPr>
              <a:spLocks noChangeArrowheads="1"/>
            </p:cNvSpPr>
            <p:nvPr/>
          </p:nvSpPr>
          <p:spPr bwMode="auto">
            <a:xfrm>
              <a:off x="3579" y="3299"/>
              <a:ext cx="26" cy="23"/>
            </a:xfrm>
            <a:prstGeom prst="ellipse">
              <a:avLst/>
            </a:prstGeom>
            <a:solidFill>
              <a:srgbClr val="000000"/>
            </a:solidFill>
            <a:ln w="0">
              <a:solidFill>
                <a:srgbClr val="000000"/>
              </a:solidFill>
              <a:round/>
              <a:headEnd/>
              <a:tailEnd/>
            </a:ln>
          </p:spPr>
          <p:txBody>
            <a:bodyPr/>
            <a:lstStyle/>
            <a:p>
              <a:endParaRPr lang="en-US"/>
            </a:p>
          </p:txBody>
        </p:sp>
        <p:sp>
          <p:nvSpPr>
            <p:cNvPr id="6679" name="Oval 535"/>
            <p:cNvSpPr>
              <a:spLocks noChangeArrowheads="1"/>
            </p:cNvSpPr>
            <p:nvPr/>
          </p:nvSpPr>
          <p:spPr bwMode="auto">
            <a:xfrm>
              <a:off x="3599" y="3297"/>
              <a:ext cx="26" cy="23"/>
            </a:xfrm>
            <a:prstGeom prst="ellipse">
              <a:avLst/>
            </a:prstGeom>
            <a:solidFill>
              <a:srgbClr val="000000"/>
            </a:solidFill>
            <a:ln w="0">
              <a:solidFill>
                <a:srgbClr val="000000"/>
              </a:solidFill>
              <a:round/>
              <a:headEnd/>
              <a:tailEnd/>
            </a:ln>
          </p:spPr>
          <p:txBody>
            <a:bodyPr/>
            <a:lstStyle/>
            <a:p>
              <a:endParaRPr lang="en-US"/>
            </a:p>
          </p:txBody>
        </p:sp>
        <p:sp>
          <p:nvSpPr>
            <p:cNvPr id="6680" name="Oval 536"/>
            <p:cNvSpPr>
              <a:spLocks noChangeArrowheads="1"/>
            </p:cNvSpPr>
            <p:nvPr/>
          </p:nvSpPr>
          <p:spPr bwMode="auto">
            <a:xfrm>
              <a:off x="3617" y="3282"/>
              <a:ext cx="22" cy="23"/>
            </a:xfrm>
            <a:prstGeom prst="ellipse">
              <a:avLst/>
            </a:prstGeom>
            <a:solidFill>
              <a:srgbClr val="000000"/>
            </a:solidFill>
            <a:ln w="0">
              <a:solidFill>
                <a:srgbClr val="000000"/>
              </a:solidFill>
              <a:round/>
              <a:headEnd/>
              <a:tailEnd/>
            </a:ln>
          </p:spPr>
          <p:txBody>
            <a:bodyPr/>
            <a:lstStyle/>
            <a:p>
              <a:endParaRPr lang="en-US"/>
            </a:p>
          </p:txBody>
        </p:sp>
        <p:sp>
          <p:nvSpPr>
            <p:cNvPr id="6681" name="Oval 537"/>
            <p:cNvSpPr>
              <a:spLocks noChangeArrowheads="1"/>
            </p:cNvSpPr>
            <p:nvPr/>
          </p:nvSpPr>
          <p:spPr bwMode="auto">
            <a:xfrm>
              <a:off x="3634" y="3251"/>
              <a:ext cx="26" cy="23"/>
            </a:xfrm>
            <a:prstGeom prst="ellipse">
              <a:avLst/>
            </a:prstGeom>
            <a:solidFill>
              <a:srgbClr val="000000"/>
            </a:solidFill>
            <a:ln w="0">
              <a:solidFill>
                <a:srgbClr val="000000"/>
              </a:solidFill>
              <a:round/>
              <a:headEnd/>
              <a:tailEnd/>
            </a:ln>
          </p:spPr>
          <p:txBody>
            <a:bodyPr/>
            <a:lstStyle/>
            <a:p>
              <a:endParaRPr lang="en-US"/>
            </a:p>
          </p:txBody>
        </p:sp>
        <p:sp>
          <p:nvSpPr>
            <p:cNvPr id="6682" name="Oval 538"/>
            <p:cNvSpPr>
              <a:spLocks noChangeArrowheads="1"/>
            </p:cNvSpPr>
            <p:nvPr/>
          </p:nvSpPr>
          <p:spPr bwMode="auto">
            <a:xfrm>
              <a:off x="3536" y="3368"/>
              <a:ext cx="23" cy="23"/>
            </a:xfrm>
            <a:prstGeom prst="ellipse">
              <a:avLst/>
            </a:prstGeom>
            <a:solidFill>
              <a:srgbClr val="000000"/>
            </a:solidFill>
            <a:ln w="0">
              <a:solidFill>
                <a:srgbClr val="000000"/>
              </a:solidFill>
              <a:round/>
              <a:headEnd/>
              <a:tailEnd/>
            </a:ln>
          </p:spPr>
          <p:txBody>
            <a:bodyPr/>
            <a:lstStyle/>
            <a:p>
              <a:endParaRPr lang="en-US"/>
            </a:p>
          </p:txBody>
        </p:sp>
        <p:sp>
          <p:nvSpPr>
            <p:cNvPr id="6683" name="Oval 539"/>
            <p:cNvSpPr>
              <a:spLocks noChangeArrowheads="1"/>
            </p:cNvSpPr>
            <p:nvPr/>
          </p:nvSpPr>
          <p:spPr bwMode="auto">
            <a:xfrm>
              <a:off x="3513" y="3348"/>
              <a:ext cx="23" cy="23"/>
            </a:xfrm>
            <a:prstGeom prst="ellipse">
              <a:avLst/>
            </a:prstGeom>
            <a:solidFill>
              <a:srgbClr val="000000"/>
            </a:solidFill>
            <a:ln w="0">
              <a:solidFill>
                <a:srgbClr val="000000"/>
              </a:solidFill>
              <a:round/>
              <a:headEnd/>
              <a:tailEnd/>
            </a:ln>
          </p:spPr>
          <p:txBody>
            <a:bodyPr/>
            <a:lstStyle/>
            <a:p>
              <a:endParaRPr lang="en-US"/>
            </a:p>
          </p:txBody>
        </p:sp>
        <p:sp>
          <p:nvSpPr>
            <p:cNvPr id="6684" name="Oval 540"/>
            <p:cNvSpPr>
              <a:spLocks noChangeArrowheads="1"/>
            </p:cNvSpPr>
            <p:nvPr/>
          </p:nvSpPr>
          <p:spPr bwMode="auto">
            <a:xfrm>
              <a:off x="3525" y="3308"/>
              <a:ext cx="23" cy="23"/>
            </a:xfrm>
            <a:prstGeom prst="ellipse">
              <a:avLst/>
            </a:prstGeom>
            <a:solidFill>
              <a:srgbClr val="000000"/>
            </a:solidFill>
            <a:ln w="0">
              <a:solidFill>
                <a:srgbClr val="000000"/>
              </a:solidFill>
              <a:round/>
              <a:headEnd/>
              <a:tailEnd/>
            </a:ln>
          </p:spPr>
          <p:txBody>
            <a:bodyPr/>
            <a:lstStyle/>
            <a:p>
              <a:endParaRPr lang="en-US"/>
            </a:p>
          </p:txBody>
        </p:sp>
        <p:sp>
          <p:nvSpPr>
            <p:cNvPr id="6685" name="Oval 541"/>
            <p:cNvSpPr>
              <a:spLocks noChangeArrowheads="1"/>
            </p:cNvSpPr>
            <p:nvPr/>
          </p:nvSpPr>
          <p:spPr bwMode="auto">
            <a:xfrm>
              <a:off x="3505" y="3340"/>
              <a:ext cx="23" cy="23"/>
            </a:xfrm>
            <a:prstGeom prst="ellipse">
              <a:avLst/>
            </a:prstGeom>
            <a:solidFill>
              <a:srgbClr val="000000"/>
            </a:solidFill>
            <a:ln w="0">
              <a:solidFill>
                <a:srgbClr val="000000"/>
              </a:solidFill>
              <a:round/>
              <a:headEnd/>
              <a:tailEnd/>
            </a:ln>
          </p:spPr>
          <p:txBody>
            <a:bodyPr/>
            <a:lstStyle/>
            <a:p>
              <a:endParaRPr lang="en-US"/>
            </a:p>
          </p:txBody>
        </p:sp>
        <p:sp>
          <p:nvSpPr>
            <p:cNvPr id="6686" name="Oval 542"/>
            <p:cNvSpPr>
              <a:spLocks noChangeArrowheads="1"/>
            </p:cNvSpPr>
            <p:nvPr/>
          </p:nvSpPr>
          <p:spPr bwMode="auto">
            <a:xfrm>
              <a:off x="3470" y="3342"/>
              <a:ext cx="23" cy="23"/>
            </a:xfrm>
            <a:prstGeom prst="ellipse">
              <a:avLst/>
            </a:prstGeom>
            <a:solidFill>
              <a:srgbClr val="000000"/>
            </a:solidFill>
            <a:ln w="0">
              <a:solidFill>
                <a:srgbClr val="000000"/>
              </a:solidFill>
              <a:round/>
              <a:headEnd/>
              <a:tailEnd/>
            </a:ln>
          </p:spPr>
          <p:txBody>
            <a:bodyPr/>
            <a:lstStyle/>
            <a:p>
              <a:endParaRPr lang="en-US"/>
            </a:p>
          </p:txBody>
        </p:sp>
        <p:sp>
          <p:nvSpPr>
            <p:cNvPr id="6687" name="Oval 543"/>
            <p:cNvSpPr>
              <a:spLocks noChangeArrowheads="1"/>
            </p:cNvSpPr>
            <p:nvPr/>
          </p:nvSpPr>
          <p:spPr bwMode="auto">
            <a:xfrm>
              <a:off x="3559" y="3371"/>
              <a:ext cx="23" cy="23"/>
            </a:xfrm>
            <a:prstGeom prst="ellipse">
              <a:avLst/>
            </a:prstGeom>
            <a:solidFill>
              <a:srgbClr val="000000"/>
            </a:solidFill>
            <a:ln w="0">
              <a:solidFill>
                <a:srgbClr val="000000"/>
              </a:solidFill>
              <a:round/>
              <a:headEnd/>
              <a:tailEnd/>
            </a:ln>
          </p:spPr>
          <p:txBody>
            <a:bodyPr/>
            <a:lstStyle/>
            <a:p>
              <a:endParaRPr lang="en-US"/>
            </a:p>
          </p:txBody>
        </p:sp>
        <p:sp>
          <p:nvSpPr>
            <p:cNvPr id="6688" name="Oval 544"/>
            <p:cNvSpPr>
              <a:spLocks noChangeArrowheads="1"/>
            </p:cNvSpPr>
            <p:nvPr/>
          </p:nvSpPr>
          <p:spPr bwMode="auto">
            <a:xfrm>
              <a:off x="3574" y="3357"/>
              <a:ext cx="25" cy="23"/>
            </a:xfrm>
            <a:prstGeom prst="ellipse">
              <a:avLst/>
            </a:prstGeom>
            <a:solidFill>
              <a:srgbClr val="000000"/>
            </a:solidFill>
            <a:ln w="0">
              <a:solidFill>
                <a:srgbClr val="000000"/>
              </a:solidFill>
              <a:round/>
              <a:headEnd/>
              <a:tailEnd/>
            </a:ln>
          </p:spPr>
          <p:txBody>
            <a:bodyPr/>
            <a:lstStyle/>
            <a:p>
              <a:endParaRPr lang="en-US"/>
            </a:p>
          </p:txBody>
        </p:sp>
        <p:sp>
          <p:nvSpPr>
            <p:cNvPr id="6689" name="Oval 545"/>
            <p:cNvSpPr>
              <a:spLocks noChangeArrowheads="1"/>
            </p:cNvSpPr>
            <p:nvPr/>
          </p:nvSpPr>
          <p:spPr bwMode="auto">
            <a:xfrm>
              <a:off x="3599" y="3331"/>
              <a:ext cx="26" cy="23"/>
            </a:xfrm>
            <a:prstGeom prst="ellipse">
              <a:avLst/>
            </a:prstGeom>
            <a:solidFill>
              <a:srgbClr val="000000"/>
            </a:solidFill>
            <a:ln w="0">
              <a:solidFill>
                <a:srgbClr val="000000"/>
              </a:solidFill>
              <a:round/>
              <a:headEnd/>
              <a:tailEnd/>
            </a:ln>
          </p:spPr>
          <p:txBody>
            <a:bodyPr/>
            <a:lstStyle/>
            <a:p>
              <a:endParaRPr lang="en-US"/>
            </a:p>
          </p:txBody>
        </p:sp>
        <p:sp>
          <p:nvSpPr>
            <p:cNvPr id="6690" name="Oval 546"/>
            <p:cNvSpPr>
              <a:spLocks noChangeArrowheads="1"/>
            </p:cNvSpPr>
            <p:nvPr/>
          </p:nvSpPr>
          <p:spPr bwMode="auto">
            <a:xfrm>
              <a:off x="3579" y="3317"/>
              <a:ext cx="26" cy="23"/>
            </a:xfrm>
            <a:prstGeom prst="ellipse">
              <a:avLst/>
            </a:prstGeom>
            <a:solidFill>
              <a:srgbClr val="000000"/>
            </a:solidFill>
            <a:ln w="0">
              <a:solidFill>
                <a:srgbClr val="000000"/>
              </a:solidFill>
              <a:round/>
              <a:headEnd/>
              <a:tailEnd/>
            </a:ln>
          </p:spPr>
          <p:txBody>
            <a:bodyPr/>
            <a:lstStyle/>
            <a:p>
              <a:endParaRPr lang="en-US"/>
            </a:p>
          </p:txBody>
        </p:sp>
        <p:sp>
          <p:nvSpPr>
            <p:cNvPr id="6691" name="Oval 547"/>
            <p:cNvSpPr>
              <a:spLocks noChangeArrowheads="1"/>
            </p:cNvSpPr>
            <p:nvPr/>
          </p:nvSpPr>
          <p:spPr bwMode="auto">
            <a:xfrm>
              <a:off x="3579" y="3374"/>
              <a:ext cx="23" cy="23"/>
            </a:xfrm>
            <a:prstGeom prst="ellipse">
              <a:avLst/>
            </a:prstGeom>
            <a:solidFill>
              <a:srgbClr val="000000"/>
            </a:solidFill>
            <a:ln w="0">
              <a:solidFill>
                <a:srgbClr val="000000"/>
              </a:solidFill>
              <a:round/>
              <a:headEnd/>
              <a:tailEnd/>
            </a:ln>
          </p:spPr>
          <p:txBody>
            <a:bodyPr/>
            <a:lstStyle/>
            <a:p>
              <a:endParaRPr lang="en-US"/>
            </a:p>
          </p:txBody>
        </p:sp>
        <p:sp>
          <p:nvSpPr>
            <p:cNvPr id="6692" name="Oval 548"/>
            <p:cNvSpPr>
              <a:spLocks noChangeArrowheads="1"/>
            </p:cNvSpPr>
            <p:nvPr/>
          </p:nvSpPr>
          <p:spPr bwMode="auto">
            <a:xfrm>
              <a:off x="3568" y="3386"/>
              <a:ext cx="23" cy="22"/>
            </a:xfrm>
            <a:prstGeom prst="ellipse">
              <a:avLst/>
            </a:prstGeom>
            <a:solidFill>
              <a:srgbClr val="000000"/>
            </a:solidFill>
            <a:ln w="0">
              <a:solidFill>
                <a:srgbClr val="000000"/>
              </a:solidFill>
              <a:round/>
              <a:headEnd/>
              <a:tailEnd/>
            </a:ln>
          </p:spPr>
          <p:txBody>
            <a:bodyPr/>
            <a:lstStyle/>
            <a:p>
              <a:endParaRPr lang="en-US"/>
            </a:p>
          </p:txBody>
        </p:sp>
        <p:sp>
          <p:nvSpPr>
            <p:cNvPr id="6693" name="Oval 549"/>
            <p:cNvSpPr>
              <a:spLocks noChangeArrowheads="1"/>
            </p:cNvSpPr>
            <p:nvPr/>
          </p:nvSpPr>
          <p:spPr bwMode="auto">
            <a:xfrm>
              <a:off x="3591" y="3397"/>
              <a:ext cx="26" cy="23"/>
            </a:xfrm>
            <a:prstGeom prst="ellipse">
              <a:avLst/>
            </a:prstGeom>
            <a:solidFill>
              <a:srgbClr val="000000"/>
            </a:solidFill>
            <a:ln w="0">
              <a:solidFill>
                <a:srgbClr val="000000"/>
              </a:solidFill>
              <a:round/>
              <a:headEnd/>
              <a:tailEnd/>
            </a:ln>
          </p:spPr>
          <p:txBody>
            <a:bodyPr/>
            <a:lstStyle/>
            <a:p>
              <a:endParaRPr lang="en-US"/>
            </a:p>
          </p:txBody>
        </p:sp>
        <p:sp>
          <p:nvSpPr>
            <p:cNvPr id="6694" name="Oval 550"/>
            <p:cNvSpPr>
              <a:spLocks noChangeArrowheads="1"/>
            </p:cNvSpPr>
            <p:nvPr/>
          </p:nvSpPr>
          <p:spPr bwMode="auto">
            <a:xfrm>
              <a:off x="3628" y="3357"/>
              <a:ext cx="23" cy="23"/>
            </a:xfrm>
            <a:prstGeom prst="ellipse">
              <a:avLst/>
            </a:prstGeom>
            <a:solidFill>
              <a:srgbClr val="000000"/>
            </a:solidFill>
            <a:ln w="0">
              <a:solidFill>
                <a:srgbClr val="000000"/>
              </a:solidFill>
              <a:round/>
              <a:headEnd/>
              <a:tailEnd/>
            </a:ln>
          </p:spPr>
          <p:txBody>
            <a:bodyPr/>
            <a:lstStyle/>
            <a:p>
              <a:endParaRPr lang="en-US"/>
            </a:p>
          </p:txBody>
        </p:sp>
        <p:sp>
          <p:nvSpPr>
            <p:cNvPr id="6695" name="Oval 551"/>
            <p:cNvSpPr>
              <a:spLocks noChangeArrowheads="1"/>
            </p:cNvSpPr>
            <p:nvPr/>
          </p:nvSpPr>
          <p:spPr bwMode="auto">
            <a:xfrm>
              <a:off x="3631" y="3345"/>
              <a:ext cx="23" cy="23"/>
            </a:xfrm>
            <a:prstGeom prst="ellipse">
              <a:avLst/>
            </a:prstGeom>
            <a:solidFill>
              <a:srgbClr val="000000"/>
            </a:solidFill>
            <a:ln w="0">
              <a:solidFill>
                <a:srgbClr val="000000"/>
              </a:solidFill>
              <a:round/>
              <a:headEnd/>
              <a:tailEnd/>
            </a:ln>
          </p:spPr>
          <p:txBody>
            <a:bodyPr/>
            <a:lstStyle/>
            <a:p>
              <a:endParaRPr lang="en-US"/>
            </a:p>
          </p:txBody>
        </p:sp>
        <p:sp>
          <p:nvSpPr>
            <p:cNvPr id="6696" name="Oval 552"/>
            <p:cNvSpPr>
              <a:spLocks noChangeArrowheads="1"/>
            </p:cNvSpPr>
            <p:nvPr/>
          </p:nvSpPr>
          <p:spPr bwMode="auto">
            <a:xfrm>
              <a:off x="3637" y="3325"/>
              <a:ext cx="25" cy="23"/>
            </a:xfrm>
            <a:prstGeom prst="ellipse">
              <a:avLst/>
            </a:prstGeom>
            <a:solidFill>
              <a:srgbClr val="000000"/>
            </a:solidFill>
            <a:ln w="0">
              <a:solidFill>
                <a:srgbClr val="000000"/>
              </a:solidFill>
              <a:round/>
              <a:headEnd/>
              <a:tailEnd/>
            </a:ln>
          </p:spPr>
          <p:txBody>
            <a:bodyPr/>
            <a:lstStyle/>
            <a:p>
              <a:endParaRPr lang="en-US"/>
            </a:p>
          </p:txBody>
        </p:sp>
        <p:sp>
          <p:nvSpPr>
            <p:cNvPr id="6697" name="Oval 553"/>
            <p:cNvSpPr>
              <a:spLocks noChangeArrowheads="1"/>
            </p:cNvSpPr>
            <p:nvPr/>
          </p:nvSpPr>
          <p:spPr bwMode="auto">
            <a:xfrm>
              <a:off x="3654" y="3325"/>
              <a:ext cx="26" cy="23"/>
            </a:xfrm>
            <a:prstGeom prst="ellipse">
              <a:avLst/>
            </a:prstGeom>
            <a:solidFill>
              <a:srgbClr val="000000"/>
            </a:solidFill>
            <a:ln w="0">
              <a:solidFill>
                <a:srgbClr val="000000"/>
              </a:solidFill>
              <a:round/>
              <a:headEnd/>
              <a:tailEnd/>
            </a:ln>
          </p:spPr>
          <p:txBody>
            <a:bodyPr/>
            <a:lstStyle/>
            <a:p>
              <a:endParaRPr lang="en-US"/>
            </a:p>
          </p:txBody>
        </p:sp>
        <p:sp>
          <p:nvSpPr>
            <p:cNvPr id="6698" name="Oval 554"/>
            <p:cNvSpPr>
              <a:spLocks noChangeArrowheads="1"/>
            </p:cNvSpPr>
            <p:nvPr/>
          </p:nvSpPr>
          <p:spPr bwMode="auto">
            <a:xfrm>
              <a:off x="3668" y="3342"/>
              <a:ext cx="23" cy="23"/>
            </a:xfrm>
            <a:prstGeom prst="ellipse">
              <a:avLst/>
            </a:prstGeom>
            <a:solidFill>
              <a:srgbClr val="000000"/>
            </a:solidFill>
            <a:ln w="0">
              <a:solidFill>
                <a:srgbClr val="000000"/>
              </a:solidFill>
              <a:round/>
              <a:headEnd/>
              <a:tailEnd/>
            </a:ln>
          </p:spPr>
          <p:txBody>
            <a:bodyPr/>
            <a:lstStyle/>
            <a:p>
              <a:endParaRPr lang="en-US"/>
            </a:p>
          </p:txBody>
        </p:sp>
        <p:sp>
          <p:nvSpPr>
            <p:cNvPr id="6699" name="Oval 555"/>
            <p:cNvSpPr>
              <a:spLocks noChangeArrowheads="1"/>
            </p:cNvSpPr>
            <p:nvPr/>
          </p:nvSpPr>
          <p:spPr bwMode="auto">
            <a:xfrm>
              <a:off x="3642" y="3360"/>
              <a:ext cx="23" cy="23"/>
            </a:xfrm>
            <a:prstGeom prst="ellipse">
              <a:avLst/>
            </a:prstGeom>
            <a:solidFill>
              <a:srgbClr val="000000"/>
            </a:solidFill>
            <a:ln w="0">
              <a:solidFill>
                <a:srgbClr val="000000"/>
              </a:solidFill>
              <a:round/>
              <a:headEnd/>
              <a:tailEnd/>
            </a:ln>
          </p:spPr>
          <p:txBody>
            <a:bodyPr/>
            <a:lstStyle/>
            <a:p>
              <a:endParaRPr lang="en-US"/>
            </a:p>
          </p:txBody>
        </p:sp>
        <p:sp>
          <p:nvSpPr>
            <p:cNvPr id="6700" name="Oval 556"/>
            <p:cNvSpPr>
              <a:spLocks noChangeArrowheads="1"/>
            </p:cNvSpPr>
            <p:nvPr/>
          </p:nvSpPr>
          <p:spPr bwMode="auto">
            <a:xfrm>
              <a:off x="3662" y="3360"/>
              <a:ext cx="23" cy="23"/>
            </a:xfrm>
            <a:prstGeom prst="ellipse">
              <a:avLst/>
            </a:prstGeom>
            <a:solidFill>
              <a:srgbClr val="000000"/>
            </a:solidFill>
            <a:ln w="0">
              <a:solidFill>
                <a:srgbClr val="000000"/>
              </a:solidFill>
              <a:round/>
              <a:headEnd/>
              <a:tailEnd/>
            </a:ln>
          </p:spPr>
          <p:txBody>
            <a:bodyPr/>
            <a:lstStyle/>
            <a:p>
              <a:endParaRPr lang="en-US"/>
            </a:p>
          </p:txBody>
        </p:sp>
        <p:sp>
          <p:nvSpPr>
            <p:cNvPr id="6701" name="Oval 557"/>
            <p:cNvSpPr>
              <a:spLocks noChangeArrowheads="1"/>
            </p:cNvSpPr>
            <p:nvPr/>
          </p:nvSpPr>
          <p:spPr bwMode="auto">
            <a:xfrm>
              <a:off x="3680" y="3348"/>
              <a:ext cx="25" cy="23"/>
            </a:xfrm>
            <a:prstGeom prst="ellipse">
              <a:avLst/>
            </a:prstGeom>
            <a:solidFill>
              <a:srgbClr val="000000"/>
            </a:solidFill>
            <a:ln w="0">
              <a:solidFill>
                <a:srgbClr val="000000"/>
              </a:solidFill>
              <a:round/>
              <a:headEnd/>
              <a:tailEnd/>
            </a:ln>
          </p:spPr>
          <p:txBody>
            <a:bodyPr/>
            <a:lstStyle/>
            <a:p>
              <a:endParaRPr lang="en-US"/>
            </a:p>
          </p:txBody>
        </p:sp>
        <p:sp>
          <p:nvSpPr>
            <p:cNvPr id="6702" name="Oval 558"/>
            <p:cNvSpPr>
              <a:spLocks noChangeArrowheads="1"/>
            </p:cNvSpPr>
            <p:nvPr/>
          </p:nvSpPr>
          <p:spPr bwMode="auto">
            <a:xfrm>
              <a:off x="3694" y="3337"/>
              <a:ext cx="23" cy="23"/>
            </a:xfrm>
            <a:prstGeom prst="ellipse">
              <a:avLst/>
            </a:prstGeom>
            <a:solidFill>
              <a:srgbClr val="000000"/>
            </a:solidFill>
            <a:ln w="0">
              <a:solidFill>
                <a:srgbClr val="000000"/>
              </a:solidFill>
              <a:round/>
              <a:headEnd/>
              <a:tailEnd/>
            </a:ln>
          </p:spPr>
          <p:txBody>
            <a:bodyPr/>
            <a:lstStyle/>
            <a:p>
              <a:endParaRPr lang="en-US"/>
            </a:p>
          </p:txBody>
        </p:sp>
        <p:sp>
          <p:nvSpPr>
            <p:cNvPr id="6703" name="Oval 559"/>
            <p:cNvSpPr>
              <a:spLocks noChangeArrowheads="1"/>
            </p:cNvSpPr>
            <p:nvPr/>
          </p:nvSpPr>
          <p:spPr bwMode="auto">
            <a:xfrm>
              <a:off x="3703" y="3345"/>
              <a:ext cx="25" cy="23"/>
            </a:xfrm>
            <a:prstGeom prst="ellipse">
              <a:avLst/>
            </a:prstGeom>
            <a:solidFill>
              <a:srgbClr val="000000"/>
            </a:solidFill>
            <a:ln w="0">
              <a:solidFill>
                <a:srgbClr val="000000"/>
              </a:solidFill>
              <a:round/>
              <a:headEnd/>
              <a:tailEnd/>
            </a:ln>
          </p:spPr>
          <p:txBody>
            <a:bodyPr/>
            <a:lstStyle/>
            <a:p>
              <a:endParaRPr lang="en-US"/>
            </a:p>
          </p:txBody>
        </p:sp>
        <p:sp>
          <p:nvSpPr>
            <p:cNvPr id="6704" name="Oval 560"/>
            <p:cNvSpPr>
              <a:spLocks noChangeArrowheads="1"/>
            </p:cNvSpPr>
            <p:nvPr/>
          </p:nvSpPr>
          <p:spPr bwMode="auto">
            <a:xfrm>
              <a:off x="3740" y="3380"/>
              <a:ext cx="26" cy="23"/>
            </a:xfrm>
            <a:prstGeom prst="ellipse">
              <a:avLst/>
            </a:prstGeom>
            <a:solidFill>
              <a:srgbClr val="000000"/>
            </a:solidFill>
            <a:ln w="0">
              <a:solidFill>
                <a:srgbClr val="000000"/>
              </a:solidFill>
              <a:round/>
              <a:headEnd/>
              <a:tailEnd/>
            </a:ln>
          </p:spPr>
          <p:txBody>
            <a:bodyPr/>
            <a:lstStyle/>
            <a:p>
              <a:endParaRPr lang="en-US"/>
            </a:p>
          </p:txBody>
        </p:sp>
        <p:sp>
          <p:nvSpPr>
            <p:cNvPr id="6705" name="Oval 561"/>
            <p:cNvSpPr>
              <a:spLocks noChangeArrowheads="1"/>
            </p:cNvSpPr>
            <p:nvPr/>
          </p:nvSpPr>
          <p:spPr bwMode="auto">
            <a:xfrm>
              <a:off x="3754" y="3340"/>
              <a:ext cx="23" cy="23"/>
            </a:xfrm>
            <a:prstGeom prst="ellipse">
              <a:avLst/>
            </a:prstGeom>
            <a:solidFill>
              <a:srgbClr val="000000"/>
            </a:solidFill>
            <a:ln w="0">
              <a:solidFill>
                <a:srgbClr val="000000"/>
              </a:solidFill>
              <a:round/>
              <a:headEnd/>
              <a:tailEnd/>
            </a:ln>
          </p:spPr>
          <p:txBody>
            <a:bodyPr/>
            <a:lstStyle/>
            <a:p>
              <a:endParaRPr lang="en-US"/>
            </a:p>
          </p:txBody>
        </p:sp>
        <p:sp>
          <p:nvSpPr>
            <p:cNvPr id="6706" name="Oval 562"/>
            <p:cNvSpPr>
              <a:spLocks noChangeArrowheads="1"/>
            </p:cNvSpPr>
            <p:nvPr/>
          </p:nvSpPr>
          <p:spPr bwMode="auto">
            <a:xfrm>
              <a:off x="3734" y="3331"/>
              <a:ext cx="23" cy="23"/>
            </a:xfrm>
            <a:prstGeom prst="ellipse">
              <a:avLst/>
            </a:prstGeom>
            <a:solidFill>
              <a:srgbClr val="000000"/>
            </a:solidFill>
            <a:ln w="0">
              <a:solidFill>
                <a:srgbClr val="000000"/>
              </a:solidFill>
              <a:round/>
              <a:headEnd/>
              <a:tailEnd/>
            </a:ln>
          </p:spPr>
          <p:txBody>
            <a:bodyPr/>
            <a:lstStyle/>
            <a:p>
              <a:endParaRPr lang="en-US"/>
            </a:p>
          </p:txBody>
        </p:sp>
        <p:sp>
          <p:nvSpPr>
            <p:cNvPr id="6707" name="Oval 563"/>
            <p:cNvSpPr>
              <a:spLocks noChangeArrowheads="1"/>
            </p:cNvSpPr>
            <p:nvPr/>
          </p:nvSpPr>
          <p:spPr bwMode="auto">
            <a:xfrm>
              <a:off x="3714" y="3325"/>
              <a:ext cx="23" cy="23"/>
            </a:xfrm>
            <a:prstGeom prst="ellipse">
              <a:avLst/>
            </a:prstGeom>
            <a:solidFill>
              <a:srgbClr val="000000"/>
            </a:solidFill>
            <a:ln w="0">
              <a:solidFill>
                <a:srgbClr val="000000"/>
              </a:solidFill>
              <a:round/>
              <a:headEnd/>
              <a:tailEnd/>
            </a:ln>
          </p:spPr>
          <p:txBody>
            <a:bodyPr/>
            <a:lstStyle/>
            <a:p>
              <a:endParaRPr lang="en-US"/>
            </a:p>
          </p:txBody>
        </p:sp>
        <p:sp>
          <p:nvSpPr>
            <p:cNvPr id="6708" name="Oval 564"/>
            <p:cNvSpPr>
              <a:spLocks noChangeArrowheads="1"/>
            </p:cNvSpPr>
            <p:nvPr/>
          </p:nvSpPr>
          <p:spPr bwMode="auto">
            <a:xfrm>
              <a:off x="3703" y="3317"/>
              <a:ext cx="22" cy="23"/>
            </a:xfrm>
            <a:prstGeom prst="ellipse">
              <a:avLst/>
            </a:prstGeom>
            <a:solidFill>
              <a:srgbClr val="000000"/>
            </a:solidFill>
            <a:ln w="0">
              <a:solidFill>
                <a:srgbClr val="000000"/>
              </a:solidFill>
              <a:round/>
              <a:headEnd/>
              <a:tailEnd/>
            </a:ln>
          </p:spPr>
          <p:txBody>
            <a:bodyPr/>
            <a:lstStyle/>
            <a:p>
              <a:endParaRPr lang="en-US"/>
            </a:p>
          </p:txBody>
        </p:sp>
        <p:sp>
          <p:nvSpPr>
            <p:cNvPr id="6709" name="Oval 565"/>
            <p:cNvSpPr>
              <a:spLocks noChangeArrowheads="1"/>
            </p:cNvSpPr>
            <p:nvPr/>
          </p:nvSpPr>
          <p:spPr bwMode="auto">
            <a:xfrm>
              <a:off x="3703" y="3297"/>
              <a:ext cx="22" cy="23"/>
            </a:xfrm>
            <a:prstGeom prst="ellipse">
              <a:avLst/>
            </a:prstGeom>
            <a:solidFill>
              <a:srgbClr val="000000"/>
            </a:solidFill>
            <a:ln w="0">
              <a:solidFill>
                <a:srgbClr val="000000"/>
              </a:solidFill>
              <a:round/>
              <a:headEnd/>
              <a:tailEnd/>
            </a:ln>
          </p:spPr>
          <p:txBody>
            <a:bodyPr/>
            <a:lstStyle/>
            <a:p>
              <a:endParaRPr lang="en-US"/>
            </a:p>
          </p:txBody>
        </p:sp>
        <p:sp>
          <p:nvSpPr>
            <p:cNvPr id="6710" name="Oval 566"/>
            <p:cNvSpPr>
              <a:spLocks noChangeArrowheads="1"/>
            </p:cNvSpPr>
            <p:nvPr/>
          </p:nvSpPr>
          <p:spPr bwMode="auto">
            <a:xfrm>
              <a:off x="3685" y="3299"/>
              <a:ext cx="23" cy="23"/>
            </a:xfrm>
            <a:prstGeom prst="ellipse">
              <a:avLst/>
            </a:prstGeom>
            <a:solidFill>
              <a:srgbClr val="000000"/>
            </a:solidFill>
            <a:ln w="0">
              <a:solidFill>
                <a:srgbClr val="000000"/>
              </a:solidFill>
              <a:round/>
              <a:headEnd/>
              <a:tailEnd/>
            </a:ln>
          </p:spPr>
          <p:txBody>
            <a:bodyPr/>
            <a:lstStyle/>
            <a:p>
              <a:endParaRPr lang="en-US"/>
            </a:p>
          </p:txBody>
        </p:sp>
        <p:sp>
          <p:nvSpPr>
            <p:cNvPr id="6711" name="Oval 567"/>
            <p:cNvSpPr>
              <a:spLocks noChangeArrowheads="1"/>
            </p:cNvSpPr>
            <p:nvPr/>
          </p:nvSpPr>
          <p:spPr bwMode="auto">
            <a:xfrm>
              <a:off x="3662" y="3297"/>
              <a:ext cx="23" cy="23"/>
            </a:xfrm>
            <a:prstGeom prst="ellipse">
              <a:avLst/>
            </a:prstGeom>
            <a:solidFill>
              <a:srgbClr val="000000"/>
            </a:solidFill>
            <a:ln w="0">
              <a:solidFill>
                <a:srgbClr val="000000"/>
              </a:solidFill>
              <a:round/>
              <a:headEnd/>
              <a:tailEnd/>
            </a:ln>
          </p:spPr>
          <p:txBody>
            <a:bodyPr/>
            <a:lstStyle/>
            <a:p>
              <a:endParaRPr lang="en-US"/>
            </a:p>
          </p:txBody>
        </p:sp>
        <p:sp>
          <p:nvSpPr>
            <p:cNvPr id="6712" name="Oval 568"/>
            <p:cNvSpPr>
              <a:spLocks noChangeArrowheads="1"/>
            </p:cNvSpPr>
            <p:nvPr/>
          </p:nvSpPr>
          <p:spPr bwMode="auto">
            <a:xfrm>
              <a:off x="3660" y="3279"/>
              <a:ext cx="25" cy="23"/>
            </a:xfrm>
            <a:prstGeom prst="ellipse">
              <a:avLst/>
            </a:prstGeom>
            <a:solidFill>
              <a:srgbClr val="000000"/>
            </a:solidFill>
            <a:ln w="0">
              <a:solidFill>
                <a:srgbClr val="000000"/>
              </a:solidFill>
              <a:round/>
              <a:headEnd/>
              <a:tailEnd/>
            </a:ln>
          </p:spPr>
          <p:txBody>
            <a:bodyPr/>
            <a:lstStyle/>
            <a:p>
              <a:endParaRPr lang="en-US"/>
            </a:p>
          </p:txBody>
        </p:sp>
        <p:sp>
          <p:nvSpPr>
            <p:cNvPr id="6713" name="Oval 569"/>
            <p:cNvSpPr>
              <a:spLocks noChangeArrowheads="1"/>
            </p:cNvSpPr>
            <p:nvPr/>
          </p:nvSpPr>
          <p:spPr bwMode="auto">
            <a:xfrm>
              <a:off x="3674" y="3254"/>
              <a:ext cx="26" cy="23"/>
            </a:xfrm>
            <a:prstGeom prst="ellipse">
              <a:avLst/>
            </a:prstGeom>
            <a:solidFill>
              <a:srgbClr val="000000"/>
            </a:solidFill>
            <a:ln w="0">
              <a:solidFill>
                <a:srgbClr val="000000"/>
              </a:solidFill>
              <a:round/>
              <a:headEnd/>
              <a:tailEnd/>
            </a:ln>
          </p:spPr>
          <p:txBody>
            <a:bodyPr/>
            <a:lstStyle/>
            <a:p>
              <a:endParaRPr lang="en-US"/>
            </a:p>
          </p:txBody>
        </p:sp>
        <p:sp>
          <p:nvSpPr>
            <p:cNvPr id="6714" name="Oval 570"/>
            <p:cNvSpPr>
              <a:spLocks noChangeArrowheads="1"/>
            </p:cNvSpPr>
            <p:nvPr/>
          </p:nvSpPr>
          <p:spPr bwMode="auto">
            <a:xfrm>
              <a:off x="3680" y="3268"/>
              <a:ext cx="25" cy="23"/>
            </a:xfrm>
            <a:prstGeom prst="ellipse">
              <a:avLst/>
            </a:prstGeom>
            <a:solidFill>
              <a:srgbClr val="000000"/>
            </a:solidFill>
            <a:ln w="0">
              <a:solidFill>
                <a:srgbClr val="000000"/>
              </a:solidFill>
              <a:round/>
              <a:headEnd/>
              <a:tailEnd/>
            </a:ln>
          </p:spPr>
          <p:txBody>
            <a:bodyPr/>
            <a:lstStyle/>
            <a:p>
              <a:endParaRPr lang="en-US"/>
            </a:p>
          </p:txBody>
        </p:sp>
        <p:sp>
          <p:nvSpPr>
            <p:cNvPr id="6715" name="Oval 571"/>
            <p:cNvSpPr>
              <a:spLocks noChangeArrowheads="1"/>
            </p:cNvSpPr>
            <p:nvPr/>
          </p:nvSpPr>
          <p:spPr bwMode="auto">
            <a:xfrm>
              <a:off x="3677" y="3285"/>
              <a:ext cx="26" cy="23"/>
            </a:xfrm>
            <a:prstGeom prst="ellipse">
              <a:avLst/>
            </a:prstGeom>
            <a:solidFill>
              <a:srgbClr val="000000"/>
            </a:solidFill>
            <a:ln w="0">
              <a:solidFill>
                <a:srgbClr val="000000"/>
              </a:solidFill>
              <a:round/>
              <a:headEnd/>
              <a:tailEnd/>
            </a:ln>
          </p:spPr>
          <p:txBody>
            <a:bodyPr/>
            <a:lstStyle/>
            <a:p>
              <a:endParaRPr lang="en-US"/>
            </a:p>
          </p:txBody>
        </p:sp>
        <p:sp>
          <p:nvSpPr>
            <p:cNvPr id="6716" name="Oval 572"/>
            <p:cNvSpPr>
              <a:spLocks noChangeArrowheads="1"/>
            </p:cNvSpPr>
            <p:nvPr/>
          </p:nvSpPr>
          <p:spPr bwMode="auto">
            <a:xfrm>
              <a:off x="3657" y="3265"/>
              <a:ext cx="25" cy="23"/>
            </a:xfrm>
            <a:prstGeom prst="ellipse">
              <a:avLst/>
            </a:prstGeom>
            <a:solidFill>
              <a:srgbClr val="000000"/>
            </a:solidFill>
            <a:ln w="0">
              <a:solidFill>
                <a:srgbClr val="000000"/>
              </a:solidFill>
              <a:round/>
              <a:headEnd/>
              <a:tailEnd/>
            </a:ln>
          </p:spPr>
          <p:txBody>
            <a:bodyPr/>
            <a:lstStyle/>
            <a:p>
              <a:endParaRPr lang="en-US"/>
            </a:p>
          </p:txBody>
        </p:sp>
        <p:sp>
          <p:nvSpPr>
            <p:cNvPr id="6717" name="Oval 573"/>
            <p:cNvSpPr>
              <a:spLocks noChangeArrowheads="1"/>
            </p:cNvSpPr>
            <p:nvPr/>
          </p:nvSpPr>
          <p:spPr bwMode="auto">
            <a:xfrm>
              <a:off x="3714" y="3282"/>
              <a:ext cx="23" cy="23"/>
            </a:xfrm>
            <a:prstGeom prst="ellipse">
              <a:avLst/>
            </a:prstGeom>
            <a:solidFill>
              <a:srgbClr val="000000"/>
            </a:solidFill>
            <a:ln w="0">
              <a:solidFill>
                <a:srgbClr val="000000"/>
              </a:solidFill>
              <a:round/>
              <a:headEnd/>
              <a:tailEnd/>
            </a:ln>
          </p:spPr>
          <p:txBody>
            <a:bodyPr/>
            <a:lstStyle/>
            <a:p>
              <a:endParaRPr lang="en-US"/>
            </a:p>
          </p:txBody>
        </p:sp>
        <p:sp>
          <p:nvSpPr>
            <p:cNvPr id="6718" name="Oval 574"/>
            <p:cNvSpPr>
              <a:spLocks noChangeArrowheads="1"/>
            </p:cNvSpPr>
            <p:nvPr/>
          </p:nvSpPr>
          <p:spPr bwMode="auto">
            <a:xfrm>
              <a:off x="3743" y="3268"/>
              <a:ext cx="25" cy="23"/>
            </a:xfrm>
            <a:prstGeom prst="ellipse">
              <a:avLst/>
            </a:prstGeom>
            <a:solidFill>
              <a:srgbClr val="000000"/>
            </a:solidFill>
            <a:ln w="0">
              <a:solidFill>
                <a:srgbClr val="000000"/>
              </a:solidFill>
              <a:round/>
              <a:headEnd/>
              <a:tailEnd/>
            </a:ln>
          </p:spPr>
          <p:txBody>
            <a:bodyPr/>
            <a:lstStyle/>
            <a:p>
              <a:endParaRPr lang="en-US"/>
            </a:p>
          </p:txBody>
        </p:sp>
        <p:sp>
          <p:nvSpPr>
            <p:cNvPr id="6719" name="Oval 575"/>
            <p:cNvSpPr>
              <a:spLocks noChangeArrowheads="1"/>
            </p:cNvSpPr>
            <p:nvPr/>
          </p:nvSpPr>
          <p:spPr bwMode="auto">
            <a:xfrm>
              <a:off x="3768" y="3277"/>
              <a:ext cx="26" cy="22"/>
            </a:xfrm>
            <a:prstGeom prst="ellipse">
              <a:avLst/>
            </a:prstGeom>
            <a:solidFill>
              <a:srgbClr val="000000"/>
            </a:solidFill>
            <a:ln w="0">
              <a:solidFill>
                <a:srgbClr val="000000"/>
              </a:solidFill>
              <a:round/>
              <a:headEnd/>
              <a:tailEnd/>
            </a:ln>
          </p:spPr>
          <p:txBody>
            <a:bodyPr/>
            <a:lstStyle/>
            <a:p>
              <a:endParaRPr lang="en-US"/>
            </a:p>
          </p:txBody>
        </p:sp>
        <p:sp>
          <p:nvSpPr>
            <p:cNvPr id="6720" name="Oval 576"/>
            <p:cNvSpPr>
              <a:spLocks noChangeArrowheads="1"/>
            </p:cNvSpPr>
            <p:nvPr/>
          </p:nvSpPr>
          <p:spPr bwMode="auto">
            <a:xfrm>
              <a:off x="3774" y="3302"/>
              <a:ext cx="23" cy="23"/>
            </a:xfrm>
            <a:prstGeom prst="ellipse">
              <a:avLst/>
            </a:prstGeom>
            <a:solidFill>
              <a:srgbClr val="000000"/>
            </a:solidFill>
            <a:ln w="0">
              <a:solidFill>
                <a:srgbClr val="000000"/>
              </a:solidFill>
              <a:round/>
              <a:headEnd/>
              <a:tailEnd/>
            </a:ln>
          </p:spPr>
          <p:txBody>
            <a:bodyPr/>
            <a:lstStyle/>
            <a:p>
              <a:endParaRPr lang="en-US"/>
            </a:p>
          </p:txBody>
        </p:sp>
        <p:sp>
          <p:nvSpPr>
            <p:cNvPr id="6721" name="Oval 577"/>
            <p:cNvSpPr>
              <a:spLocks noChangeArrowheads="1"/>
            </p:cNvSpPr>
            <p:nvPr/>
          </p:nvSpPr>
          <p:spPr bwMode="auto">
            <a:xfrm>
              <a:off x="3743" y="3308"/>
              <a:ext cx="25" cy="23"/>
            </a:xfrm>
            <a:prstGeom prst="ellipse">
              <a:avLst/>
            </a:prstGeom>
            <a:solidFill>
              <a:srgbClr val="000000"/>
            </a:solidFill>
            <a:ln w="0">
              <a:solidFill>
                <a:srgbClr val="000000"/>
              </a:solidFill>
              <a:round/>
              <a:headEnd/>
              <a:tailEnd/>
            </a:ln>
          </p:spPr>
          <p:txBody>
            <a:bodyPr/>
            <a:lstStyle/>
            <a:p>
              <a:endParaRPr lang="en-US"/>
            </a:p>
          </p:txBody>
        </p:sp>
        <p:sp>
          <p:nvSpPr>
            <p:cNvPr id="6722" name="Oval 578"/>
            <p:cNvSpPr>
              <a:spLocks noChangeArrowheads="1"/>
            </p:cNvSpPr>
            <p:nvPr/>
          </p:nvSpPr>
          <p:spPr bwMode="auto">
            <a:xfrm>
              <a:off x="3757" y="3291"/>
              <a:ext cx="26" cy="26"/>
            </a:xfrm>
            <a:prstGeom prst="ellipse">
              <a:avLst/>
            </a:prstGeom>
            <a:solidFill>
              <a:srgbClr val="000000"/>
            </a:solidFill>
            <a:ln w="0">
              <a:solidFill>
                <a:srgbClr val="000000"/>
              </a:solidFill>
              <a:round/>
              <a:headEnd/>
              <a:tailEnd/>
            </a:ln>
          </p:spPr>
          <p:txBody>
            <a:bodyPr/>
            <a:lstStyle/>
            <a:p>
              <a:endParaRPr lang="en-US"/>
            </a:p>
          </p:txBody>
        </p:sp>
        <p:sp>
          <p:nvSpPr>
            <p:cNvPr id="6723" name="Oval 579"/>
            <p:cNvSpPr>
              <a:spLocks noChangeArrowheads="1"/>
            </p:cNvSpPr>
            <p:nvPr/>
          </p:nvSpPr>
          <p:spPr bwMode="auto">
            <a:xfrm>
              <a:off x="3728" y="3285"/>
              <a:ext cx="26" cy="23"/>
            </a:xfrm>
            <a:prstGeom prst="ellipse">
              <a:avLst/>
            </a:prstGeom>
            <a:solidFill>
              <a:srgbClr val="000000"/>
            </a:solidFill>
            <a:ln w="0">
              <a:solidFill>
                <a:srgbClr val="000000"/>
              </a:solidFill>
              <a:round/>
              <a:headEnd/>
              <a:tailEnd/>
            </a:ln>
          </p:spPr>
          <p:txBody>
            <a:bodyPr/>
            <a:lstStyle/>
            <a:p>
              <a:endParaRPr lang="en-US"/>
            </a:p>
          </p:txBody>
        </p:sp>
        <p:sp>
          <p:nvSpPr>
            <p:cNvPr id="6724" name="Oval 580"/>
            <p:cNvSpPr>
              <a:spLocks noChangeArrowheads="1"/>
            </p:cNvSpPr>
            <p:nvPr/>
          </p:nvSpPr>
          <p:spPr bwMode="auto">
            <a:xfrm>
              <a:off x="3829" y="3305"/>
              <a:ext cx="23" cy="23"/>
            </a:xfrm>
            <a:prstGeom prst="ellipse">
              <a:avLst/>
            </a:prstGeom>
            <a:solidFill>
              <a:srgbClr val="000000"/>
            </a:solidFill>
            <a:ln w="0">
              <a:solidFill>
                <a:srgbClr val="000000"/>
              </a:solidFill>
              <a:round/>
              <a:headEnd/>
              <a:tailEnd/>
            </a:ln>
          </p:spPr>
          <p:txBody>
            <a:bodyPr/>
            <a:lstStyle/>
            <a:p>
              <a:endParaRPr lang="en-US"/>
            </a:p>
          </p:txBody>
        </p:sp>
        <p:sp>
          <p:nvSpPr>
            <p:cNvPr id="6725" name="Oval 581"/>
            <p:cNvSpPr>
              <a:spLocks noChangeArrowheads="1"/>
            </p:cNvSpPr>
            <p:nvPr/>
          </p:nvSpPr>
          <p:spPr bwMode="auto">
            <a:xfrm>
              <a:off x="3763" y="3242"/>
              <a:ext cx="26" cy="23"/>
            </a:xfrm>
            <a:prstGeom prst="ellipse">
              <a:avLst/>
            </a:prstGeom>
            <a:solidFill>
              <a:srgbClr val="000000"/>
            </a:solidFill>
            <a:ln w="0">
              <a:solidFill>
                <a:srgbClr val="000000"/>
              </a:solidFill>
              <a:round/>
              <a:headEnd/>
              <a:tailEnd/>
            </a:ln>
          </p:spPr>
          <p:txBody>
            <a:bodyPr/>
            <a:lstStyle/>
            <a:p>
              <a:endParaRPr lang="en-US"/>
            </a:p>
          </p:txBody>
        </p:sp>
        <p:sp>
          <p:nvSpPr>
            <p:cNvPr id="6726" name="Oval 582"/>
            <p:cNvSpPr>
              <a:spLocks noChangeArrowheads="1"/>
            </p:cNvSpPr>
            <p:nvPr/>
          </p:nvSpPr>
          <p:spPr bwMode="auto">
            <a:xfrm>
              <a:off x="3645" y="3225"/>
              <a:ext cx="23" cy="23"/>
            </a:xfrm>
            <a:prstGeom prst="ellipse">
              <a:avLst/>
            </a:prstGeom>
            <a:solidFill>
              <a:srgbClr val="000000"/>
            </a:solidFill>
            <a:ln w="0">
              <a:solidFill>
                <a:srgbClr val="000000"/>
              </a:solidFill>
              <a:round/>
              <a:headEnd/>
              <a:tailEnd/>
            </a:ln>
          </p:spPr>
          <p:txBody>
            <a:bodyPr/>
            <a:lstStyle/>
            <a:p>
              <a:endParaRPr lang="en-US"/>
            </a:p>
          </p:txBody>
        </p:sp>
        <p:sp>
          <p:nvSpPr>
            <p:cNvPr id="6727" name="Oval 583"/>
            <p:cNvSpPr>
              <a:spLocks noChangeArrowheads="1"/>
            </p:cNvSpPr>
            <p:nvPr/>
          </p:nvSpPr>
          <p:spPr bwMode="auto">
            <a:xfrm>
              <a:off x="3634" y="3213"/>
              <a:ext cx="26" cy="23"/>
            </a:xfrm>
            <a:prstGeom prst="ellipse">
              <a:avLst/>
            </a:prstGeom>
            <a:solidFill>
              <a:srgbClr val="000000"/>
            </a:solidFill>
            <a:ln w="0">
              <a:solidFill>
                <a:srgbClr val="000000"/>
              </a:solidFill>
              <a:round/>
              <a:headEnd/>
              <a:tailEnd/>
            </a:ln>
          </p:spPr>
          <p:txBody>
            <a:bodyPr/>
            <a:lstStyle/>
            <a:p>
              <a:endParaRPr lang="en-US"/>
            </a:p>
          </p:txBody>
        </p:sp>
        <p:sp>
          <p:nvSpPr>
            <p:cNvPr id="6728" name="Oval 584"/>
            <p:cNvSpPr>
              <a:spLocks noChangeArrowheads="1"/>
            </p:cNvSpPr>
            <p:nvPr/>
          </p:nvSpPr>
          <p:spPr bwMode="auto">
            <a:xfrm>
              <a:off x="3591" y="3173"/>
              <a:ext cx="26" cy="23"/>
            </a:xfrm>
            <a:prstGeom prst="ellipse">
              <a:avLst/>
            </a:prstGeom>
            <a:solidFill>
              <a:srgbClr val="000000"/>
            </a:solidFill>
            <a:ln w="0">
              <a:solidFill>
                <a:srgbClr val="000000"/>
              </a:solidFill>
              <a:round/>
              <a:headEnd/>
              <a:tailEnd/>
            </a:ln>
          </p:spPr>
          <p:txBody>
            <a:bodyPr/>
            <a:lstStyle/>
            <a:p>
              <a:endParaRPr lang="en-US"/>
            </a:p>
          </p:txBody>
        </p:sp>
        <p:sp>
          <p:nvSpPr>
            <p:cNvPr id="6729" name="Oval 585"/>
            <p:cNvSpPr>
              <a:spLocks noChangeArrowheads="1"/>
            </p:cNvSpPr>
            <p:nvPr/>
          </p:nvSpPr>
          <p:spPr bwMode="auto">
            <a:xfrm>
              <a:off x="3614" y="3176"/>
              <a:ext cx="23" cy="23"/>
            </a:xfrm>
            <a:prstGeom prst="ellipse">
              <a:avLst/>
            </a:prstGeom>
            <a:solidFill>
              <a:srgbClr val="000000"/>
            </a:solidFill>
            <a:ln w="0">
              <a:solidFill>
                <a:srgbClr val="000000"/>
              </a:solidFill>
              <a:round/>
              <a:headEnd/>
              <a:tailEnd/>
            </a:ln>
          </p:spPr>
          <p:txBody>
            <a:bodyPr/>
            <a:lstStyle/>
            <a:p>
              <a:endParaRPr lang="en-US"/>
            </a:p>
          </p:txBody>
        </p:sp>
        <p:sp>
          <p:nvSpPr>
            <p:cNvPr id="6730" name="Oval 586"/>
            <p:cNvSpPr>
              <a:spLocks noChangeArrowheads="1"/>
            </p:cNvSpPr>
            <p:nvPr/>
          </p:nvSpPr>
          <p:spPr bwMode="auto">
            <a:xfrm>
              <a:off x="3617" y="3156"/>
              <a:ext cx="22" cy="23"/>
            </a:xfrm>
            <a:prstGeom prst="ellipse">
              <a:avLst/>
            </a:prstGeom>
            <a:solidFill>
              <a:srgbClr val="000000"/>
            </a:solidFill>
            <a:ln w="0">
              <a:solidFill>
                <a:srgbClr val="000000"/>
              </a:solidFill>
              <a:round/>
              <a:headEnd/>
              <a:tailEnd/>
            </a:ln>
          </p:spPr>
          <p:txBody>
            <a:bodyPr/>
            <a:lstStyle/>
            <a:p>
              <a:endParaRPr lang="en-US"/>
            </a:p>
          </p:txBody>
        </p:sp>
        <p:sp>
          <p:nvSpPr>
            <p:cNvPr id="6731" name="Oval 587"/>
            <p:cNvSpPr>
              <a:spLocks noChangeArrowheads="1"/>
            </p:cNvSpPr>
            <p:nvPr/>
          </p:nvSpPr>
          <p:spPr bwMode="auto">
            <a:xfrm>
              <a:off x="3599" y="3153"/>
              <a:ext cx="26" cy="23"/>
            </a:xfrm>
            <a:prstGeom prst="ellipse">
              <a:avLst/>
            </a:prstGeom>
            <a:solidFill>
              <a:srgbClr val="000000"/>
            </a:solidFill>
            <a:ln w="0">
              <a:solidFill>
                <a:srgbClr val="000000"/>
              </a:solidFill>
              <a:round/>
              <a:headEnd/>
              <a:tailEnd/>
            </a:ln>
          </p:spPr>
          <p:txBody>
            <a:bodyPr/>
            <a:lstStyle/>
            <a:p>
              <a:endParaRPr lang="en-US"/>
            </a:p>
          </p:txBody>
        </p:sp>
        <p:sp>
          <p:nvSpPr>
            <p:cNvPr id="6732" name="Oval 588"/>
            <p:cNvSpPr>
              <a:spLocks noChangeArrowheads="1"/>
            </p:cNvSpPr>
            <p:nvPr/>
          </p:nvSpPr>
          <p:spPr bwMode="auto">
            <a:xfrm>
              <a:off x="3634" y="3142"/>
              <a:ext cx="23" cy="23"/>
            </a:xfrm>
            <a:prstGeom prst="ellipse">
              <a:avLst/>
            </a:prstGeom>
            <a:solidFill>
              <a:srgbClr val="000000"/>
            </a:solidFill>
            <a:ln w="0">
              <a:solidFill>
                <a:srgbClr val="000000"/>
              </a:solidFill>
              <a:round/>
              <a:headEnd/>
              <a:tailEnd/>
            </a:ln>
          </p:spPr>
          <p:txBody>
            <a:bodyPr/>
            <a:lstStyle/>
            <a:p>
              <a:endParaRPr lang="en-US"/>
            </a:p>
          </p:txBody>
        </p:sp>
        <p:sp>
          <p:nvSpPr>
            <p:cNvPr id="6733" name="Oval 589"/>
            <p:cNvSpPr>
              <a:spLocks noChangeArrowheads="1"/>
            </p:cNvSpPr>
            <p:nvPr/>
          </p:nvSpPr>
          <p:spPr bwMode="auto">
            <a:xfrm>
              <a:off x="3634" y="3127"/>
              <a:ext cx="26" cy="23"/>
            </a:xfrm>
            <a:prstGeom prst="ellipse">
              <a:avLst/>
            </a:prstGeom>
            <a:solidFill>
              <a:srgbClr val="000000"/>
            </a:solidFill>
            <a:ln w="0">
              <a:solidFill>
                <a:srgbClr val="000000"/>
              </a:solidFill>
              <a:round/>
              <a:headEnd/>
              <a:tailEnd/>
            </a:ln>
          </p:spPr>
          <p:txBody>
            <a:bodyPr/>
            <a:lstStyle/>
            <a:p>
              <a:endParaRPr lang="en-US"/>
            </a:p>
          </p:txBody>
        </p:sp>
        <p:sp>
          <p:nvSpPr>
            <p:cNvPr id="6734" name="Oval 590"/>
            <p:cNvSpPr>
              <a:spLocks noChangeArrowheads="1"/>
            </p:cNvSpPr>
            <p:nvPr/>
          </p:nvSpPr>
          <p:spPr bwMode="auto">
            <a:xfrm>
              <a:off x="3662" y="3130"/>
              <a:ext cx="26" cy="23"/>
            </a:xfrm>
            <a:prstGeom prst="ellipse">
              <a:avLst/>
            </a:prstGeom>
            <a:solidFill>
              <a:srgbClr val="000000"/>
            </a:solidFill>
            <a:ln w="0">
              <a:solidFill>
                <a:srgbClr val="000000"/>
              </a:solidFill>
              <a:round/>
              <a:headEnd/>
              <a:tailEnd/>
            </a:ln>
          </p:spPr>
          <p:txBody>
            <a:bodyPr/>
            <a:lstStyle/>
            <a:p>
              <a:endParaRPr lang="en-US"/>
            </a:p>
          </p:txBody>
        </p:sp>
        <p:sp>
          <p:nvSpPr>
            <p:cNvPr id="6735" name="Oval 591"/>
            <p:cNvSpPr>
              <a:spLocks noChangeArrowheads="1"/>
            </p:cNvSpPr>
            <p:nvPr/>
          </p:nvSpPr>
          <p:spPr bwMode="auto">
            <a:xfrm>
              <a:off x="3645" y="3116"/>
              <a:ext cx="23" cy="23"/>
            </a:xfrm>
            <a:prstGeom prst="ellipse">
              <a:avLst/>
            </a:prstGeom>
            <a:solidFill>
              <a:srgbClr val="000000"/>
            </a:solidFill>
            <a:ln w="0">
              <a:solidFill>
                <a:srgbClr val="000000"/>
              </a:solidFill>
              <a:round/>
              <a:headEnd/>
              <a:tailEnd/>
            </a:ln>
          </p:spPr>
          <p:txBody>
            <a:bodyPr/>
            <a:lstStyle/>
            <a:p>
              <a:endParaRPr lang="en-US"/>
            </a:p>
          </p:txBody>
        </p:sp>
        <p:sp>
          <p:nvSpPr>
            <p:cNvPr id="6736" name="Oval 592"/>
            <p:cNvSpPr>
              <a:spLocks noChangeArrowheads="1"/>
            </p:cNvSpPr>
            <p:nvPr/>
          </p:nvSpPr>
          <p:spPr bwMode="auto">
            <a:xfrm>
              <a:off x="3657" y="3093"/>
              <a:ext cx="23" cy="23"/>
            </a:xfrm>
            <a:prstGeom prst="ellipse">
              <a:avLst/>
            </a:prstGeom>
            <a:solidFill>
              <a:srgbClr val="000000"/>
            </a:solidFill>
            <a:ln w="0">
              <a:solidFill>
                <a:srgbClr val="000000"/>
              </a:solidFill>
              <a:round/>
              <a:headEnd/>
              <a:tailEnd/>
            </a:ln>
          </p:spPr>
          <p:txBody>
            <a:bodyPr/>
            <a:lstStyle/>
            <a:p>
              <a:endParaRPr lang="en-US"/>
            </a:p>
          </p:txBody>
        </p:sp>
        <p:sp>
          <p:nvSpPr>
            <p:cNvPr id="6737" name="Oval 593"/>
            <p:cNvSpPr>
              <a:spLocks noChangeArrowheads="1"/>
            </p:cNvSpPr>
            <p:nvPr/>
          </p:nvSpPr>
          <p:spPr bwMode="auto">
            <a:xfrm>
              <a:off x="3685" y="3073"/>
              <a:ext cx="23" cy="23"/>
            </a:xfrm>
            <a:prstGeom prst="ellipse">
              <a:avLst/>
            </a:prstGeom>
            <a:solidFill>
              <a:srgbClr val="000000"/>
            </a:solidFill>
            <a:ln w="0">
              <a:solidFill>
                <a:srgbClr val="000000"/>
              </a:solidFill>
              <a:round/>
              <a:headEnd/>
              <a:tailEnd/>
            </a:ln>
          </p:spPr>
          <p:txBody>
            <a:bodyPr/>
            <a:lstStyle/>
            <a:p>
              <a:endParaRPr lang="en-US"/>
            </a:p>
          </p:txBody>
        </p:sp>
        <p:sp>
          <p:nvSpPr>
            <p:cNvPr id="6738" name="Oval 594"/>
            <p:cNvSpPr>
              <a:spLocks noChangeArrowheads="1"/>
            </p:cNvSpPr>
            <p:nvPr/>
          </p:nvSpPr>
          <p:spPr bwMode="auto">
            <a:xfrm>
              <a:off x="3654" y="3173"/>
              <a:ext cx="23" cy="23"/>
            </a:xfrm>
            <a:prstGeom prst="ellipse">
              <a:avLst/>
            </a:prstGeom>
            <a:solidFill>
              <a:srgbClr val="000000"/>
            </a:solidFill>
            <a:ln w="0">
              <a:solidFill>
                <a:srgbClr val="000000"/>
              </a:solidFill>
              <a:round/>
              <a:headEnd/>
              <a:tailEnd/>
            </a:ln>
          </p:spPr>
          <p:txBody>
            <a:bodyPr/>
            <a:lstStyle/>
            <a:p>
              <a:endParaRPr lang="en-US"/>
            </a:p>
          </p:txBody>
        </p:sp>
        <p:sp>
          <p:nvSpPr>
            <p:cNvPr id="6739" name="Oval 595"/>
            <p:cNvSpPr>
              <a:spLocks noChangeArrowheads="1"/>
            </p:cNvSpPr>
            <p:nvPr/>
          </p:nvSpPr>
          <p:spPr bwMode="auto">
            <a:xfrm>
              <a:off x="3671" y="3173"/>
              <a:ext cx="23" cy="23"/>
            </a:xfrm>
            <a:prstGeom prst="ellipse">
              <a:avLst/>
            </a:prstGeom>
            <a:solidFill>
              <a:srgbClr val="000000"/>
            </a:solidFill>
            <a:ln w="0">
              <a:solidFill>
                <a:srgbClr val="000000"/>
              </a:solidFill>
              <a:round/>
              <a:headEnd/>
              <a:tailEnd/>
            </a:ln>
          </p:spPr>
          <p:txBody>
            <a:bodyPr/>
            <a:lstStyle/>
            <a:p>
              <a:endParaRPr lang="en-US"/>
            </a:p>
          </p:txBody>
        </p:sp>
        <p:sp>
          <p:nvSpPr>
            <p:cNvPr id="6740" name="Oval 596"/>
            <p:cNvSpPr>
              <a:spLocks noChangeArrowheads="1"/>
            </p:cNvSpPr>
            <p:nvPr/>
          </p:nvSpPr>
          <p:spPr bwMode="auto">
            <a:xfrm>
              <a:off x="3691" y="3182"/>
              <a:ext cx="23" cy="23"/>
            </a:xfrm>
            <a:prstGeom prst="ellipse">
              <a:avLst/>
            </a:prstGeom>
            <a:solidFill>
              <a:srgbClr val="000000"/>
            </a:solidFill>
            <a:ln w="0">
              <a:solidFill>
                <a:srgbClr val="000000"/>
              </a:solidFill>
              <a:round/>
              <a:headEnd/>
              <a:tailEnd/>
            </a:ln>
          </p:spPr>
          <p:txBody>
            <a:bodyPr/>
            <a:lstStyle/>
            <a:p>
              <a:endParaRPr lang="en-US"/>
            </a:p>
          </p:txBody>
        </p:sp>
        <p:sp>
          <p:nvSpPr>
            <p:cNvPr id="6741" name="Oval 597"/>
            <p:cNvSpPr>
              <a:spLocks noChangeArrowheads="1"/>
            </p:cNvSpPr>
            <p:nvPr/>
          </p:nvSpPr>
          <p:spPr bwMode="auto">
            <a:xfrm>
              <a:off x="3697" y="3199"/>
              <a:ext cx="23" cy="23"/>
            </a:xfrm>
            <a:prstGeom prst="ellipse">
              <a:avLst/>
            </a:prstGeom>
            <a:solidFill>
              <a:srgbClr val="000000"/>
            </a:solidFill>
            <a:ln w="0">
              <a:solidFill>
                <a:srgbClr val="000000"/>
              </a:solidFill>
              <a:round/>
              <a:headEnd/>
              <a:tailEnd/>
            </a:ln>
          </p:spPr>
          <p:txBody>
            <a:bodyPr/>
            <a:lstStyle/>
            <a:p>
              <a:endParaRPr lang="en-US"/>
            </a:p>
          </p:txBody>
        </p:sp>
        <p:sp>
          <p:nvSpPr>
            <p:cNvPr id="6742" name="Oval 598"/>
            <p:cNvSpPr>
              <a:spLocks noChangeArrowheads="1"/>
            </p:cNvSpPr>
            <p:nvPr/>
          </p:nvSpPr>
          <p:spPr bwMode="auto">
            <a:xfrm>
              <a:off x="3771" y="3182"/>
              <a:ext cx="23" cy="23"/>
            </a:xfrm>
            <a:prstGeom prst="ellipse">
              <a:avLst/>
            </a:prstGeom>
            <a:solidFill>
              <a:srgbClr val="000000"/>
            </a:solidFill>
            <a:ln w="0">
              <a:solidFill>
                <a:srgbClr val="000000"/>
              </a:solidFill>
              <a:round/>
              <a:headEnd/>
              <a:tailEnd/>
            </a:ln>
          </p:spPr>
          <p:txBody>
            <a:bodyPr/>
            <a:lstStyle/>
            <a:p>
              <a:endParaRPr lang="en-US"/>
            </a:p>
          </p:txBody>
        </p:sp>
        <p:sp>
          <p:nvSpPr>
            <p:cNvPr id="6743" name="Oval 599"/>
            <p:cNvSpPr>
              <a:spLocks noChangeArrowheads="1"/>
            </p:cNvSpPr>
            <p:nvPr/>
          </p:nvSpPr>
          <p:spPr bwMode="auto">
            <a:xfrm>
              <a:off x="3832" y="3208"/>
              <a:ext cx="22" cy="23"/>
            </a:xfrm>
            <a:prstGeom prst="ellipse">
              <a:avLst/>
            </a:prstGeom>
            <a:solidFill>
              <a:srgbClr val="000000"/>
            </a:solidFill>
            <a:ln w="0">
              <a:solidFill>
                <a:srgbClr val="000000"/>
              </a:solidFill>
              <a:round/>
              <a:headEnd/>
              <a:tailEnd/>
            </a:ln>
          </p:spPr>
          <p:txBody>
            <a:bodyPr/>
            <a:lstStyle/>
            <a:p>
              <a:endParaRPr lang="en-US"/>
            </a:p>
          </p:txBody>
        </p:sp>
        <p:sp>
          <p:nvSpPr>
            <p:cNvPr id="6744" name="Oval 600"/>
            <p:cNvSpPr>
              <a:spLocks noChangeArrowheads="1"/>
            </p:cNvSpPr>
            <p:nvPr/>
          </p:nvSpPr>
          <p:spPr bwMode="auto">
            <a:xfrm>
              <a:off x="4029" y="3234"/>
              <a:ext cx="23" cy="22"/>
            </a:xfrm>
            <a:prstGeom prst="ellipse">
              <a:avLst/>
            </a:prstGeom>
            <a:solidFill>
              <a:srgbClr val="000000"/>
            </a:solidFill>
            <a:ln w="0">
              <a:solidFill>
                <a:srgbClr val="000000"/>
              </a:solidFill>
              <a:round/>
              <a:headEnd/>
              <a:tailEnd/>
            </a:ln>
          </p:spPr>
          <p:txBody>
            <a:bodyPr/>
            <a:lstStyle/>
            <a:p>
              <a:endParaRPr lang="en-US"/>
            </a:p>
          </p:txBody>
        </p:sp>
        <p:sp>
          <p:nvSpPr>
            <p:cNvPr id="6745" name="Oval 601"/>
            <p:cNvSpPr>
              <a:spLocks noChangeArrowheads="1"/>
            </p:cNvSpPr>
            <p:nvPr/>
          </p:nvSpPr>
          <p:spPr bwMode="auto">
            <a:xfrm>
              <a:off x="4055" y="3113"/>
              <a:ext cx="23" cy="23"/>
            </a:xfrm>
            <a:prstGeom prst="ellipse">
              <a:avLst/>
            </a:prstGeom>
            <a:solidFill>
              <a:srgbClr val="000000"/>
            </a:solidFill>
            <a:ln w="0">
              <a:solidFill>
                <a:srgbClr val="000000"/>
              </a:solidFill>
              <a:round/>
              <a:headEnd/>
              <a:tailEnd/>
            </a:ln>
          </p:spPr>
          <p:txBody>
            <a:bodyPr/>
            <a:lstStyle/>
            <a:p>
              <a:endParaRPr lang="en-US"/>
            </a:p>
          </p:txBody>
        </p:sp>
        <p:sp>
          <p:nvSpPr>
            <p:cNvPr id="6746" name="Oval 602"/>
            <p:cNvSpPr>
              <a:spLocks noChangeArrowheads="1"/>
            </p:cNvSpPr>
            <p:nvPr/>
          </p:nvSpPr>
          <p:spPr bwMode="auto">
            <a:xfrm>
              <a:off x="4027" y="3102"/>
              <a:ext cx="22" cy="23"/>
            </a:xfrm>
            <a:prstGeom prst="ellipse">
              <a:avLst/>
            </a:prstGeom>
            <a:solidFill>
              <a:srgbClr val="000000"/>
            </a:solidFill>
            <a:ln w="0">
              <a:solidFill>
                <a:srgbClr val="000000"/>
              </a:solidFill>
              <a:round/>
              <a:headEnd/>
              <a:tailEnd/>
            </a:ln>
          </p:spPr>
          <p:txBody>
            <a:bodyPr/>
            <a:lstStyle/>
            <a:p>
              <a:endParaRPr lang="en-US"/>
            </a:p>
          </p:txBody>
        </p:sp>
        <p:sp>
          <p:nvSpPr>
            <p:cNvPr id="6747" name="Oval 603"/>
            <p:cNvSpPr>
              <a:spLocks noChangeArrowheads="1"/>
            </p:cNvSpPr>
            <p:nvPr/>
          </p:nvSpPr>
          <p:spPr bwMode="auto">
            <a:xfrm>
              <a:off x="4147" y="3044"/>
              <a:ext cx="23" cy="23"/>
            </a:xfrm>
            <a:prstGeom prst="ellipse">
              <a:avLst/>
            </a:prstGeom>
            <a:solidFill>
              <a:srgbClr val="000000"/>
            </a:solidFill>
            <a:ln w="0">
              <a:solidFill>
                <a:srgbClr val="000000"/>
              </a:solidFill>
              <a:round/>
              <a:headEnd/>
              <a:tailEnd/>
            </a:ln>
          </p:spPr>
          <p:txBody>
            <a:bodyPr/>
            <a:lstStyle/>
            <a:p>
              <a:endParaRPr lang="en-US"/>
            </a:p>
          </p:txBody>
        </p:sp>
        <p:sp>
          <p:nvSpPr>
            <p:cNvPr id="6748" name="Oval 604"/>
            <p:cNvSpPr>
              <a:spLocks noChangeArrowheads="1"/>
            </p:cNvSpPr>
            <p:nvPr/>
          </p:nvSpPr>
          <p:spPr bwMode="auto">
            <a:xfrm>
              <a:off x="3958" y="3027"/>
              <a:ext cx="23" cy="23"/>
            </a:xfrm>
            <a:prstGeom prst="ellipse">
              <a:avLst/>
            </a:prstGeom>
            <a:solidFill>
              <a:srgbClr val="000000"/>
            </a:solidFill>
            <a:ln w="0">
              <a:solidFill>
                <a:srgbClr val="000000"/>
              </a:solidFill>
              <a:round/>
              <a:headEnd/>
              <a:tailEnd/>
            </a:ln>
          </p:spPr>
          <p:txBody>
            <a:bodyPr/>
            <a:lstStyle/>
            <a:p>
              <a:endParaRPr lang="en-US"/>
            </a:p>
          </p:txBody>
        </p:sp>
        <p:sp>
          <p:nvSpPr>
            <p:cNvPr id="6749" name="Oval 605"/>
            <p:cNvSpPr>
              <a:spLocks noChangeArrowheads="1"/>
            </p:cNvSpPr>
            <p:nvPr/>
          </p:nvSpPr>
          <p:spPr bwMode="auto">
            <a:xfrm>
              <a:off x="3837" y="3119"/>
              <a:ext cx="23" cy="23"/>
            </a:xfrm>
            <a:prstGeom prst="ellipse">
              <a:avLst/>
            </a:prstGeom>
            <a:solidFill>
              <a:srgbClr val="000000"/>
            </a:solidFill>
            <a:ln w="0">
              <a:solidFill>
                <a:srgbClr val="000000"/>
              </a:solidFill>
              <a:round/>
              <a:headEnd/>
              <a:tailEnd/>
            </a:ln>
          </p:spPr>
          <p:txBody>
            <a:bodyPr/>
            <a:lstStyle/>
            <a:p>
              <a:endParaRPr lang="en-US"/>
            </a:p>
          </p:txBody>
        </p:sp>
        <p:sp>
          <p:nvSpPr>
            <p:cNvPr id="6750" name="Oval 606"/>
            <p:cNvSpPr>
              <a:spLocks noChangeArrowheads="1"/>
            </p:cNvSpPr>
            <p:nvPr/>
          </p:nvSpPr>
          <p:spPr bwMode="auto">
            <a:xfrm>
              <a:off x="3723" y="3107"/>
              <a:ext cx="23" cy="23"/>
            </a:xfrm>
            <a:prstGeom prst="ellipse">
              <a:avLst/>
            </a:prstGeom>
            <a:solidFill>
              <a:srgbClr val="000000"/>
            </a:solidFill>
            <a:ln w="0">
              <a:solidFill>
                <a:srgbClr val="000000"/>
              </a:solidFill>
              <a:round/>
              <a:headEnd/>
              <a:tailEnd/>
            </a:ln>
          </p:spPr>
          <p:txBody>
            <a:bodyPr/>
            <a:lstStyle/>
            <a:p>
              <a:endParaRPr lang="en-US"/>
            </a:p>
          </p:txBody>
        </p:sp>
        <p:sp>
          <p:nvSpPr>
            <p:cNvPr id="6751" name="Oval 607"/>
            <p:cNvSpPr>
              <a:spLocks noChangeArrowheads="1"/>
            </p:cNvSpPr>
            <p:nvPr/>
          </p:nvSpPr>
          <p:spPr bwMode="auto">
            <a:xfrm>
              <a:off x="3811" y="3036"/>
              <a:ext cx="26" cy="23"/>
            </a:xfrm>
            <a:prstGeom prst="ellipse">
              <a:avLst/>
            </a:prstGeom>
            <a:solidFill>
              <a:srgbClr val="000000"/>
            </a:solidFill>
            <a:ln w="0">
              <a:solidFill>
                <a:srgbClr val="000000"/>
              </a:solidFill>
              <a:round/>
              <a:headEnd/>
              <a:tailEnd/>
            </a:ln>
          </p:spPr>
          <p:txBody>
            <a:bodyPr/>
            <a:lstStyle/>
            <a:p>
              <a:endParaRPr lang="en-US"/>
            </a:p>
          </p:txBody>
        </p:sp>
        <p:sp>
          <p:nvSpPr>
            <p:cNvPr id="6752" name="Oval 608"/>
            <p:cNvSpPr>
              <a:spLocks noChangeArrowheads="1"/>
            </p:cNvSpPr>
            <p:nvPr/>
          </p:nvSpPr>
          <p:spPr bwMode="auto">
            <a:xfrm>
              <a:off x="3671" y="2953"/>
              <a:ext cx="23" cy="22"/>
            </a:xfrm>
            <a:prstGeom prst="ellipse">
              <a:avLst/>
            </a:prstGeom>
            <a:solidFill>
              <a:srgbClr val="000000"/>
            </a:solidFill>
            <a:ln w="0">
              <a:solidFill>
                <a:srgbClr val="000000"/>
              </a:solidFill>
              <a:round/>
              <a:headEnd/>
              <a:tailEnd/>
            </a:ln>
          </p:spPr>
          <p:txBody>
            <a:bodyPr/>
            <a:lstStyle/>
            <a:p>
              <a:endParaRPr lang="en-US"/>
            </a:p>
          </p:txBody>
        </p:sp>
        <p:sp>
          <p:nvSpPr>
            <p:cNvPr id="6753" name="Oval 609"/>
            <p:cNvSpPr>
              <a:spLocks noChangeArrowheads="1"/>
            </p:cNvSpPr>
            <p:nvPr/>
          </p:nvSpPr>
          <p:spPr bwMode="auto">
            <a:xfrm>
              <a:off x="3806" y="2907"/>
              <a:ext cx="26" cy="23"/>
            </a:xfrm>
            <a:prstGeom prst="ellipse">
              <a:avLst/>
            </a:prstGeom>
            <a:solidFill>
              <a:srgbClr val="000000"/>
            </a:solidFill>
            <a:ln w="0">
              <a:solidFill>
                <a:srgbClr val="000000"/>
              </a:solidFill>
              <a:round/>
              <a:headEnd/>
              <a:tailEnd/>
            </a:ln>
          </p:spPr>
          <p:txBody>
            <a:bodyPr/>
            <a:lstStyle/>
            <a:p>
              <a:endParaRPr lang="en-US"/>
            </a:p>
          </p:txBody>
        </p:sp>
        <p:sp>
          <p:nvSpPr>
            <p:cNvPr id="6754" name="Oval 610"/>
            <p:cNvSpPr>
              <a:spLocks noChangeArrowheads="1"/>
            </p:cNvSpPr>
            <p:nvPr/>
          </p:nvSpPr>
          <p:spPr bwMode="auto">
            <a:xfrm>
              <a:off x="4941" y="2866"/>
              <a:ext cx="23" cy="23"/>
            </a:xfrm>
            <a:prstGeom prst="ellipse">
              <a:avLst/>
            </a:prstGeom>
            <a:solidFill>
              <a:srgbClr val="000000"/>
            </a:solidFill>
            <a:ln w="0">
              <a:solidFill>
                <a:srgbClr val="000000"/>
              </a:solidFill>
              <a:round/>
              <a:headEnd/>
              <a:tailEnd/>
            </a:ln>
          </p:spPr>
          <p:txBody>
            <a:bodyPr/>
            <a:lstStyle/>
            <a:p>
              <a:endParaRPr lang="en-US"/>
            </a:p>
          </p:txBody>
        </p:sp>
        <p:sp>
          <p:nvSpPr>
            <p:cNvPr id="6755" name="Oval 611"/>
            <p:cNvSpPr>
              <a:spLocks noChangeArrowheads="1"/>
            </p:cNvSpPr>
            <p:nvPr/>
          </p:nvSpPr>
          <p:spPr bwMode="auto">
            <a:xfrm>
              <a:off x="5279" y="2250"/>
              <a:ext cx="23" cy="23"/>
            </a:xfrm>
            <a:prstGeom prst="ellipse">
              <a:avLst/>
            </a:prstGeom>
            <a:solidFill>
              <a:srgbClr val="000000"/>
            </a:solidFill>
            <a:ln w="0">
              <a:solidFill>
                <a:srgbClr val="000000"/>
              </a:solidFill>
              <a:round/>
              <a:headEnd/>
              <a:tailEnd/>
            </a:ln>
          </p:spPr>
          <p:txBody>
            <a:bodyPr/>
            <a:lstStyle/>
            <a:p>
              <a:endParaRPr lang="en-US"/>
            </a:p>
          </p:txBody>
        </p:sp>
        <p:sp>
          <p:nvSpPr>
            <p:cNvPr id="6756" name="Oval 612"/>
            <p:cNvSpPr>
              <a:spLocks noChangeArrowheads="1"/>
            </p:cNvSpPr>
            <p:nvPr/>
          </p:nvSpPr>
          <p:spPr bwMode="auto">
            <a:xfrm>
              <a:off x="5472" y="2069"/>
              <a:ext cx="22" cy="23"/>
            </a:xfrm>
            <a:prstGeom prst="ellipse">
              <a:avLst/>
            </a:prstGeom>
            <a:solidFill>
              <a:srgbClr val="000000"/>
            </a:solidFill>
            <a:ln w="0">
              <a:solidFill>
                <a:srgbClr val="000000"/>
              </a:solidFill>
              <a:round/>
              <a:headEnd/>
              <a:tailEnd/>
            </a:ln>
          </p:spPr>
          <p:txBody>
            <a:bodyPr/>
            <a:lstStyle/>
            <a:p>
              <a:endParaRPr lang="en-US"/>
            </a:p>
          </p:txBody>
        </p:sp>
        <p:sp>
          <p:nvSpPr>
            <p:cNvPr id="6757" name="Oval 613"/>
            <p:cNvSpPr>
              <a:spLocks noChangeArrowheads="1"/>
            </p:cNvSpPr>
            <p:nvPr/>
          </p:nvSpPr>
          <p:spPr bwMode="auto">
            <a:xfrm>
              <a:off x="5391" y="2049"/>
              <a:ext cx="23" cy="23"/>
            </a:xfrm>
            <a:prstGeom prst="ellipse">
              <a:avLst/>
            </a:prstGeom>
            <a:solidFill>
              <a:srgbClr val="000000"/>
            </a:solidFill>
            <a:ln w="0">
              <a:solidFill>
                <a:srgbClr val="000000"/>
              </a:solidFill>
              <a:round/>
              <a:headEnd/>
              <a:tailEnd/>
            </a:ln>
          </p:spPr>
          <p:txBody>
            <a:bodyPr/>
            <a:lstStyle/>
            <a:p>
              <a:endParaRPr lang="en-US"/>
            </a:p>
          </p:txBody>
        </p:sp>
        <p:sp>
          <p:nvSpPr>
            <p:cNvPr id="6758" name="Oval 614"/>
            <p:cNvSpPr>
              <a:spLocks noChangeArrowheads="1"/>
            </p:cNvSpPr>
            <p:nvPr/>
          </p:nvSpPr>
          <p:spPr bwMode="auto">
            <a:xfrm>
              <a:off x="5340" y="1940"/>
              <a:ext cx="23" cy="23"/>
            </a:xfrm>
            <a:prstGeom prst="ellipse">
              <a:avLst/>
            </a:prstGeom>
            <a:solidFill>
              <a:srgbClr val="000000"/>
            </a:solidFill>
            <a:ln w="0">
              <a:solidFill>
                <a:srgbClr val="000000"/>
              </a:solidFill>
              <a:round/>
              <a:headEnd/>
              <a:tailEnd/>
            </a:ln>
          </p:spPr>
          <p:txBody>
            <a:bodyPr/>
            <a:lstStyle/>
            <a:p>
              <a:endParaRPr lang="en-US"/>
            </a:p>
          </p:txBody>
        </p:sp>
        <p:sp>
          <p:nvSpPr>
            <p:cNvPr id="6759" name="Rectangle 615"/>
            <p:cNvSpPr>
              <a:spLocks noChangeArrowheads="1"/>
            </p:cNvSpPr>
            <p:nvPr/>
          </p:nvSpPr>
          <p:spPr bwMode="auto">
            <a:xfrm>
              <a:off x="1658" y="1149"/>
              <a:ext cx="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12</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60" name="Rectangle 616"/>
            <p:cNvSpPr>
              <a:spLocks noChangeArrowheads="1"/>
            </p:cNvSpPr>
            <p:nvPr/>
          </p:nvSpPr>
          <p:spPr bwMode="auto">
            <a:xfrm>
              <a:off x="1658" y="1596"/>
              <a:ext cx="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10</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61" name="Rectangle 617"/>
            <p:cNvSpPr>
              <a:spLocks noChangeArrowheads="1"/>
            </p:cNvSpPr>
            <p:nvPr/>
          </p:nvSpPr>
          <p:spPr bwMode="auto">
            <a:xfrm>
              <a:off x="1710" y="2055"/>
              <a:ext cx="4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8</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62" name="Rectangle 618"/>
            <p:cNvSpPr>
              <a:spLocks noChangeArrowheads="1"/>
            </p:cNvSpPr>
            <p:nvPr/>
          </p:nvSpPr>
          <p:spPr bwMode="auto">
            <a:xfrm>
              <a:off x="1704" y="2517"/>
              <a:ext cx="4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6</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63" name="Rectangle 619"/>
            <p:cNvSpPr>
              <a:spLocks noChangeArrowheads="1"/>
            </p:cNvSpPr>
            <p:nvPr/>
          </p:nvSpPr>
          <p:spPr bwMode="auto">
            <a:xfrm>
              <a:off x="1710" y="2950"/>
              <a:ext cx="4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4</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64" name="Rectangle 620"/>
            <p:cNvSpPr>
              <a:spLocks noChangeArrowheads="1"/>
            </p:cNvSpPr>
            <p:nvPr/>
          </p:nvSpPr>
          <p:spPr bwMode="auto">
            <a:xfrm>
              <a:off x="1707" y="3391"/>
              <a:ext cx="4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2</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65" name="Rectangle 621"/>
            <p:cNvSpPr>
              <a:spLocks noChangeArrowheads="1"/>
            </p:cNvSpPr>
            <p:nvPr/>
          </p:nvSpPr>
          <p:spPr bwMode="auto">
            <a:xfrm>
              <a:off x="1793" y="3927"/>
              <a:ext cx="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35</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66" name="Rectangle 622"/>
            <p:cNvSpPr>
              <a:spLocks noChangeArrowheads="1"/>
            </p:cNvSpPr>
            <p:nvPr/>
          </p:nvSpPr>
          <p:spPr bwMode="auto">
            <a:xfrm>
              <a:off x="2355" y="3916"/>
              <a:ext cx="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40</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67" name="Rectangle 623"/>
            <p:cNvSpPr>
              <a:spLocks noChangeArrowheads="1"/>
            </p:cNvSpPr>
            <p:nvPr/>
          </p:nvSpPr>
          <p:spPr bwMode="auto">
            <a:xfrm>
              <a:off x="2931" y="3927"/>
              <a:ext cx="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45</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68" name="Rectangle 624"/>
            <p:cNvSpPr>
              <a:spLocks noChangeArrowheads="1"/>
            </p:cNvSpPr>
            <p:nvPr/>
          </p:nvSpPr>
          <p:spPr bwMode="auto">
            <a:xfrm>
              <a:off x="3510" y="3927"/>
              <a:ext cx="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50</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69" name="Rectangle 625"/>
            <p:cNvSpPr>
              <a:spLocks noChangeArrowheads="1"/>
            </p:cNvSpPr>
            <p:nvPr/>
          </p:nvSpPr>
          <p:spPr bwMode="auto">
            <a:xfrm>
              <a:off x="4081" y="3909"/>
              <a:ext cx="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55</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70" name="Rectangle 626"/>
            <p:cNvSpPr>
              <a:spLocks noChangeArrowheads="1"/>
            </p:cNvSpPr>
            <p:nvPr/>
          </p:nvSpPr>
          <p:spPr bwMode="auto">
            <a:xfrm>
              <a:off x="4649" y="3916"/>
              <a:ext cx="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60</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71" name="Rectangle 627"/>
            <p:cNvSpPr>
              <a:spLocks noChangeArrowheads="1"/>
            </p:cNvSpPr>
            <p:nvPr/>
          </p:nvSpPr>
          <p:spPr bwMode="auto">
            <a:xfrm>
              <a:off x="5208" y="3909"/>
              <a:ext cx="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200">
                  <a:solidFill>
                    <a:schemeClr val="tx2"/>
                  </a:solidFill>
                  <a:ea typeface="굴림" panose="020B0600000101010101" pitchFamily="34" charset="-127"/>
                </a:rPr>
                <a:t>65</a:t>
              </a:r>
              <a:endParaRPr lang="en-US" altLang="ko-KR" sz="2800">
                <a:solidFill>
                  <a:schemeClr val="tx2"/>
                </a:solidFill>
                <a:latin typeface="Times New Roman" panose="02020603050405020304" pitchFamily="18" charset="0"/>
                <a:ea typeface="굴림" panose="020B0600000101010101" pitchFamily="34" charset="-127"/>
              </a:endParaRPr>
            </a:p>
          </p:txBody>
        </p:sp>
        <p:sp>
          <p:nvSpPr>
            <p:cNvPr id="6772" name="Rectangle 628"/>
            <p:cNvSpPr>
              <a:spLocks noChangeArrowheads="1"/>
            </p:cNvSpPr>
            <p:nvPr/>
          </p:nvSpPr>
          <p:spPr bwMode="auto">
            <a:xfrm>
              <a:off x="3520" y="4053"/>
              <a:ext cx="261"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600">
                  <a:solidFill>
                    <a:schemeClr val="tx2"/>
                  </a:solidFill>
                  <a:ea typeface="굴림" panose="020B0600000101010101" pitchFamily="34" charset="-127"/>
                </a:rPr>
                <a:t>%SiO</a:t>
              </a:r>
              <a:r>
                <a:rPr lang="en-US" altLang="ko-KR" sz="1600" baseline="-25000">
                  <a:solidFill>
                    <a:schemeClr val="tx2"/>
                  </a:solidFill>
                  <a:ea typeface="굴림" panose="020B0600000101010101" pitchFamily="34" charset="-127"/>
                </a:rPr>
                <a:t>2</a:t>
              </a:r>
              <a:endParaRPr lang="en-US" altLang="ko-KR" sz="3200">
                <a:solidFill>
                  <a:schemeClr val="tx2"/>
                </a:solidFill>
                <a:latin typeface="Times New Roman" panose="02020603050405020304" pitchFamily="18" charset="0"/>
                <a:ea typeface="굴림" panose="020B0600000101010101" pitchFamily="34" charset="-127"/>
              </a:endParaRPr>
            </a:p>
          </p:txBody>
        </p:sp>
        <p:sp>
          <p:nvSpPr>
            <p:cNvPr id="6773" name="Rectangle 629"/>
            <p:cNvSpPr>
              <a:spLocks noChangeArrowheads="1"/>
            </p:cNvSpPr>
            <p:nvPr/>
          </p:nvSpPr>
          <p:spPr bwMode="auto">
            <a:xfrm rot="16140000">
              <a:off x="1230" y="2395"/>
              <a:ext cx="6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1600">
                  <a:solidFill>
                    <a:schemeClr val="tx2"/>
                  </a:solidFill>
                  <a:ea typeface="굴림" panose="020B0600000101010101" pitchFamily="34" charset="-127"/>
                </a:rPr>
                <a:t>%Na</a:t>
              </a:r>
              <a:r>
                <a:rPr lang="en-US" altLang="ko-KR" sz="1600" baseline="-25000">
                  <a:solidFill>
                    <a:schemeClr val="tx2"/>
                  </a:solidFill>
                  <a:ea typeface="굴림" panose="020B0600000101010101" pitchFamily="34" charset="-127"/>
                </a:rPr>
                <a:t>2</a:t>
              </a:r>
              <a:r>
                <a:rPr lang="en-US" altLang="ko-KR" sz="1600">
                  <a:solidFill>
                    <a:schemeClr val="tx2"/>
                  </a:solidFill>
                  <a:ea typeface="굴림" panose="020B0600000101010101" pitchFamily="34" charset="-127"/>
                </a:rPr>
                <a:t>O + K</a:t>
              </a:r>
              <a:r>
                <a:rPr lang="en-US" altLang="ko-KR" sz="1600" baseline="-25000">
                  <a:solidFill>
                    <a:schemeClr val="tx2"/>
                  </a:solidFill>
                  <a:ea typeface="굴림" panose="020B0600000101010101" pitchFamily="34" charset="-127"/>
                </a:rPr>
                <a:t>2</a:t>
              </a:r>
              <a:r>
                <a:rPr lang="en-US" altLang="ko-KR" sz="1600">
                  <a:solidFill>
                    <a:schemeClr val="tx2"/>
                  </a:solidFill>
                  <a:ea typeface="굴림" panose="020B0600000101010101" pitchFamily="34" charset="-127"/>
                </a:rPr>
                <a:t>O</a:t>
              </a:r>
              <a:endParaRPr lang="en-US" altLang="ko-KR" sz="2400">
                <a:solidFill>
                  <a:schemeClr val="tx2"/>
                </a:solidFill>
                <a:latin typeface="Times New Roman" panose="02020603050405020304" pitchFamily="18" charset="0"/>
                <a:ea typeface="굴림" panose="020B0600000101010101" pitchFamily="34" charset="-127"/>
              </a:endParaRPr>
            </a:p>
          </p:txBody>
        </p:sp>
        <p:sp>
          <p:nvSpPr>
            <p:cNvPr id="6774" name="Rectangle 630"/>
            <p:cNvSpPr>
              <a:spLocks noChangeArrowheads="1"/>
            </p:cNvSpPr>
            <p:nvPr/>
          </p:nvSpPr>
          <p:spPr bwMode="auto">
            <a:xfrm>
              <a:off x="2404" y="38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75" name="Rectangle 631"/>
            <p:cNvSpPr>
              <a:spLocks noChangeArrowheads="1"/>
            </p:cNvSpPr>
            <p:nvPr/>
          </p:nvSpPr>
          <p:spPr bwMode="auto">
            <a:xfrm>
              <a:off x="2524" y="373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76" name="Rectangle 632"/>
            <p:cNvSpPr>
              <a:spLocks noChangeArrowheads="1"/>
            </p:cNvSpPr>
            <p:nvPr/>
          </p:nvSpPr>
          <p:spPr bwMode="auto">
            <a:xfrm>
              <a:off x="2556" y="371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77" name="Rectangle 633"/>
            <p:cNvSpPr>
              <a:spLocks noChangeArrowheads="1"/>
            </p:cNvSpPr>
            <p:nvPr/>
          </p:nvSpPr>
          <p:spPr bwMode="auto">
            <a:xfrm>
              <a:off x="2676" y="362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78" name="Rectangle 634"/>
            <p:cNvSpPr>
              <a:spLocks noChangeArrowheads="1"/>
            </p:cNvSpPr>
            <p:nvPr/>
          </p:nvSpPr>
          <p:spPr bwMode="auto">
            <a:xfrm>
              <a:off x="2708" y="360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79" name="Rectangle 635"/>
            <p:cNvSpPr>
              <a:spLocks noChangeArrowheads="1"/>
            </p:cNvSpPr>
            <p:nvPr/>
          </p:nvSpPr>
          <p:spPr bwMode="auto">
            <a:xfrm>
              <a:off x="2808" y="352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80" name="Rectangle 636"/>
            <p:cNvSpPr>
              <a:spLocks noChangeArrowheads="1"/>
            </p:cNvSpPr>
            <p:nvPr/>
          </p:nvSpPr>
          <p:spPr bwMode="auto">
            <a:xfrm>
              <a:off x="2840" y="3506"/>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6781" name="Group 637"/>
            <p:cNvGrpSpPr>
              <a:grpSpLocks/>
            </p:cNvGrpSpPr>
            <p:nvPr/>
          </p:nvGrpSpPr>
          <p:grpSpPr bwMode="auto">
            <a:xfrm>
              <a:off x="2842" y="2675"/>
              <a:ext cx="1147" cy="834"/>
              <a:chOff x="2842" y="2675"/>
              <a:chExt cx="1147" cy="834"/>
            </a:xfrm>
          </p:grpSpPr>
          <p:sp>
            <p:nvSpPr>
              <p:cNvPr id="6782" name="Rectangle 638"/>
              <p:cNvSpPr>
                <a:spLocks noChangeArrowheads="1"/>
              </p:cNvSpPr>
              <p:nvPr/>
            </p:nvSpPr>
            <p:spPr bwMode="auto">
              <a:xfrm>
                <a:off x="2842" y="350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83" name="Rectangle 639"/>
              <p:cNvSpPr>
                <a:spLocks noChangeArrowheads="1"/>
              </p:cNvSpPr>
              <p:nvPr/>
            </p:nvSpPr>
            <p:spPr bwMode="auto">
              <a:xfrm>
                <a:off x="2845" y="350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84" name="Rectangle 640"/>
              <p:cNvSpPr>
                <a:spLocks noChangeArrowheads="1"/>
              </p:cNvSpPr>
              <p:nvPr/>
            </p:nvSpPr>
            <p:spPr bwMode="auto">
              <a:xfrm>
                <a:off x="2848" y="350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85" name="Rectangle 641"/>
              <p:cNvSpPr>
                <a:spLocks noChangeArrowheads="1"/>
              </p:cNvSpPr>
              <p:nvPr/>
            </p:nvSpPr>
            <p:spPr bwMode="auto">
              <a:xfrm>
                <a:off x="2851" y="350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86" name="Rectangle 642"/>
              <p:cNvSpPr>
                <a:spLocks noChangeArrowheads="1"/>
              </p:cNvSpPr>
              <p:nvPr/>
            </p:nvSpPr>
            <p:spPr bwMode="auto">
              <a:xfrm>
                <a:off x="2854" y="3498"/>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87" name="Rectangle 643"/>
              <p:cNvSpPr>
                <a:spLocks noChangeArrowheads="1"/>
              </p:cNvSpPr>
              <p:nvPr/>
            </p:nvSpPr>
            <p:spPr bwMode="auto">
              <a:xfrm>
                <a:off x="2856" y="349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88" name="Rectangle 644"/>
              <p:cNvSpPr>
                <a:spLocks noChangeArrowheads="1"/>
              </p:cNvSpPr>
              <p:nvPr/>
            </p:nvSpPr>
            <p:spPr bwMode="auto">
              <a:xfrm>
                <a:off x="2859" y="349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89" name="Rectangle 645"/>
              <p:cNvSpPr>
                <a:spLocks noChangeArrowheads="1"/>
              </p:cNvSpPr>
              <p:nvPr/>
            </p:nvSpPr>
            <p:spPr bwMode="auto">
              <a:xfrm>
                <a:off x="2862" y="349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90" name="Rectangle 646"/>
              <p:cNvSpPr>
                <a:spLocks noChangeArrowheads="1"/>
              </p:cNvSpPr>
              <p:nvPr/>
            </p:nvSpPr>
            <p:spPr bwMode="auto">
              <a:xfrm>
                <a:off x="2865" y="348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91" name="Rectangle 647"/>
              <p:cNvSpPr>
                <a:spLocks noChangeArrowheads="1"/>
              </p:cNvSpPr>
              <p:nvPr/>
            </p:nvSpPr>
            <p:spPr bwMode="auto">
              <a:xfrm>
                <a:off x="2868" y="348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92" name="Rectangle 648"/>
              <p:cNvSpPr>
                <a:spLocks noChangeArrowheads="1"/>
              </p:cNvSpPr>
              <p:nvPr/>
            </p:nvSpPr>
            <p:spPr bwMode="auto">
              <a:xfrm>
                <a:off x="2871" y="348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93" name="Rectangle 649"/>
              <p:cNvSpPr>
                <a:spLocks noChangeArrowheads="1"/>
              </p:cNvSpPr>
              <p:nvPr/>
            </p:nvSpPr>
            <p:spPr bwMode="auto">
              <a:xfrm>
                <a:off x="2945" y="343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94" name="Rectangle 650"/>
              <p:cNvSpPr>
                <a:spLocks noChangeArrowheads="1"/>
              </p:cNvSpPr>
              <p:nvPr/>
            </p:nvSpPr>
            <p:spPr bwMode="auto">
              <a:xfrm>
                <a:off x="2948" y="342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95" name="Rectangle 651"/>
              <p:cNvSpPr>
                <a:spLocks noChangeArrowheads="1"/>
              </p:cNvSpPr>
              <p:nvPr/>
            </p:nvSpPr>
            <p:spPr bwMode="auto">
              <a:xfrm>
                <a:off x="2951" y="342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96" name="Rectangle 652"/>
              <p:cNvSpPr>
                <a:spLocks noChangeArrowheads="1"/>
              </p:cNvSpPr>
              <p:nvPr/>
            </p:nvSpPr>
            <p:spPr bwMode="auto">
              <a:xfrm>
                <a:off x="2954" y="342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97" name="Rectangle 653"/>
              <p:cNvSpPr>
                <a:spLocks noChangeArrowheads="1"/>
              </p:cNvSpPr>
              <p:nvPr/>
            </p:nvSpPr>
            <p:spPr bwMode="auto">
              <a:xfrm>
                <a:off x="2957" y="342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98" name="Rectangle 654"/>
              <p:cNvSpPr>
                <a:spLocks noChangeArrowheads="1"/>
              </p:cNvSpPr>
              <p:nvPr/>
            </p:nvSpPr>
            <p:spPr bwMode="auto">
              <a:xfrm>
                <a:off x="2960" y="342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99" name="Rectangle 655"/>
              <p:cNvSpPr>
                <a:spLocks noChangeArrowheads="1"/>
              </p:cNvSpPr>
              <p:nvPr/>
            </p:nvSpPr>
            <p:spPr bwMode="auto">
              <a:xfrm>
                <a:off x="2963" y="3417"/>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00" name="Rectangle 656"/>
              <p:cNvSpPr>
                <a:spLocks noChangeArrowheads="1"/>
              </p:cNvSpPr>
              <p:nvPr/>
            </p:nvSpPr>
            <p:spPr bwMode="auto">
              <a:xfrm>
                <a:off x="2965" y="341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01" name="Rectangle 657"/>
              <p:cNvSpPr>
                <a:spLocks noChangeArrowheads="1"/>
              </p:cNvSpPr>
              <p:nvPr/>
            </p:nvSpPr>
            <p:spPr bwMode="auto">
              <a:xfrm>
                <a:off x="2968" y="341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02" name="Rectangle 658"/>
              <p:cNvSpPr>
                <a:spLocks noChangeArrowheads="1"/>
              </p:cNvSpPr>
              <p:nvPr/>
            </p:nvSpPr>
            <p:spPr bwMode="auto">
              <a:xfrm>
                <a:off x="2971" y="3412"/>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03" name="Rectangle 659"/>
              <p:cNvSpPr>
                <a:spLocks noChangeArrowheads="1"/>
              </p:cNvSpPr>
              <p:nvPr/>
            </p:nvSpPr>
            <p:spPr bwMode="auto">
              <a:xfrm>
                <a:off x="2974" y="3412"/>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04" name="Rectangle 660"/>
              <p:cNvSpPr>
                <a:spLocks noChangeArrowheads="1"/>
              </p:cNvSpPr>
              <p:nvPr/>
            </p:nvSpPr>
            <p:spPr bwMode="auto">
              <a:xfrm>
                <a:off x="2977" y="340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05" name="Rectangle 661"/>
              <p:cNvSpPr>
                <a:spLocks noChangeArrowheads="1"/>
              </p:cNvSpPr>
              <p:nvPr/>
            </p:nvSpPr>
            <p:spPr bwMode="auto">
              <a:xfrm>
                <a:off x="2980" y="340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06" name="Rectangle 662"/>
              <p:cNvSpPr>
                <a:spLocks noChangeArrowheads="1"/>
              </p:cNvSpPr>
              <p:nvPr/>
            </p:nvSpPr>
            <p:spPr bwMode="auto">
              <a:xfrm>
                <a:off x="2983" y="3403"/>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07" name="Rectangle 663"/>
              <p:cNvSpPr>
                <a:spLocks noChangeArrowheads="1"/>
              </p:cNvSpPr>
              <p:nvPr/>
            </p:nvSpPr>
            <p:spPr bwMode="auto">
              <a:xfrm>
                <a:off x="2985" y="340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08" name="Rectangle 664"/>
              <p:cNvSpPr>
                <a:spLocks noChangeArrowheads="1"/>
              </p:cNvSpPr>
              <p:nvPr/>
            </p:nvSpPr>
            <p:spPr bwMode="auto">
              <a:xfrm>
                <a:off x="2988" y="340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09" name="Rectangle 665"/>
              <p:cNvSpPr>
                <a:spLocks noChangeArrowheads="1"/>
              </p:cNvSpPr>
              <p:nvPr/>
            </p:nvSpPr>
            <p:spPr bwMode="auto">
              <a:xfrm>
                <a:off x="2991" y="339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10" name="Rectangle 666"/>
              <p:cNvSpPr>
                <a:spLocks noChangeArrowheads="1"/>
              </p:cNvSpPr>
              <p:nvPr/>
            </p:nvSpPr>
            <p:spPr bwMode="auto">
              <a:xfrm>
                <a:off x="2994" y="339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11" name="Rectangle 667"/>
              <p:cNvSpPr>
                <a:spLocks noChangeArrowheads="1"/>
              </p:cNvSpPr>
              <p:nvPr/>
            </p:nvSpPr>
            <p:spPr bwMode="auto">
              <a:xfrm>
                <a:off x="2997" y="339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12" name="Rectangle 668"/>
              <p:cNvSpPr>
                <a:spLocks noChangeArrowheads="1"/>
              </p:cNvSpPr>
              <p:nvPr/>
            </p:nvSpPr>
            <p:spPr bwMode="auto">
              <a:xfrm>
                <a:off x="3000" y="3392"/>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13" name="Rectangle 669"/>
              <p:cNvSpPr>
                <a:spLocks noChangeArrowheads="1"/>
              </p:cNvSpPr>
              <p:nvPr/>
            </p:nvSpPr>
            <p:spPr bwMode="auto">
              <a:xfrm>
                <a:off x="3003" y="338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14" name="Rectangle 670"/>
              <p:cNvSpPr>
                <a:spLocks noChangeArrowheads="1"/>
              </p:cNvSpPr>
              <p:nvPr/>
            </p:nvSpPr>
            <p:spPr bwMode="auto">
              <a:xfrm>
                <a:off x="3006" y="3389"/>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15" name="Rectangle 671"/>
              <p:cNvSpPr>
                <a:spLocks noChangeArrowheads="1"/>
              </p:cNvSpPr>
              <p:nvPr/>
            </p:nvSpPr>
            <p:spPr bwMode="auto">
              <a:xfrm>
                <a:off x="3008" y="338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16" name="Rectangle 672"/>
              <p:cNvSpPr>
                <a:spLocks noChangeArrowheads="1"/>
              </p:cNvSpPr>
              <p:nvPr/>
            </p:nvSpPr>
            <p:spPr bwMode="auto">
              <a:xfrm>
                <a:off x="3011" y="338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17" name="Rectangle 673"/>
              <p:cNvSpPr>
                <a:spLocks noChangeArrowheads="1"/>
              </p:cNvSpPr>
              <p:nvPr/>
            </p:nvSpPr>
            <p:spPr bwMode="auto">
              <a:xfrm>
                <a:off x="3014" y="338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18" name="Rectangle 674"/>
              <p:cNvSpPr>
                <a:spLocks noChangeArrowheads="1"/>
              </p:cNvSpPr>
              <p:nvPr/>
            </p:nvSpPr>
            <p:spPr bwMode="auto">
              <a:xfrm>
                <a:off x="3089" y="332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19" name="Rectangle 675"/>
              <p:cNvSpPr>
                <a:spLocks noChangeArrowheads="1"/>
              </p:cNvSpPr>
              <p:nvPr/>
            </p:nvSpPr>
            <p:spPr bwMode="auto">
              <a:xfrm>
                <a:off x="3092" y="3326"/>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20" name="Rectangle 676"/>
              <p:cNvSpPr>
                <a:spLocks noChangeArrowheads="1"/>
              </p:cNvSpPr>
              <p:nvPr/>
            </p:nvSpPr>
            <p:spPr bwMode="auto">
              <a:xfrm>
                <a:off x="3094" y="332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21" name="Rectangle 677"/>
              <p:cNvSpPr>
                <a:spLocks noChangeArrowheads="1"/>
              </p:cNvSpPr>
              <p:nvPr/>
            </p:nvSpPr>
            <p:spPr bwMode="auto">
              <a:xfrm>
                <a:off x="3097" y="332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22" name="Rectangle 678"/>
              <p:cNvSpPr>
                <a:spLocks noChangeArrowheads="1"/>
              </p:cNvSpPr>
              <p:nvPr/>
            </p:nvSpPr>
            <p:spPr bwMode="auto">
              <a:xfrm>
                <a:off x="3100" y="332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23" name="Rectangle 679"/>
              <p:cNvSpPr>
                <a:spLocks noChangeArrowheads="1"/>
              </p:cNvSpPr>
              <p:nvPr/>
            </p:nvSpPr>
            <p:spPr bwMode="auto">
              <a:xfrm>
                <a:off x="3103" y="331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24" name="Rectangle 680"/>
              <p:cNvSpPr>
                <a:spLocks noChangeArrowheads="1"/>
              </p:cNvSpPr>
              <p:nvPr/>
            </p:nvSpPr>
            <p:spPr bwMode="auto">
              <a:xfrm>
                <a:off x="3106" y="331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25" name="Rectangle 681"/>
              <p:cNvSpPr>
                <a:spLocks noChangeArrowheads="1"/>
              </p:cNvSpPr>
              <p:nvPr/>
            </p:nvSpPr>
            <p:spPr bwMode="auto">
              <a:xfrm>
                <a:off x="3109" y="331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26" name="Rectangle 682"/>
              <p:cNvSpPr>
                <a:spLocks noChangeArrowheads="1"/>
              </p:cNvSpPr>
              <p:nvPr/>
            </p:nvSpPr>
            <p:spPr bwMode="auto">
              <a:xfrm>
                <a:off x="3112" y="331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27" name="Rectangle 683"/>
              <p:cNvSpPr>
                <a:spLocks noChangeArrowheads="1"/>
              </p:cNvSpPr>
              <p:nvPr/>
            </p:nvSpPr>
            <p:spPr bwMode="auto">
              <a:xfrm>
                <a:off x="3115" y="3308"/>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28" name="Rectangle 684"/>
              <p:cNvSpPr>
                <a:spLocks noChangeArrowheads="1"/>
              </p:cNvSpPr>
              <p:nvPr/>
            </p:nvSpPr>
            <p:spPr bwMode="auto">
              <a:xfrm>
                <a:off x="3117" y="33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29" name="Rectangle 685"/>
              <p:cNvSpPr>
                <a:spLocks noChangeArrowheads="1"/>
              </p:cNvSpPr>
              <p:nvPr/>
            </p:nvSpPr>
            <p:spPr bwMode="auto">
              <a:xfrm>
                <a:off x="3120" y="33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30" name="Rectangle 686"/>
              <p:cNvSpPr>
                <a:spLocks noChangeArrowheads="1"/>
              </p:cNvSpPr>
              <p:nvPr/>
            </p:nvSpPr>
            <p:spPr bwMode="auto">
              <a:xfrm>
                <a:off x="3123" y="330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31" name="Rectangle 687"/>
              <p:cNvSpPr>
                <a:spLocks noChangeArrowheads="1"/>
              </p:cNvSpPr>
              <p:nvPr/>
            </p:nvSpPr>
            <p:spPr bwMode="auto">
              <a:xfrm>
                <a:off x="3126" y="330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32" name="Rectangle 688"/>
              <p:cNvSpPr>
                <a:spLocks noChangeArrowheads="1"/>
              </p:cNvSpPr>
              <p:nvPr/>
            </p:nvSpPr>
            <p:spPr bwMode="auto">
              <a:xfrm>
                <a:off x="3129" y="329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33" name="Rectangle 689"/>
              <p:cNvSpPr>
                <a:spLocks noChangeArrowheads="1"/>
              </p:cNvSpPr>
              <p:nvPr/>
            </p:nvSpPr>
            <p:spPr bwMode="auto">
              <a:xfrm>
                <a:off x="3132" y="329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34" name="Rectangle 690"/>
              <p:cNvSpPr>
                <a:spLocks noChangeArrowheads="1"/>
              </p:cNvSpPr>
              <p:nvPr/>
            </p:nvSpPr>
            <p:spPr bwMode="auto">
              <a:xfrm>
                <a:off x="3135" y="3294"/>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35" name="Rectangle 691"/>
              <p:cNvSpPr>
                <a:spLocks noChangeArrowheads="1"/>
              </p:cNvSpPr>
              <p:nvPr/>
            </p:nvSpPr>
            <p:spPr bwMode="auto">
              <a:xfrm>
                <a:off x="3137" y="329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36" name="Rectangle 692"/>
              <p:cNvSpPr>
                <a:spLocks noChangeArrowheads="1"/>
              </p:cNvSpPr>
              <p:nvPr/>
            </p:nvSpPr>
            <p:spPr bwMode="auto">
              <a:xfrm>
                <a:off x="3140" y="328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37" name="Rectangle 693"/>
              <p:cNvSpPr>
                <a:spLocks noChangeArrowheads="1"/>
              </p:cNvSpPr>
              <p:nvPr/>
            </p:nvSpPr>
            <p:spPr bwMode="auto">
              <a:xfrm>
                <a:off x="3143" y="328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38" name="Rectangle 694"/>
              <p:cNvSpPr>
                <a:spLocks noChangeArrowheads="1"/>
              </p:cNvSpPr>
              <p:nvPr/>
            </p:nvSpPr>
            <p:spPr bwMode="auto">
              <a:xfrm>
                <a:off x="3146" y="328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39" name="Rectangle 695"/>
              <p:cNvSpPr>
                <a:spLocks noChangeArrowheads="1"/>
              </p:cNvSpPr>
              <p:nvPr/>
            </p:nvSpPr>
            <p:spPr bwMode="auto">
              <a:xfrm>
                <a:off x="3149" y="32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40" name="Rectangle 696"/>
              <p:cNvSpPr>
                <a:spLocks noChangeArrowheads="1"/>
              </p:cNvSpPr>
              <p:nvPr/>
            </p:nvSpPr>
            <p:spPr bwMode="auto">
              <a:xfrm>
                <a:off x="3152" y="32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41" name="Rectangle 697"/>
              <p:cNvSpPr>
                <a:spLocks noChangeArrowheads="1"/>
              </p:cNvSpPr>
              <p:nvPr/>
            </p:nvSpPr>
            <p:spPr bwMode="auto">
              <a:xfrm>
                <a:off x="3155" y="328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42" name="Rectangle 698"/>
              <p:cNvSpPr>
                <a:spLocks noChangeArrowheads="1"/>
              </p:cNvSpPr>
              <p:nvPr/>
            </p:nvSpPr>
            <p:spPr bwMode="auto">
              <a:xfrm>
                <a:off x="3158" y="3277"/>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43" name="Rectangle 699"/>
              <p:cNvSpPr>
                <a:spLocks noChangeArrowheads="1"/>
              </p:cNvSpPr>
              <p:nvPr/>
            </p:nvSpPr>
            <p:spPr bwMode="auto">
              <a:xfrm>
                <a:off x="3232" y="322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44" name="Rectangle 700"/>
              <p:cNvSpPr>
                <a:spLocks noChangeArrowheads="1"/>
              </p:cNvSpPr>
              <p:nvPr/>
            </p:nvSpPr>
            <p:spPr bwMode="auto">
              <a:xfrm>
                <a:off x="3235" y="321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45" name="Rectangle 701"/>
              <p:cNvSpPr>
                <a:spLocks noChangeArrowheads="1"/>
              </p:cNvSpPr>
              <p:nvPr/>
            </p:nvSpPr>
            <p:spPr bwMode="auto">
              <a:xfrm>
                <a:off x="3238" y="321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46" name="Rectangle 702"/>
              <p:cNvSpPr>
                <a:spLocks noChangeArrowheads="1"/>
              </p:cNvSpPr>
              <p:nvPr/>
            </p:nvSpPr>
            <p:spPr bwMode="auto">
              <a:xfrm>
                <a:off x="3241" y="3217"/>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47" name="Rectangle 703"/>
              <p:cNvSpPr>
                <a:spLocks noChangeArrowheads="1"/>
              </p:cNvSpPr>
              <p:nvPr/>
            </p:nvSpPr>
            <p:spPr bwMode="auto">
              <a:xfrm>
                <a:off x="3244" y="3214"/>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48" name="Rectangle 704"/>
              <p:cNvSpPr>
                <a:spLocks noChangeArrowheads="1"/>
              </p:cNvSpPr>
              <p:nvPr/>
            </p:nvSpPr>
            <p:spPr bwMode="auto">
              <a:xfrm>
                <a:off x="3246" y="321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49" name="Rectangle 705"/>
              <p:cNvSpPr>
                <a:spLocks noChangeArrowheads="1"/>
              </p:cNvSpPr>
              <p:nvPr/>
            </p:nvSpPr>
            <p:spPr bwMode="auto">
              <a:xfrm>
                <a:off x="3249" y="321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50" name="Rectangle 706"/>
              <p:cNvSpPr>
                <a:spLocks noChangeArrowheads="1"/>
              </p:cNvSpPr>
              <p:nvPr/>
            </p:nvSpPr>
            <p:spPr bwMode="auto">
              <a:xfrm>
                <a:off x="3252" y="320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51" name="Rectangle 707"/>
              <p:cNvSpPr>
                <a:spLocks noChangeArrowheads="1"/>
              </p:cNvSpPr>
              <p:nvPr/>
            </p:nvSpPr>
            <p:spPr bwMode="auto">
              <a:xfrm>
                <a:off x="3255" y="32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52" name="Rectangle 708"/>
              <p:cNvSpPr>
                <a:spLocks noChangeArrowheads="1"/>
              </p:cNvSpPr>
              <p:nvPr/>
            </p:nvSpPr>
            <p:spPr bwMode="auto">
              <a:xfrm>
                <a:off x="3258" y="32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53" name="Rectangle 709"/>
              <p:cNvSpPr>
                <a:spLocks noChangeArrowheads="1"/>
              </p:cNvSpPr>
              <p:nvPr/>
            </p:nvSpPr>
            <p:spPr bwMode="auto">
              <a:xfrm>
                <a:off x="3261" y="320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54" name="Rectangle 710"/>
              <p:cNvSpPr>
                <a:spLocks noChangeArrowheads="1"/>
              </p:cNvSpPr>
              <p:nvPr/>
            </p:nvSpPr>
            <p:spPr bwMode="auto">
              <a:xfrm>
                <a:off x="3264" y="3199"/>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55" name="Rectangle 711"/>
              <p:cNvSpPr>
                <a:spLocks noChangeArrowheads="1"/>
              </p:cNvSpPr>
              <p:nvPr/>
            </p:nvSpPr>
            <p:spPr bwMode="auto">
              <a:xfrm>
                <a:off x="3266" y="319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56" name="Rectangle 712"/>
              <p:cNvSpPr>
                <a:spLocks noChangeArrowheads="1"/>
              </p:cNvSpPr>
              <p:nvPr/>
            </p:nvSpPr>
            <p:spPr bwMode="auto">
              <a:xfrm>
                <a:off x="3269" y="3197"/>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57" name="Rectangle 713"/>
              <p:cNvSpPr>
                <a:spLocks noChangeArrowheads="1"/>
              </p:cNvSpPr>
              <p:nvPr/>
            </p:nvSpPr>
            <p:spPr bwMode="auto">
              <a:xfrm>
                <a:off x="3272" y="319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58" name="Rectangle 714"/>
              <p:cNvSpPr>
                <a:spLocks noChangeArrowheads="1"/>
              </p:cNvSpPr>
              <p:nvPr/>
            </p:nvSpPr>
            <p:spPr bwMode="auto">
              <a:xfrm>
                <a:off x="3275" y="319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59" name="Rectangle 715"/>
              <p:cNvSpPr>
                <a:spLocks noChangeArrowheads="1"/>
              </p:cNvSpPr>
              <p:nvPr/>
            </p:nvSpPr>
            <p:spPr bwMode="auto">
              <a:xfrm>
                <a:off x="3278" y="319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0" name="Rectangle 716"/>
              <p:cNvSpPr>
                <a:spLocks noChangeArrowheads="1"/>
              </p:cNvSpPr>
              <p:nvPr/>
            </p:nvSpPr>
            <p:spPr bwMode="auto">
              <a:xfrm>
                <a:off x="3281" y="318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 name="Rectangle 717"/>
              <p:cNvSpPr>
                <a:spLocks noChangeArrowheads="1"/>
              </p:cNvSpPr>
              <p:nvPr/>
            </p:nvSpPr>
            <p:spPr bwMode="auto">
              <a:xfrm>
                <a:off x="3284" y="318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2" name="Rectangle 718"/>
              <p:cNvSpPr>
                <a:spLocks noChangeArrowheads="1"/>
              </p:cNvSpPr>
              <p:nvPr/>
            </p:nvSpPr>
            <p:spPr bwMode="auto">
              <a:xfrm>
                <a:off x="3287" y="3182"/>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3" name="Rectangle 719"/>
              <p:cNvSpPr>
                <a:spLocks noChangeArrowheads="1"/>
              </p:cNvSpPr>
              <p:nvPr/>
            </p:nvSpPr>
            <p:spPr bwMode="auto">
              <a:xfrm>
                <a:off x="3289" y="318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4" name="Rectangle 720"/>
              <p:cNvSpPr>
                <a:spLocks noChangeArrowheads="1"/>
              </p:cNvSpPr>
              <p:nvPr/>
            </p:nvSpPr>
            <p:spPr bwMode="auto">
              <a:xfrm>
                <a:off x="3292" y="317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5" name="Rectangle 721"/>
              <p:cNvSpPr>
                <a:spLocks noChangeArrowheads="1"/>
              </p:cNvSpPr>
              <p:nvPr/>
            </p:nvSpPr>
            <p:spPr bwMode="auto">
              <a:xfrm>
                <a:off x="3295" y="317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6" name="Rectangle 722"/>
              <p:cNvSpPr>
                <a:spLocks noChangeArrowheads="1"/>
              </p:cNvSpPr>
              <p:nvPr/>
            </p:nvSpPr>
            <p:spPr bwMode="auto">
              <a:xfrm>
                <a:off x="3298" y="317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7" name="Rectangle 723"/>
              <p:cNvSpPr>
                <a:spLocks noChangeArrowheads="1"/>
              </p:cNvSpPr>
              <p:nvPr/>
            </p:nvSpPr>
            <p:spPr bwMode="auto">
              <a:xfrm>
                <a:off x="3301" y="317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8" name="Rectangle 724"/>
              <p:cNvSpPr>
                <a:spLocks noChangeArrowheads="1"/>
              </p:cNvSpPr>
              <p:nvPr/>
            </p:nvSpPr>
            <p:spPr bwMode="auto">
              <a:xfrm>
                <a:off x="3375" y="311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9" name="Rectangle 725"/>
              <p:cNvSpPr>
                <a:spLocks noChangeArrowheads="1"/>
              </p:cNvSpPr>
              <p:nvPr/>
            </p:nvSpPr>
            <p:spPr bwMode="auto">
              <a:xfrm>
                <a:off x="3378" y="311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70" name="Rectangle 726"/>
              <p:cNvSpPr>
                <a:spLocks noChangeArrowheads="1"/>
              </p:cNvSpPr>
              <p:nvPr/>
            </p:nvSpPr>
            <p:spPr bwMode="auto">
              <a:xfrm>
                <a:off x="3381" y="311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71" name="Rectangle 727"/>
              <p:cNvSpPr>
                <a:spLocks noChangeArrowheads="1"/>
              </p:cNvSpPr>
              <p:nvPr/>
            </p:nvSpPr>
            <p:spPr bwMode="auto">
              <a:xfrm>
                <a:off x="3384" y="311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72" name="Rectangle 728"/>
              <p:cNvSpPr>
                <a:spLocks noChangeArrowheads="1"/>
              </p:cNvSpPr>
              <p:nvPr/>
            </p:nvSpPr>
            <p:spPr bwMode="auto">
              <a:xfrm>
                <a:off x="3387" y="311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73" name="Rectangle 729"/>
              <p:cNvSpPr>
                <a:spLocks noChangeArrowheads="1"/>
              </p:cNvSpPr>
              <p:nvPr/>
            </p:nvSpPr>
            <p:spPr bwMode="auto">
              <a:xfrm>
                <a:off x="3390" y="310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74" name="Rectangle 730"/>
              <p:cNvSpPr>
                <a:spLocks noChangeArrowheads="1"/>
              </p:cNvSpPr>
              <p:nvPr/>
            </p:nvSpPr>
            <p:spPr bwMode="auto">
              <a:xfrm>
                <a:off x="3393" y="3108"/>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75" name="Rectangle 731"/>
              <p:cNvSpPr>
                <a:spLocks noChangeArrowheads="1"/>
              </p:cNvSpPr>
              <p:nvPr/>
            </p:nvSpPr>
            <p:spPr bwMode="auto">
              <a:xfrm>
                <a:off x="3395" y="31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76" name="Rectangle 732"/>
              <p:cNvSpPr>
                <a:spLocks noChangeArrowheads="1"/>
              </p:cNvSpPr>
              <p:nvPr/>
            </p:nvSpPr>
            <p:spPr bwMode="auto">
              <a:xfrm>
                <a:off x="3398" y="310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77" name="Rectangle 733"/>
              <p:cNvSpPr>
                <a:spLocks noChangeArrowheads="1"/>
              </p:cNvSpPr>
              <p:nvPr/>
            </p:nvSpPr>
            <p:spPr bwMode="auto">
              <a:xfrm>
                <a:off x="3401" y="309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78" name="Rectangle 734"/>
              <p:cNvSpPr>
                <a:spLocks noChangeArrowheads="1"/>
              </p:cNvSpPr>
              <p:nvPr/>
            </p:nvSpPr>
            <p:spPr bwMode="auto">
              <a:xfrm>
                <a:off x="3404" y="309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79" name="Rectangle 735"/>
              <p:cNvSpPr>
                <a:spLocks noChangeArrowheads="1"/>
              </p:cNvSpPr>
              <p:nvPr/>
            </p:nvSpPr>
            <p:spPr bwMode="auto">
              <a:xfrm>
                <a:off x="3407" y="309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80" name="Rectangle 736"/>
              <p:cNvSpPr>
                <a:spLocks noChangeArrowheads="1"/>
              </p:cNvSpPr>
              <p:nvPr/>
            </p:nvSpPr>
            <p:spPr bwMode="auto">
              <a:xfrm>
                <a:off x="3410" y="309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81" name="Rectangle 737"/>
              <p:cNvSpPr>
                <a:spLocks noChangeArrowheads="1"/>
              </p:cNvSpPr>
              <p:nvPr/>
            </p:nvSpPr>
            <p:spPr bwMode="auto">
              <a:xfrm>
                <a:off x="3413" y="309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82" name="Rectangle 738"/>
              <p:cNvSpPr>
                <a:spLocks noChangeArrowheads="1"/>
              </p:cNvSpPr>
              <p:nvPr/>
            </p:nvSpPr>
            <p:spPr bwMode="auto">
              <a:xfrm>
                <a:off x="3416" y="3090"/>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83" name="Rectangle 739"/>
              <p:cNvSpPr>
                <a:spLocks noChangeArrowheads="1"/>
              </p:cNvSpPr>
              <p:nvPr/>
            </p:nvSpPr>
            <p:spPr bwMode="auto">
              <a:xfrm>
                <a:off x="3418" y="308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84" name="Rectangle 740"/>
              <p:cNvSpPr>
                <a:spLocks noChangeArrowheads="1"/>
              </p:cNvSpPr>
              <p:nvPr/>
            </p:nvSpPr>
            <p:spPr bwMode="auto">
              <a:xfrm>
                <a:off x="3421" y="308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85" name="Rectangle 741"/>
              <p:cNvSpPr>
                <a:spLocks noChangeArrowheads="1"/>
              </p:cNvSpPr>
              <p:nvPr/>
            </p:nvSpPr>
            <p:spPr bwMode="auto">
              <a:xfrm>
                <a:off x="3424" y="308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86" name="Rectangle 742"/>
              <p:cNvSpPr>
                <a:spLocks noChangeArrowheads="1"/>
              </p:cNvSpPr>
              <p:nvPr/>
            </p:nvSpPr>
            <p:spPr bwMode="auto">
              <a:xfrm>
                <a:off x="3427" y="308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87" name="Rectangle 743"/>
              <p:cNvSpPr>
                <a:spLocks noChangeArrowheads="1"/>
              </p:cNvSpPr>
              <p:nvPr/>
            </p:nvSpPr>
            <p:spPr bwMode="auto">
              <a:xfrm>
                <a:off x="3430" y="307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88" name="Rectangle 744"/>
              <p:cNvSpPr>
                <a:spLocks noChangeArrowheads="1"/>
              </p:cNvSpPr>
              <p:nvPr/>
            </p:nvSpPr>
            <p:spPr bwMode="auto">
              <a:xfrm>
                <a:off x="3433" y="307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89" name="Rectangle 745"/>
              <p:cNvSpPr>
                <a:spLocks noChangeArrowheads="1"/>
              </p:cNvSpPr>
              <p:nvPr/>
            </p:nvSpPr>
            <p:spPr bwMode="auto">
              <a:xfrm>
                <a:off x="3436" y="3076"/>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90" name="Rectangle 746"/>
              <p:cNvSpPr>
                <a:spLocks noChangeArrowheads="1"/>
              </p:cNvSpPr>
              <p:nvPr/>
            </p:nvSpPr>
            <p:spPr bwMode="auto">
              <a:xfrm>
                <a:off x="3438" y="307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91" name="Rectangle 747"/>
              <p:cNvSpPr>
                <a:spLocks noChangeArrowheads="1"/>
              </p:cNvSpPr>
              <p:nvPr/>
            </p:nvSpPr>
            <p:spPr bwMode="auto">
              <a:xfrm>
                <a:off x="3441" y="307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92" name="Rectangle 748"/>
              <p:cNvSpPr>
                <a:spLocks noChangeArrowheads="1"/>
              </p:cNvSpPr>
              <p:nvPr/>
            </p:nvSpPr>
            <p:spPr bwMode="auto">
              <a:xfrm>
                <a:off x="3444" y="30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93" name="Rectangle 749"/>
              <p:cNvSpPr>
                <a:spLocks noChangeArrowheads="1"/>
              </p:cNvSpPr>
              <p:nvPr/>
            </p:nvSpPr>
            <p:spPr bwMode="auto">
              <a:xfrm>
                <a:off x="3519" y="301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94" name="Rectangle 750"/>
              <p:cNvSpPr>
                <a:spLocks noChangeArrowheads="1"/>
              </p:cNvSpPr>
              <p:nvPr/>
            </p:nvSpPr>
            <p:spPr bwMode="auto">
              <a:xfrm>
                <a:off x="3522" y="3013"/>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95" name="Rectangle 751"/>
              <p:cNvSpPr>
                <a:spLocks noChangeArrowheads="1"/>
              </p:cNvSpPr>
              <p:nvPr/>
            </p:nvSpPr>
            <p:spPr bwMode="auto">
              <a:xfrm>
                <a:off x="3524" y="301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96" name="Rectangle 752"/>
              <p:cNvSpPr>
                <a:spLocks noChangeArrowheads="1"/>
              </p:cNvSpPr>
              <p:nvPr/>
            </p:nvSpPr>
            <p:spPr bwMode="auto">
              <a:xfrm>
                <a:off x="3527" y="300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97" name="Rectangle 753"/>
              <p:cNvSpPr>
                <a:spLocks noChangeArrowheads="1"/>
              </p:cNvSpPr>
              <p:nvPr/>
            </p:nvSpPr>
            <p:spPr bwMode="auto">
              <a:xfrm>
                <a:off x="3530" y="300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98" name="Rectangle 754"/>
              <p:cNvSpPr>
                <a:spLocks noChangeArrowheads="1"/>
              </p:cNvSpPr>
              <p:nvPr/>
            </p:nvSpPr>
            <p:spPr bwMode="auto">
              <a:xfrm>
                <a:off x="3533" y="300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99" name="Rectangle 755"/>
              <p:cNvSpPr>
                <a:spLocks noChangeArrowheads="1"/>
              </p:cNvSpPr>
              <p:nvPr/>
            </p:nvSpPr>
            <p:spPr bwMode="auto">
              <a:xfrm>
                <a:off x="3536" y="3002"/>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00" name="Rectangle 756"/>
              <p:cNvSpPr>
                <a:spLocks noChangeArrowheads="1"/>
              </p:cNvSpPr>
              <p:nvPr/>
            </p:nvSpPr>
            <p:spPr bwMode="auto">
              <a:xfrm>
                <a:off x="3539" y="3002"/>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01" name="Rectangle 757"/>
              <p:cNvSpPr>
                <a:spLocks noChangeArrowheads="1"/>
              </p:cNvSpPr>
              <p:nvPr/>
            </p:nvSpPr>
            <p:spPr bwMode="auto">
              <a:xfrm>
                <a:off x="3542" y="299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02" name="Rectangle 758"/>
              <p:cNvSpPr>
                <a:spLocks noChangeArrowheads="1"/>
              </p:cNvSpPr>
              <p:nvPr/>
            </p:nvSpPr>
            <p:spPr bwMode="auto">
              <a:xfrm>
                <a:off x="3545" y="2996"/>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03" name="Rectangle 759"/>
              <p:cNvSpPr>
                <a:spLocks noChangeArrowheads="1"/>
              </p:cNvSpPr>
              <p:nvPr/>
            </p:nvSpPr>
            <p:spPr bwMode="auto">
              <a:xfrm>
                <a:off x="3547" y="299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04" name="Rectangle 760"/>
              <p:cNvSpPr>
                <a:spLocks noChangeArrowheads="1"/>
              </p:cNvSpPr>
              <p:nvPr/>
            </p:nvSpPr>
            <p:spPr bwMode="auto">
              <a:xfrm>
                <a:off x="3550" y="299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05" name="Rectangle 761"/>
              <p:cNvSpPr>
                <a:spLocks noChangeArrowheads="1"/>
              </p:cNvSpPr>
              <p:nvPr/>
            </p:nvSpPr>
            <p:spPr bwMode="auto">
              <a:xfrm>
                <a:off x="3553" y="299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06" name="Rectangle 762"/>
              <p:cNvSpPr>
                <a:spLocks noChangeArrowheads="1"/>
              </p:cNvSpPr>
              <p:nvPr/>
            </p:nvSpPr>
            <p:spPr bwMode="auto">
              <a:xfrm>
                <a:off x="3556" y="298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07" name="Rectangle 763"/>
              <p:cNvSpPr>
                <a:spLocks noChangeArrowheads="1"/>
              </p:cNvSpPr>
              <p:nvPr/>
            </p:nvSpPr>
            <p:spPr bwMode="auto">
              <a:xfrm>
                <a:off x="3559" y="298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08" name="Rectangle 764"/>
              <p:cNvSpPr>
                <a:spLocks noChangeArrowheads="1"/>
              </p:cNvSpPr>
              <p:nvPr/>
            </p:nvSpPr>
            <p:spPr bwMode="auto">
              <a:xfrm>
                <a:off x="3562" y="298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09" name="Rectangle 765"/>
              <p:cNvSpPr>
                <a:spLocks noChangeArrowheads="1"/>
              </p:cNvSpPr>
              <p:nvPr/>
            </p:nvSpPr>
            <p:spPr bwMode="auto">
              <a:xfrm>
                <a:off x="3565" y="29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10" name="Rectangle 766"/>
              <p:cNvSpPr>
                <a:spLocks noChangeArrowheads="1"/>
              </p:cNvSpPr>
              <p:nvPr/>
            </p:nvSpPr>
            <p:spPr bwMode="auto">
              <a:xfrm>
                <a:off x="3568" y="2979"/>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11" name="Rectangle 767"/>
              <p:cNvSpPr>
                <a:spLocks noChangeArrowheads="1"/>
              </p:cNvSpPr>
              <p:nvPr/>
            </p:nvSpPr>
            <p:spPr bwMode="auto">
              <a:xfrm>
                <a:off x="3570" y="297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12" name="Rectangle 768"/>
              <p:cNvSpPr>
                <a:spLocks noChangeArrowheads="1"/>
              </p:cNvSpPr>
              <p:nvPr/>
            </p:nvSpPr>
            <p:spPr bwMode="auto">
              <a:xfrm>
                <a:off x="3573" y="297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13" name="Rectangle 769"/>
              <p:cNvSpPr>
                <a:spLocks noChangeArrowheads="1"/>
              </p:cNvSpPr>
              <p:nvPr/>
            </p:nvSpPr>
            <p:spPr bwMode="auto">
              <a:xfrm>
                <a:off x="3576" y="297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14" name="Rectangle 770"/>
              <p:cNvSpPr>
                <a:spLocks noChangeArrowheads="1"/>
              </p:cNvSpPr>
              <p:nvPr/>
            </p:nvSpPr>
            <p:spPr bwMode="auto">
              <a:xfrm>
                <a:off x="3579" y="297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15" name="Rectangle 771"/>
              <p:cNvSpPr>
                <a:spLocks noChangeArrowheads="1"/>
              </p:cNvSpPr>
              <p:nvPr/>
            </p:nvSpPr>
            <p:spPr bwMode="auto">
              <a:xfrm>
                <a:off x="3582" y="297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16" name="Rectangle 772"/>
              <p:cNvSpPr>
                <a:spLocks noChangeArrowheads="1"/>
              </p:cNvSpPr>
              <p:nvPr/>
            </p:nvSpPr>
            <p:spPr bwMode="auto">
              <a:xfrm>
                <a:off x="3585" y="29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17" name="Rectangle 773"/>
              <p:cNvSpPr>
                <a:spLocks noChangeArrowheads="1"/>
              </p:cNvSpPr>
              <p:nvPr/>
            </p:nvSpPr>
            <p:spPr bwMode="auto">
              <a:xfrm>
                <a:off x="3588" y="2964"/>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18" name="Rectangle 774"/>
              <p:cNvSpPr>
                <a:spLocks noChangeArrowheads="1"/>
              </p:cNvSpPr>
              <p:nvPr/>
            </p:nvSpPr>
            <p:spPr bwMode="auto">
              <a:xfrm>
                <a:off x="3662" y="291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19" name="Rectangle 775"/>
              <p:cNvSpPr>
                <a:spLocks noChangeArrowheads="1"/>
              </p:cNvSpPr>
              <p:nvPr/>
            </p:nvSpPr>
            <p:spPr bwMode="auto">
              <a:xfrm>
                <a:off x="3665" y="291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20" name="Rectangle 776"/>
              <p:cNvSpPr>
                <a:spLocks noChangeArrowheads="1"/>
              </p:cNvSpPr>
              <p:nvPr/>
            </p:nvSpPr>
            <p:spPr bwMode="auto">
              <a:xfrm>
                <a:off x="3668" y="290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21" name="Rectangle 777"/>
              <p:cNvSpPr>
                <a:spLocks noChangeArrowheads="1"/>
              </p:cNvSpPr>
              <p:nvPr/>
            </p:nvSpPr>
            <p:spPr bwMode="auto">
              <a:xfrm>
                <a:off x="3671" y="290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22" name="Rectangle 778"/>
              <p:cNvSpPr>
                <a:spLocks noChangeArrowheads="1"/>
              </p:cNvSpPr>
              <p:nvPr/>
            </p:nvSpPr>
            <p:spPr bwMode="auto">
              <a:xfrm>
                <a:off x="3674" y="2901"/>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23" name="Rectangle 779"/>
              <p:cNvSpPr>
                <a:spLocks noChangeArrowheads="1"/>
              </p:cNvSpPr>
              <p:nvPr/>
            </p:nvSpPr>
            <p:spPr bwMode="auto">
              <a:xfrm>
                <a:off x="3676" y="290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24" name="Rectangle 780"/>
              <p:cNvSpPr>
                <a:spLocks noChangeArrowheads="1"/>
              </p:cNvSpPr>
              <p:nvPr/>
            </p:nvSpPr>
            <p:spPr bwMode="auto">
              <a:xfrm>
                <a:off x="3679" y="289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25" name="Rectangle 781"/>
              <p:cNvSpPr>
                <a:spLocks noChangeArrowheads="1"/>
              </p:cNvSpPr>
              <p:nvPr/>
            </p:nvSpPr>
            <p:spPr bwMode="auto">
              <a:xfrm>
                <a:off x="3682" y="289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26" name="Rectangle 782"/>
              <p:cNvSpPr>
                <a:spLocks noChangeArrowheads="1"/>
              </p:cNvSpPr>
              <p:nvPr/>
            </p:nvSpPr>
            <p:spPr bwMode="auto">
              <a:xfrm>
                <a:off x="3685" y="289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27" name="Rectangle 783"/>
              <p:cNvSpPr>
                <a:spLocks noChangeArrowheads="1"/>
              </p:cNvSpPr>
              <p:nvPr/>
            </p:nvSpPr>
            <p:spPr bwMode="auto">
              <a:xfrm>
                <a:off x="3688" y="289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28" name="Rectangle 784"/>
              <p:cNvSpPr>
                <a:spLocks noChangeArrowheads="1"/>
              </p:cNvSpPr>
              <p:nvPr/>
            </p:nvSpPr>
            <p:spPr bwMode="auto">
              <a:xfrm>
                <a:off x="3691" y="289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29" name="Rectangle 785"/>
              <p:cNvSpPr>
                <a:spLocks noChangeArrowheads="1"/>
              </p:cNvSpPr>
              <p:nvPr/>
            </p:nvSpPr>
            <p:spPr bwMode="auto">
              <a:xfrm>
                <a:off x="3694" y="288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30" name="Rectangle 786"/>
              <p:cNvSpPr>
                <a:spLocks noChangeArrowheads="1"/>
              </p:cNvSpPr>
              <p:nvPr/>
            </p:nvSpPr>
            <p:spPr bwMode="auto">
              <a:xfrm>
                <a:off x="3697" y="2887"/>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31" name="Rectangle 787"/>
              <p:cNvSpPr>
                <a:spLocks noChangeArrowheads="1"/>
              </p:cNvSpPr>
              <p:nvPr/>
            </p:nvSpPr>
            <p:spPr bwMode="auto">
              <a:xfrm>
                <a:off x="3699" y="288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32" name="Rectangle 788"/>
              <p:cNvSpPr>
                <a:spLocks noChangeArrowheads="1"/>
              </p:cNvSpPr>
              <p:nvPr/>
            </p:nvSpPr>
            <p:spPr bwMode="auto">
              <a:xfrm>
                <a:off x="3702" y="28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33" name="Rectangle 789"/>
              <p:cNvSpPr>
                <a:spLocks noChangeArrowheads="1"/>
              </p:cNvSpPr>
              <p:nvPr/>
            </p:nvSpPr>
            <p:spPr bwMode="auto">
              <a:xfrm>
                <a:off x="3705" y="287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34" name="Rectangle 790"/>
              <p:cNvSpPr>
                <a:spLocks noChangeArrowheads="1"/>
              </p:cNvSpPr>
              <p:nvPr/>
            </p:nvSpPr>
            <p:spPr bwMode="auto">
              <a:xfrm>
                <a:off x="3708" y="287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35" name="Rectangle 791"/>
              <p:cNvSpPr>
                <a:spLocks noChangeArrowheads="1"/>
              </p:cNvSpPr>
              <p:nvPr/>
            </p:nvSpPr>
            <p:spPr bwMode="auto">
              <a:xfrm>
                <a:off x="3711" y="287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36" name="Rectangle 792"/>
              <p:cNvSpPr>
                <a:spLocks noChangeArrowheads="1"/>
              </p:cNvSpPr>
              <p:nvPr/>
            </p:nvSpPr>
            <p:spPr bwMode="auto">
              <a:xfrm>
                <a:off x="3714" y="28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37" name="Rectangle 793"/>
              <p:cNvSpPr>
                <a:spLocks noChangeArrowheads="1"/>
              </p:cNvSpPr>
              <p:nvPr/>
            </p:nvSpPr>
            <p:spPr bwMode="auto">
              <a:xfrm>
                <a:off x="3717" y="2872"/>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38" name="Rectangle 794"/>
              <p:cNvSpPr>
                <a:spLocks noChangeArrowheads="1"/>
              </p:cNvSpPr>
              <p:nvPr/>
            </p:nvSpPr>
            <p:spPr bwMode="auto">
              <a:xfrm>
                <a:off x="3719" y="287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39" name="Rectangle 795"/>
              <p:cNvSpPr>
                <a:spLocks noChangeArrowheads="1"/>
              </p:cNvSpPr>
              <p:nvPr/>
            </p:nvSpPr>
            <p:spPr bwMode="auto">
              <a:xfrm>
                <a:off x="3722" y="28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40" name="Rectangle 796"/>
              <p:cNvSpPr>
                <a:spLocks noChangeArrowheads="1"/>
              </p:cNvSpPr>
              <p:nvPr/>
            </p:nvSpPr>
            <p:spPr bwMode="auto">
              <a:xfrm>
                <a:off x="3725" y="286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41" name="Rectangle 797"/>
              <p:cNvSpPr>
                <a:spLocks noChangeArrowheads="1"/>
              </p:cNvSpPr>
              <p:nvPr/>
            </p:nvSpPr>
            <p:spPr bwMode="auto">
              <a:xfrm>
                <a:off x="3728" y="286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42" name="Rectangle 798"/>
              <p:cNvSpPr>
                <a:spLocks noChangeArrowheads="1"/>
              </p:cNvSpPr>
              <p:nvPr/>
            </p:nvSpPr>
            <p:spPr bwMode="auto">
              <a:xfrm>
                <a:off x="3731" y="286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43" name="Rectangle 799"/>
              <p:cNvSpPr>
                <a:spLocks noChangeArrowheads="1"/>
              </p:cNvSpPr>
              <p:nvPr/>
            </p:nvSpPr>
            <p:spPr bwMode="auto">
              <a:xfrm>
                <a:off x="3805" y="2807"/>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44" name="Rectangle 800"/>
              <p:cNvSpPr>
                <a:spLocks noChangeArrowheads="1"/>
              </p:cNvSpPr>
              <p:nvPr/>
            </p:nvSpPr>
            <p:spPr bwMode="auto">
              <a:xfrm>
                <a:off x="3808" y="280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45" name="Rectangle 801"/>
              <p:cNvSpPr>
                <a:spLocks noChangeArrowheads="1"/>
              </p:cNvSpPr>
              <p:nvPr/>
            </p:nvSpPr>
            <p:spPr bwMode="auto">
              <a:xfrm>
                <a:off x="3811" y="280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46" name="Rectangle 802"/>
              <p:cNvSpPr>
                <a:spLocks noChangeArrowheads="1"/>
              </p:cNvSpPr>
              <p:nvPr/>
            </p:nvSpPr>
            <p:spPr bwMode="auto">
              <a:xfrm>
                <a:off x="3814" y="280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47" name="Rectangle 803"/>
              <p:cNvSpPr>
                <a:spLocks noChangeArrowheads="1"/>
              </p:cNvSpPr>
              <p:nvPr/>
            </p:nvSpPr>
            <p:spPr bwMode="auto">
              <a:xfrm>
                <a:off x="3817" y="279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48" name="Rectangle 804"/>
              <p:cNvSpPr>
                <a:spLocks noChangeArrowheads="1"/>
              </p:cNvSpPr>
              <p:nvPr/>
            </p:nvSpPr>
            <p:spPr bwMode="auto">
              <a:xfrm>
                <a:off x="3820" y="279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49" name="Rectangle 805"/>
              <p:cNvSpPr>
                <a:spLocks noChangeArrowheads="1"/>
              </p:cNvSpPr>
              <p:nvPr/>
            </p:nvSpPr>
            <p:spPr bwMode="auto">
              <a:xfrm>
                <a:off x="3823" y="279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50" name="Rectangle 806"/>
              <p:cNvSpPr>
                <a:spLocks noChangeArrowheads="1"/>
              </p:cNvSpPr>
              <p:nvPr/>
            </p:nvSpPr>
            <p:spPr bwMode="auto">
              <a:xfrm>
                <a:off x="3826" y="2792"/>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51" name="Rectangle 807"/>
              <p:cNvSpPr>
                <a:spLocks noChangeArrowheads="1"/>
              </p:cNvSpPr>
              <p:nvPr/>
            </p:nvSpPr>
            <p:spPr bwMode="auto">
              <a:xfrm>
                <a:off x="3828" y="278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52" name="Rectangle 808"/>
              <p:cNvSpPr>
                <a:spLocks noChangeArrowheads="1"/>
              </p:cNvSpPr>
              <p:nvPr/>
            </p:nvSpPr>
            <p:spPr bwMode="auto">
              <a:xfrm>
                <a:off x="3831" y="278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53" name="Rectangle 809"/>
              <p:cNvSpPr>
                <a:spLocks noChangeArrowheads="1"/>
              </p:cNvSpPr>
              <p:nvPr/>
            </p:nvSpPr>
            <p:spPr bwMode="auto">
              <a:xfrm>
                <a:off x="3834" y="278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54" name="Rectangle 810"/>
              <p:cNvSpPr>
                <a:spLocks noChangeArrowheads="1"/>
              </p:cNvSpPr>
              <p:nvPr/>
            </p:nvSpPr>
            <p:spPr bwMode="auto">
              <a:xfrm>
                <a:off x="3837" y="278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55" name="Rectangle 811"/>
              <p:cNvSpPr>
                <a:spLocks noChangeArrowheads="1"/>
              </p:cNvSpPr>
              <p:nvPr/>
            </p:nvSpPr>
            <p:spPr bwMode="auto">
              <a:xfrm>
                <a:off x="3840" y="27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56" name="Rectangle 812"/>
              <p:cNvSpPr>
                <a:spLocks noChangeArrowheads="1"/>
              </p:cNvSpPr>
              <p:nvPr/>
            </p:nvSpPr>
            <p:spPr bwMode="auto">
              <a:xfrm>
                <a:off x="3843" y="27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57" name="Rectangle 813"/>
              <p:cNvSpPr>
                <a:spLocks noChangeArrowheads="1"/>
              </p:cNvSpPr>
              <p:nvPr/>
            </p:nvSpPr>
            <p:spPr bwMode="auto">
              <a:xfrm>
                <a:off x="3846" y="2778"/>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58" name="Rectangle 814"/>
              <p:cNvSpPr>
                <a:spLocks noChangeArrowheads="1"/>
              </p:cNvSpPr>
              <p:nvPr/>
            </p:nvSpPr>
            <p:spPr bwMode="auto">
              <a:xfrm>
                <a:off x="3848" y="277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59" name="Rectangle 815"/>
              <p:cNvSpPr>
                <a:spLocks noChangeArrowheads="1"/>
              </p:cNvSpPr>
              <p:nvPr/>
            </p:nvSpPr>
            <p:spPr bwMode="auto">
              <a:xfrm>
                <a:off x="3851" y="27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0" name="Rectangle 816"/>
              <p:cNvSpPr>
                <a:spLocks noChangeArrowheads="1"/>
              </p:cNvSpPr>
              <p:nvPr/>
            </p:nvSpPr>
            <p:spPr bwMode="auto">
              <a:xfrm>
                <a:off x="3854" y="27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1" name="Rectangle 817"/>
              <p:cNvSpPr>
                <a:spLocks noChangeArrowheads="1"/>
              </p:cNvSpPr>
              <p:nvPr/>
            </p:nvSpPr>
            <p:spPr bwMode="auto">
              <a:xfrm>
                <a:off x="3857" y="276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2" name="Rectangle 818"/>
              <p:cNvSpPr>
                <a:spLocks noChangeArrowheads="1"/>
              </p:cNvSpPr>
              <p:nvPr/>
            </p:nvSpPr>
            <p:spPr bwMode="auto">
              <a:xfrm>
                <a:off x="3860" y="27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3" name="Rectangle 819"/>
              <p:cNvSpPr>
                <a:spLocks noChangeArrowheads="1"/>
              </p:cNvSpPr>
              <p:nvPr/>
            </p:nvSpPr>
            <p:spPr bwMode="auto">
              <a:xfrm>
                <a:off x="3863" y="27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4" name="Rectangle 820"/>
              <p:cNvSpPr>
                <a:spLocks noChangeArrowheads="1"/>
              </p:cNvSpPr>
              <p:nvPr/>
            </p:nvSpPr>
            <p:spPr bwMode="auto">
              <a:xfrm>
                <a:off x="3866" y="276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5" name="Rectangle 821"/>
              <p:cNvSpPr>
                <a:spLocks noChangeArrowheads="1"/>
              </p:cNvSpPr>
              <p:nvPr/>
            </p:nvSpPr>
            <p:spPr bwMode="auto">
              <a:xfrm>
                <a:off x="3869" y="2761"/>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6" name="Rectangle 822"/>
              <p:cNvSpPr>
                <a:spLocks noChangeArrowheads="1"/>
              </p:cNvSpPr>
              <p:nvPr/>
            </p:nvSpPr>
            <p:spPr bwMode="auto">
              <a:xfrm>
                <a:off x="3871" y="27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7" name="Rectangle 823"/>
              <p:cNvSpPr>
                <a:spLocks noChangeArrowheads="1"/>
              </p:cNvSpPr>
              <p:nvPr/>
            </p:nvSpPr>
            <p:spPr bwMode="auto">
              <a:xfrm>
                <a:off x="3874" y="27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8" name="Rectangle 824"/>
              <p:cNvSpPr>
                <a:spLocks noChangeArrowheads="1"/>
              </p:cNvSpPr>
              <p:nvPr/>
            </p:nvSpPr>
            <p:spPr bwMode="auto">
              <a:xfrm>
                <a:off x="3949" y="270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9" name="Rectangle 825"/>
              <p:cNvSpPr>
                <a:spLocks noChangeArrowheads="1"/>
              </p:cNvSpPr>
              <p:nvPr/>
            </p:nvSpPr>
            <p:spPr bwMode="auto">
              <a:xfrm>
                <a:off x="3952" y="270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70" name="Rectangle 826"/>
              <p:cNvSpPr>
                <a:spLocks noChangeArrowheads="1"/>
              </p:cNvSpPr>
              <p:nvPr/>
            </p:nvSpPr>
            <p:spPr bwMode="auto">
              <a:xfrm>
                <a:off x="3955" y="2698"/>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71" name="Rectangle 827"/>
              <p:cNvSpPr>
                <a:spLocks noChangeArrowheads="1"/>
              </p:cNvSpPr>
              <p:nvPr/>
            </p:nvSpPr>
            <p:spPr bwMode="auto">
              <a:xfrm>
                <a:off x="3957" y="269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72" name="Rectangle 828"/>
              <p:cNvSpPr>
                <a:spLocks noChangeArrowheads="1"/>
              </p:cNvSpPr>
              <p:nvPr/>
            </p:nvSpPr>
            <p:spPr bwMode="auto">
              <a:xfrm>
                <a:off x="3960" y="269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73" name="Rectangle 829"/>
              <p:cNvSpPr>
                <a:spLocks noChangeArrowheads="1"/>
              </p:cNvSpPr>
              <p:nvPr/>
            </p:nvSpPr>
            <p:spPr bwMode="auto">
              <a:xfrm>
                <a:off x="3963" y="269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74" name="Rectangle 830"/>
              <p:cNvSpPr>
                <a:spLocks noChangeArrowheads="1"/>
              </p:cNvSpPr>
              <p:nvPr/>
            </p:nvSpPr>
            <p:spPr bwMode="auto">
              <a:xfrm>
                <a:off x="3966" y="268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75" name="Rectangle 831"/>
              <p:cNvSpPr>
                <a:spLocks noChangeArrowheads="1"/>
              </p:cNvSpPr>
              <p:nvPr/>
            </p:nvSpPr>
            <p:spPr bwMode="auto">
              <a:xfrm>
                <a:off x="3969" y="268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76" name="Rectangle 832"/>
              <p:cNvSpPr>
                <a:spLocks noChangeArrowheads="1"/>
              </p:cNvSpPr>
              <p:nvPr/>
            </p:nvSpPr>
            <p:spPr bwMode="auto">
              <a:xfrm>
                <a:off x="3972" y="268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77" name="Rectangle 833"/>
              <p:cNvSpPr>
                <a:spLocks noChangeArrowheads="1"/>
              </p:cNvSpPr>
              <p:nvPr/>
            </p:nvSpPr>
            <p:spPr bwMode="auto">
              <a:xfrm>
                <a:off x="3975" y="2683"/>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78" name="Rectangle 834"/>
              <p:cNvSpPr>
                <a:spLocks noChangeArrowheads="1"/>
              </p:cNvSpPr>
              <p:nvPr/>
            </p:nvSpPr>
            <p:spPr bwMode="auto">
              <a:xfrm>
                <a:off x="3977" y="268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79" name="Rectangle 835"/>
              <p:cNvSpPr>
                <a:spLocks noChangeArrowheads="1"/>
              </p:cNvSpPr>
              <p:nvPr/>
            </p:nvSpPr>
            <p:spPr bwMode="auto">
              <a:xfrm>
                <a:off x="3980" y="268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80" name="Rectangle 836"/>
              <p:cNvSpPr>
                <a:spLocks noChangeArrowheads="1"/>
              </p:cNvSpPr>
              <p:nvPr/>
            </p:nvSpPr>
            <p:spPr bwMode="auto">
              <a:xfrm>
                <a:off x="3983" y="267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81" name="Rectangle 837"/>
              <p:cNvSpPr>
                <a:spLocks noChangeArrowheads="1"/>
              </p:cNvSpPr>
              <p:nvPr/>
            </p:nvSpPr>
            <p:spPr bwMode="auto">
              <a:xfrm>
                <a:off x="3986" y="267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6982" name="Group 838"/>
            <p:cNvGrpSpPr>
              <a:grpSpLocks/>
            </p:cNvGrpSpPr>
            <p:nvPr/>
          </p:nvGrpSpPr>
          <p:grpSpPr bwMode="auto">
            <a:xfrm>
              <a:off x="3989" y="1843"/>
              <a:ext cx="1147" cy="835"/>
              <a:chOff x="3989" y="1843"/>
              <a:chExt cx="1147" cy="835"/>
            </a:xfrm>
          </p:grpSpPr>
          <p:sp>
            <p:nvSpPr>
              <p:cNvPr id="6983" name="Rectangle 839"/>
              <p:cNvSpPr>
                <a:spLocks noChangeArrowheads="1"/>
              </p:cNvSpPr>
              <p:nvPr/>
            </p:nvSpPr>
            <p:spPr bwMode="auto">
              <a:xfrm>
                <a:off x="3989" y="267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84" name="Rectangle 840"/>
              <p:cNvSpPr>
                <a:spLocks noChangeArrowheads="1"/>
              </p:cNvSpPr>
              <p:nvPr/>
            </p:nvSpPr>
            <p:spPr bwMode="auto">
              <a:xfrm>
                <a:off x="3992" y="26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85" name="Rectangle 841"/>
              <p:cNvSpPr>
                <a:spLocks noChangeArrowheads="1"/>
              </p:cNvSpPr>
              <p:nvPr/>
            </p:nvSpPr>
            <p:spPr bwMode="auto">
              <a:xfrm>
                <a:off x="3995" y="266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86" name="Rectangle 842"/>
              <p:cNvSpPr>
                <a:spLocks noChangeArrowheads="1"/>
              </p:cNvSpPr>
              <p:nvPr/>
            </p:nvSpPr>
            <p:spPr bwMode="auto">
              <a:xfrm>
                <a:off x="3998" y="2666"/>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87" name="Rectangle 843"/>
              <p:cNvSpPr>
                <a:spLocks noChangeArrowheads="1"/>
              </p:cNvSpPr>
              <p:nvPr/>
            </p:nvSpPr>
            <p:spPr bwMode="auto">
              <a:xfrm>
                <a:off x="4000" y="26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88" name="Rectangle 844"/>
              <p:cNvSpPr>
                <a:spLocks noChangeArrowheads="1"/>
              </p:cNvSpPr>
              <p:nvPr/>
            </p:nvSpPr>
            <p:spPr bwMode="auto">
              <a:xfrm>
                <a:off x="4003" y="266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89" name="Rectangle 845"/>
              <p:cNvSpPr>
                <a:spLocks noChangeArrowheads="1"/>
              </p:cNvSpPr>
              <p:nvPr/>
            </p:nvSpPr>
            <p:spPr bwMode="auto">
              <a:xfrm>
                <a:off x="4006" y="266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90" name="Rectangle 846"/>
              <p:cNvSpPr>
                <a:spLocks noChangeArrowheads="1"/>
              </p:cNvSpPr>
              <p:nvPr/>
            </p:nvSpPr>
            <p:spPr bwMode="auto">
              <a:xfrm>
                <a:off x="4009" y="265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91" name="Rectangle 847"/>
              <p:cNvSpPr>
                <a:spLocks noChangeArrowheads="1"/>
              </p:cNvSpPr>
              <p:nvPr/>
            </p:nvSpPr>
            <p:spPr bwMode="auto">
              <a:xfrm>
                <a:off x="4012" y="265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92" name="Rectangle 848"/>
              <p:cNvSpPr>
                <a:spLocks noChangeArrowheads="1"/>
              </p:cNvSpPr>
              <p:nvPr/>
            </p:nvSpPr>
            <p:spPr bwMode="auto">
              <a:xfrm>
                <a:off x="4015" y="2655"/>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93" name="Rectangle 849"/>
              <p:cNvSpPr>
                <a:spLocks noChangeArrowheads="1"/>
              </p:cNvSpPr>
              <p:nvPr/>
            </p:nvSpPr>
            <p:spPr bwMode="auto">
              <a:xfrm>
                <a:off x="4018" y="265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94" name="Rectangle 850"/>
              <p:cNvSpPr>
                <a:spLocks noChangeArrowheads="1"/>
              </p:cNvSpPr>
              <p:nvPr/>
            </p:nvSpPr>
            <p:spPr bwMode="auto">
              <a:xfrm>
                <a:off x="4092" y="259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95" name="Rectangle 851"/>
              <p:cNvSpPr>
                <a:spLocks noChangeArrowheads="1"/>
              </p:cNvSpPr>
              <p:nvPr/>
            </p:nvSpPr>
            <p:spPr bwMode="auto">
              <a:xfrm>
                <a:off x="4095" y="259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96" name="Rectangle 852"/>
              <p:cNvSpPr>
                <a:spLocks noChangeArrowheads="1"/>
              </p:cNvSpPr>
              <p:nvPr/>
            </p:nvSpPr>
            <p:spPr bwMode="auto">
              <a:xfrm>
                <a:off x="4098" y="259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97" name="Rectangle 853"/>
              <p:cNvSpPr>
                <a:spLocks noChangeArrowheads="1"/>
              </p:cNvSpPr>
              <p:nvPr/>
            </p:nvSpPr>
            <p:spPr bwMode="auto">
              <a:xfrm>
                <a:off x="4101" y="259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98" name="Rectangle 854"/>
              <p:cNvSpPr>
                <a:spLocks noChangeArrowheads="1"/>
              </p:cNvSpPr>
              <p:nvPr/>
            </p:nvSpPr>
            <p:spPr bwMode="auto">
              <a:xfrm>
                <a:off x="4104" y="259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99" name="Rectangle 855"/>
              <p:cNvSpPr>
                <a:spLocks noChangeArrowheads="1"/>
              </p:cNvSpPr>
              <p:nvPr/>
            </p:nvSpPr>
            <p:spPr bwMode="auto">
              <a:xfrm>
                <a:off x="4107" y="2589"/>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0" name="Rectangle 856"/>
              <p:cNvSpPr>
                <a:spLocks noChangeArrowheads="1"/>
              </p:cNvSpPr>
              <p:nvPr/>
            </p:nvSpPr>
            <p:spPr bwMode="auto">
              <a:xfrm>
                <a:off x="4109" y="258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1" name="Rectangle 857"/>
              <p:cNvSpPr>
                <a:spLocks noChangeArrowheads="1"/>
              </p:cNvSpPr>
              <p:nvPr/>
            </p:nvSpPr>
            <p:spPr bwMode="auto">
              <a:xfrm>
                <a:off x="4112" y="258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2" name="Rectangle 858"/>
              <p:cNvSpPr>
                <a:spLocks noChangeArrowheads="1"/>
              </p:cNvSpPr>
              <p:nvPr/>
            </p:nvSpPr>
            <p:spPr bwMode="auto">
              <a:xfrm>
                <a:off x="4115" y="258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3" name="Rectangle 859"/>
              <p:cNvSpPr>
                <a:spLocks noChangeArrowheads="1"/>
              </p:cNvSpPr>
              <p:nvPr/>
            </p:nvSpPr>
            <p:spPr bwMode="auto">
              <a:xfrm>
                <a:off x="4118" y="258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4" name="Rectangle 860"/>
              <p:cNvSpPr>
                <a:spLocks noChangeArrowheads="1"/>
              </p:cNvSpPr>
              <p:nvPr/>
            </p:nvSpPr>
            <p:spPr bwMode="auto">
              <a:xfrm>
                <a:off x="4121" y="257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5" name="Rectangle 861"/>
              <p:cNvSpPr>
                <a:spLocks noChangeArrowheads="1"/>
              </p:cNvSpPr>
              <p:nvPr/>
            </p:nvSpPr>
            <p:spPr bwMode="auto">
              <a:xfrm>
                <a:off x="4124" y="257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6" name="Rectangle 862"/>
              <p:cNvSpPr>
                <a:spLocks noChangeArrowheads="1"/>
              </p:cNvSpPr>
              <p:nvPr/>
            </p:nvSpPr>
            <p:spPr bwMode="auto">
              <a:xfrm>
                <a:off x="4127" y="2574"/>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7" name="Rectangle 863"/>
              <p:cNvSpPr>
                <a:spLocks noChangeArrowheads="1"/>
              </p:cNvSpPr>
              <p:nvPr/>
            </p:nvSpPr>
            <p:spPr bwMode="auto">
              <a:xfrm>
                <a:off x="4129" y="257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8" name="Rectangle 864"/>
              <p:cNvSpPr>
                <a:spLocks noChangeArrowheads="1"/>
              </p:cNvSpPr>
              <p:nvPr/>
            </p:nvSpPr>
            <p:spPr bwMode="auto">
              <a:xfrm>
                <a:off x="4132" y="256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9" name="Rectangle 865"/>
              <p:cNvSpPr>
                <a:spLocks noChangeArrowheads="1"/>
              </p:cNvSpPr>
              <p:nvPr/>
            </p:nvSpPr>
            <p:spPr bwMode="auto">
              <a:xfrm>
                <a:off x="4135" y="256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10" name="Rectangle 866"/>
              <p:cNvSpPr>
                <a:spLocks noChangeArrowheads="1"/>
              </p:cNvSpPr>
              <p:nvPr/>
            </p:nvSpPr>
            <p:spPr bwMode="auto">
              <a:xfrm>
                <a:off x="4138" y="25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11" name="Rectangle 867"/>
              <p:cNvSpPr>
                <a:spLocks noChangeArrowheads="1"/>
              </p:cNvSpPr>
              <p:nvPr/>
            </p:nvSpPr>
            <p:spPr bwMode="auto">
              <a:xfrm>
                <a:off x="4141" y="256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12" name="Rectangle 868"/>
              <p:cNvSpPr>
                <a:spLocks noChangeArrowheads="1"/>
              </p:cNvSpPr>
              <p:nvPr/>
            </p:nvSpPr>
            <p:spPr bwMode="auto">
              <a:xfrm>
                <a:off x="4144" y="256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13" name="Rectangle 869"/>
              <p:cNvSpPr>
                <a:spLocks noChangeArrowheads="1"/>
              </p:cNvSpPr>
              <p:nvPr/>
            </p:nvSpPr>
            <p:spPr bwMode="auto">
              <a:xfrm>
                <a:off x="4147" y="256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14" name="Rectangle 870"/>
              <p:cNvSpPr>
                <a:spLocks noChangeArrowheads="1"/>
              </p:cNvSpPr>
              <p:nvPr/>
            </p:nvSpPr>
            <p:spPr bwMode="auto">
              <a:xfrm>
                <a:off x="4150" y="2557"/>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15" name="Rectangle 871"/>
              <p:cNvSpPr>
                <a:spLocks noChangeArrowheads="1"/>
              </p:cNvSpPr>
              <p:nvPr/>
            </p:nvSpPr>
            <p:spPr bwMode="auto">
              <a:xfrm>
                <a:off x="4152" y="255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16" name="Rectangle 872"/>
              <p:cNvSpPr>
                <a:spLocks noChangeArrowheads="1"/>
              </p:cNvSpPr>
              <p:nvPr/>
            </p:nvSpPr>
            <p:spPr bwMode="auto">
              <a:xfrm>
                <a:off x="4155" y="255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17" name="Rectangle 873"/>
              <p:cNvSpPr>
                <a:spLocks noChangeArrowheads="1"/>
              </p:cNvSpPr>
              <p:nvPr/>
            </p:nvSpPr>
            <p:spPr bwMode="auto">
              <a:xfrm>
                <a:off x="4158" y="255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18" name="Rectangle 874"/>
              <p:cNvSpPr>
                <a:spLocks noChangeArrowheads="1"/>
              </p:cNvSpPr>
              <p:nvPr/>
            </p:nvSpPr>
            <p:spPr bwMode="auto">
              <a:xfrm>
                <a:off x="4161" y="254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19" name="Rectangle 875"/>
              <p:cNvSpPr>
                <a:spLocks noChangeArrowheads="1"/>
              </p:cNvSpPr>
              <p:nvPr/>
            </p:nvSpPr>
            <p:spPr bwMode="auto">
              <a:xfrm>
                <a:off x="4236" y="2494"/>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20" name="Rectangle 876"/>
              <p:cNvSpPr>
                <a:spLocks noChangeArrowheads="1"/>
              </p:cNvSpPr>
              <p:nvPr/>
            </p:nvSpPr>
            <p:spPr bwMode="auto">
              <a:xfrm>
                <a:off x="4238" y="249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21" name="Rectangle 877"/>
              <p:cNvSpPr>
                <a:spLocks noChangeArrowheads="1"/>
              </p:cNvSpPr>
              <p:nvPr/>
            </p:nvSpPr>
            <p:spPr bwMode="auto">
              <a:xfrm>
                <a:off x="4241" y="249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22" name="Rectangle 878"/>
              <p:cNvSpPr>
                <a:spLocks noChangeArrowheads="1"/>
              </p:cNvSpPr>
              <p:nvPr/>
            </p:nvSpPr>
            <p:spPr bwMode="auto">
              <a:xfrm>
                <a:off x="4244" y="248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23" name="Rectangle 879"/>
              <p:cNvSpPr>
                <a:spLocks noChangeArrowheads="1"/>
              </p:cNvSpPr>
              <p:nvPr/>
            </p:nvSpPr>
            <p:spPr bwMode="auto">
              <a:xfrm>
                <a:off x="4247" y="248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24" name="Rectangle 880"/>
              <p:cNvSpPr>
                <a:spLocks noChangeArrowheads="1"/>
              </p:cNvSpPr>
              <p:nvPr/>
            </p:nvSpPr>
            <p:spPr bwMode="auto">
              <a:xfrm>
                <a:off x="4250" y="248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25" name="Rectangle 881"/>
              <p:cNvSpPr>
                <a:spLocks noChangeArrowheads="1"/>
              </p:cNvSpPr>
              <p:nvPr/>
            </p:nvSpPr>
            <p:spPr bwMode="auto">
              <a:xfrm>
                <a:off x="4253" y="24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26" name="Rectangle 882"/>
              <p:cNvSpPr>
                <a:spLocks noChangeArrowheads="1"/>
              </p:cNvSpPr>
              <p:nvPr/>
            </p:nvSpPr>
            <p:spPr bwMode="auto">
              <a:xfrm>
                <a:off x="4256" y="2480"/>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27" name="Rectangle 883"/>
              <p:cNvSpPr>
                <a:spLocks noChangeArrowheads="1"/>
              </p:cNvSpPr>
              <p:nvPr/>
            </p:nvSpPr>
            <p:spPr bwMode="auto">
              <a:xfrm>
                <a:off x="4258" y="247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28" name="Rectangle 884"/>
              <p:cNvSpPr>
                <a:spLocks noChangeArrowheads="1"/>
              </p:cNvSpPr>
              <p:nvPr/>
            </p:nvSpPr>
            <p:spPr bwMode="auto">
              <a:xfrm>
                <a:off x="4261" y="247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29" name="Rectangle 885"/>
              <p:cNvSpPr>
                <a:spLocks noChangeArrowheads="1"/>
              </p:cNvSpPr>
              <p:nvPr/>
            </p:nvSpPr>
            <p:spPr bwMode="auto">
              <a:xfrm>
                <a:off x="4264" y="247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30" name="Rectangle 886"/>
              <p:cNvSpPr>
                <a:spLocks noChangeArrowheads="1"/>
              </p:cNvSpPr>
              <p:nvPr/>
            </p:nvSpPr>
            <p:spPr bwMode="auto">
              <a:xfrm>
                <a:off x="4267" y="247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31" name="Rectangle 887"/>
              <p:cNvSpPr>
                <a:spLocks noChangeArrowheads="1"/>
              </p:cNvSpPr>
              <p:nvPr/>
            </p:nvSpPr>
            <p:spPr bwMode="auto">
              <a:xfrm>
                <a:off x="4270" y="246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32" name="Rectangle 888"/>
              <p:cNvSpPr>
                <a:spLocks noChangeArrowheads="1"/>
              </p:cNvSpPr>
              <p:nvPr/>
            </p:nvSpPr>
            <p:spPr bwMode="auto">
              <a:xfrm>
                <a:off x="4273" y="246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33" name="Rectangle 889"/>
              <p:cNvSpPr>
                <a:spLocks noChangeArrowheads="1"/>
              </p:cNvSpPr>
              <p:nvPr/>
            </p:nvSpPr>
            <p:spPr bwMode="auto">
              <a:xfrm>
                <a:off x="4276" y="246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34" name="Rectangle 890"/>
              <p:cNvSpPr>
                <a:spLocks noChangeArrowheads="1"/>
              </p:cNvSpPr>
              <p:nvPr/>
            </p:nvSpPr>
            <p:spPr bwMode="auto">
              <a:xfrm>
                <a:off x="4279" y="2462"/>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35" name="Rectangle 891"/>
              <p:cNvSpPr>
                <a:spLocks noChangeArrowheads="1"/>
              </p:cNvSpPr>
              <p:nvPr/>
            </p:nvSpPr>
            <p:spPr bwMode="auto">
              <a:xfrm>
                <a:off x="4281" y="246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36" name="Rectangle 892"/>
              <p:cNvSpPr>
                <a:spLocks noChangeArrowheads="1"/>
              </p:cNvSpPr>
              <p:nvPr/>
            </p:nvSpPr>
            <p:spPr bwMode="auto">
              <a:xfrm>
                <a:off x="4284" y="246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37" name="Rectangle 893"/>
              <p:cNvSpPr>
                <a:spLocks noChangeArrowheads="1"/>
              </p:cNvSpPr>
              <p:nvPr/>
            </p:nvSpPr>
            <p:spPr bwMode="auto">
              <a:xfrm>
                <a:off x="4287" y="245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38" name="Rectangle 894"/>
              <p:cNvSpPr>
                <a:spLocks noChangeArrowheads="1"/>
              </p:cNvSpPr>
              <p:nvPr/>
            </p:nvSpPr>
            <p:spPr bwMode="auto">
              <a:xfrm>
                <a:off x="4290" y="245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39" name="Rectangle 895"/>
              <p:cNvSpPr>
                <a:spLocks noChangeArrowheads="1"/>
              </p:cNvSpPr>
              <p:nvPr/>
            </p:nvSpPr>
            <p:spPr bwMode="auto">
              <a:xfrm>
                <a:off x="4293" y="245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40" name="Rectangle 896"/>
              <p:cNvSpPr>
                <a:spLocks noChangeArrowheads="1"/>
              </p:cNvSpPr>
              <p:nvPr/>
            </p:nvSpPr>
            <p:spPr bwMode="auto">
              <a:xfrm>
                <a:off x="4296" y="245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41" name="Rectangle 897"/>
              <p:cNvSpPr>
                <a:spLocks noChangeArrowheads="1"/>
              </p:cNvSpPr>
              <p:nvPr/>
            </p:nvSpPr>
            <p:spPr bwMode="auto">
              <a:xfrm>
                <a:off x="4299" y="2448"/>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42" name="Rectangle 898"/>
              <p:cNvSpPr>
                <a:spLocks noChangeArrowheads="1"/>
              </p:cNvSpPr>
              <p:nvPr/>
            </p:nvSpPr>
            <p:spPr bwMode="auto">
              <a:xfrm>
                <a:off x="4301" y="244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43" name="Rectangle 899"/>
              <p:cNvSpPr>
                <a:spLocks noChangeArrowheads="1"/>
              </p:cNvSpPr>
              <p:nvPr/>
            </p:nvSpPr>
            <p:spPr bwMode="auto">
              <a:xfrm>
                <a:off x="4304" y="244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44" name="Rectangle 900"/>
              <p:cNvSpPr>
                <a:spLocks noChangeArrowheads="1"/>
              </p:cNvSpPr>
              <p:nvPr/>
            </p:nvSpPr>
            <p:spPr bwMode="auto">
              <a:xfrm>
                <a:off x="4379" y="239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45" name="Rectangle 901"/>
              <p:cNvSpPr>
                <a:spLocks noChangeArrowheads="1"/>
              </p:cNvSpPr>
              <p:nvPr/>
            </p:nvSpPr>
            <p:spPr bwMode="auto">
              <a:xfrm>
                <a:off x="4382" y="238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46" name="Rectangle 902"/>
              <p:cNvSpPr>
                <a:spLocks noChangeArrowheads="1"/>
              </p:cNvSpPr>
              <p:nvPr/>
            </p:nvSpPr>
            <p:spPr bwMode="auto">
              <a:xfrm>
                <a:off x="4385" y="2385"/>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47" name="Rectangle 903"/>
              <p:cNvSpPr>
                <a:spLocks noChangeArrowheads="1"/>
              </p:cNvSpPr>
              <p:nvPr/>
            </p:nvSpPr>
            <p:spPr bwMode="auto">
              <a:xfrm>
                <a:off x="4387" y="238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48" name="Rectangle 904"/>
              <p:cNvSpPr>
                <a:spLocks noChangeArrowheads="1"/>
              </p:cNvSpPr>
              <p:nvPr/>
            </p:nvSpPr>
            <p:spPr bwMode="auto">
              <a:xfrm>
                <a:off x="4390" y="238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49" name="Rectangle 905"/>
              <p:cNvSpPr>
                <a:spLocks noChangeArrowheads="1"/>
              </p:cNvSpPr>
              <p:nvPr/>
            </p:nvSpPr>
            <p:spPr bwMode="auto">
              <a:xfrm>
                <a:off x="4393" y="237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50" name="Rectangle 906"/>
              <p:cNvSpPr>
                <a:spLocks noChangeArrowheads="1"/>
              </p:cNvSpPr>
              <p:nvPr/>
            </p:nvSpPr>
            <p:spPr bwMode="auto">
              <a:xfrm>
                <a:off x="4396" y="237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51" name="Rectangle 907"/>
              <p:cNvSpPr>
                <a:spLocks noChangeArrowheads="1"/>
              </p:cNvSpPr>
              <p:nvPr/>
            </p:nvSpPr>
            <p:spPr bwMode="auto">
              <a:xfrm>
                <a:off x="4399" y="237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52" name="Rectangle 908"/>
              <p:cNvSpPr>
                <a:spLocks noChangeArrowheads="1"/>
              </p:cNvSpPr>
              <p:nvPr/>
            </p:nvSpPr>
            <p:spPr bwMode="auto">
              <a:xfrm>
                <a:off x="4402" y="237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53" name="Rectangle 909"/>
              <p:cNvSpPr>
                <a:spLocks noChangeArrowheads="1"/>
              </p:cNvSpPr>
              <p:nvPr/>
            </p:nvSpPr>
            <p:spPr bwMode="auto">
              <a:xfrm>
                <a:off x="4405" y="237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54" name="Rectangle 910"/>
              <p:cNvSpPr>
                <a:spLocks noChangeArrowheads="1"/>
              </p:cNvSpPr>
              <p:nvPr/>
            </p:nvSpPr>
            <p:spPr bwMode="auto">
              <a:xfrm>
                <a:off x="4408" y="2371"/>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55" name="Rectangle 911"/>
              <p:cNvSpPr>
                <a:spLocks noChangeArrowheads="1"/>
              </p:cNvSpPr>
              <p:nvPr/>
            </p:nvSpPr>
            <p:spPr bwMode="auto">
              <a:xfrm>
                <a:off x="4410" y="236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56" name="Rectangle 912"/>
              <p:cNvSpPr>
                <a:spLocks noChangeArrowheads="1"/>
              </p:cNvSpPr>
              <p:nvPr/>
            </p:nvSpPr>
            <p:spPr bwMode="auto">
              <a:xfrm>
                <a:off x="4413" y="236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57" name="Rectangle 913"/>
              <p:cNvSpPr>
                <a:spLocks noChangeArrowheads="1"/>
              </p:cNvSpPr>
              <p:nvPr/>
            </p:nvSpPr>
            <p:spPr bwMode="auto">
              <a:xfrm>
                <a:off x="4416" y="236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58" name="Rectangle 914"/>
              <p:cNvSpPr>
                <a:spLocks noChangeArrowheads="1"/>
              </p:cNvSpPr>
              <p:nvPr/>
            </p:nvSpPr>
            <p:spPr bwMode="auto">
              <a:xfrm>
                <a:off x="4419" y="236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59" name="Rectangle 915"/>
              <p:cNvSpPr>
                <a:spLocks noChangeArrowheads="1"/>
              </p:cNvSpPr>
              <p:nvPr/>
            </p:nvSpPr>
            <p:spPr bwMode="auto">
              <a:xfrm>
                <a:off x="4422" y="235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0" name="Rectangle 916"/>
              <p:cNvSpPr>
                <a:spLocks noChangeArrowheads="1"/>
              </p:cNvSpPr>
              <p:nvPr/>
            </p:nvSpPr>
            <p:spPr bwMode="auto">
              <a:xfrm>
                <a:off x="4425" y="235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1" name="Rectangle 917"/>
              <p:cNvSpPr>
                <a:spLocks noChangeArrowheads="1"/>
              </p:cNvSpPr>
              <p:nvPr/>
            </p:nvSpPr>
            <p:spPr bwMode="auto">
              <a:xfrm>
                <a:off x="4428" y="2353"/>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2" name="Rectangle 918"/>
              <p:cNvSpPr>
                <a:spLocks noChangeArrowheads="1"/>
              </p:cNvSpPr>
              <p:nvPr/>
            </p:nvSpPr>
            <p:spPr bwMode="auto">
              <a:xfrm>
                <a:off x="4430" y="235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3" name="Rectangle 919"/>
              <p:cNvSpPr>
                <a:spLocks noChangeArrowheads="1"/>
              </p:cNvSpPr>
              <p:nvPr/>
            </p:nvSpPr>
            <p:spPr bwMode="auto">
              <a:xfrm>
                <a:off x="4433" y="2351"/>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4" name="Rectangle 920"/>
              <p:cNvSpPr>
                <a:spLocks noChangeArrowheads="1"/>
              </p:cNvSpPr>
              <p:nvPr/>
            </p:nvSpPr>
            <p:spPr bwMode="auto">
              <a:xfrm>
                <a:off x="4436" y="234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5" name="Rectangle 921"/>
              <p:cNvSpPr>
                <a:spLocks noChangeArrowheads="1"/>
              </p:cNvSpPr>
              <p:nvPr/>
            </p:nvSpPr>
            <p:spPr bwMode="auto">
              <a:xfrm>
                <a:off x="4439" y="234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6" name="Rectangle 922"/>
              <p:cNvSpPr>
                <a:spLocks noChangeArrowheads="1"/>
              </p:cNvSpPr>
              <p:nvPr/>
            </p:nvSpPr>
            <p:spPr bwMode="auto">
              <a:xfrm>
                <a:off x="4442" y="234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7" name="Rectangle 923"/>
              <p:cNvSpPr>
                <a:spLocks noChangeArrowheads="1"/>
              </p:cNvSpPr>
              <p:nvPr/>
            </p:nvSpPr>
            <p:spPr bwMode="auto">
              <a:xfrm>
                <a:off x="4445" y="234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8" name="Rectangle 924"/>
              <p:cNvSpPr>
                <a:spLocks noChangeArrowheads="1"/>
              </p:cNvSpPr>
              <p:nvPr/>
            </p:nvSpPr>
            <p:spPr bwMode="auto">
              <a:xfrm>
                <a:off x="4448" y="233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9" name="Rectangle 925"/>
              <p:cNvSpPr>
                <a:spLocks noChangeArrowheads="1"/>
              </p:cNvSpPr>
              <p:nvPr/>
            </p:nvSpPr>
            <p:spPr bwMode="auto">
              <a:xfrm>
                <a:off x="4522" y="228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70" name="Rectangle 926"/>
              <p:cNvSpPr>
                <a:spLocks noChangeArrowheads="1"/>
              </p:cNvSpPr>
              <p:nvPr/>
            </p:nvSpPr>
            <p:spPr bwMode="auto">
              <a:xfrm>
                <a:off x="4525" y="228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71" name="Rectangle 927"/>
              <p:cNvSpPr>
                <a:spLocks noChangeArrowheads="1"/>
              </p:cNvSpPr>
              <p:nvPr/>
            </p:nvSpPr>
            <p:spPr bwMode="auto">
              <a:xfrm>
                <a:off x="4528" y="228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72" name="Rectangle 928"/>
              <p:cNvSpPr>
                <a:spLocks noChangeArrowheads="1"/>
              </p:cNvSpPr>
              <p:nvPr/>
            </p:nvSpPr>
            <p:spPr bwMode="auto">
              <a:xfrm>
                <a:off x="4531" y="227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73" name="Rectangle 929"/>
              <p:cNvSpPr>
                <a:spLocks noChangeArrowheads="1"/>
              </p:cNvSpPr>
              <p:nvPr/>
            </p:nvSpPr>
            <p:spPr bwMode="auto">
              <a:xfrm>
                <a:off x="4534" y="227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74" name="Rectangle 930"/>
              <p:cNvSpPr>
                <a:spLocks noChangeArrowheads="1"/>
              </p:cNvSpPr>
              <p:nvPr/>
            </p:nvSpPr>
            <p:spPr bwMode="auto">
              <a:xfrm>
                <a:off x="4537" y="2276"/>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75" name="Rectangle 931"/>
              <p:cNvSpPr>
                <a:spLocks noChangeArrowheads="1"/>
              </p:cNvSpPr>
              <p:nvPr/>
            </p:nvSpPr>
            <p:spPr bwMode="auto">
              <a:xfrm>
                <a:off x="4539" y="227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76" name="Rectangle 932"/>
              <p:cNvSpPr>
                <a:spLocks noChangeArrowheads="1"/>
              </p:cNvSpPr>
              <p:nvPr/>
            </p:nvSpPr>
            <p:spPr bwMode="auto">
              <a:xfrm>
                <a:off x="4542" y="227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77" name="Rectangle 933"/>
              <p:cNvSpPr>
                <a:spLocks noChangeArrowheads="1"/>
              </p:cNvSpPr>
              <p:nvPr/>
            </p:nvSpPr>
            <p:spPr bwMode="auto">
              <a:xfrm>
                <a:off x="4545" y="227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78" name="Rectangle 934"/>
              <p:cNvSpPr>
                <a:spLocks noChangeArrowheads="1"/>
              </p:cNvSpPr>
              <p:nvPr/>
            </p:nvSpPr>
            <p:spPr bwMode="auto">
              <a:xfrm>
                <a:off x="4548" y="22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79" name="Rectangle 935"/>
              <p:cNvSpPr>
                <a:spLocks noChangeArrowheads="1"/>
              </p:cNvSpPr>
              <p:nvPr/>
            </p:nvSpPr>
            <p:spPr bwMode="auto">
              <a:xfrm>
                <a:off x="4551" y="2265"/>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80" name="Rectangle 936"/>
              <p:cNvSpPr>
                <a:spLocks noChangeArrowheads="1"/>
              </p:cNvSpPr>
              <p:nvPr/>
            </p:nvSpPr>
            <p:spPr bwMode="auto">
              <a:xfrm>
                <a:off x="4554" y="2265"/>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81" name="Rectangle 937"/>
              <p:cNvSpPr>
                <a:spLocks noChangeArrowheads="1"/>
              </p:cNvSpPr>
              <p:nvPr/>
            </p:nvSpPr>
            <p:spPr bwMode="auto">
              <a:xfrm>
                <a:off x="4557" y="226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82" name="Rectangle 938"/>
              <p:cNvSpPr>
                <a:spLocks noChangeArrowheads="1"/>
              </p:cNvSpPr>
              <p:nvPr/>
            </p:nvSpPr>
            <p:spPr bwMode="auto">
              <a:xfrm>
                <a:off x="4560" y="2259"/>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83" name="Rectangle 939"/>
              <p:cNvSpPr>
                <a:spLocks noChangeArrowheads="1"/>
              </p:cNvSpPr>
              <p:nvPr/>
            </p:nvSpPr>
            <p:spPr bwMode="auto">
              <a:xfrm>
                <a:off x="4562" y="225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84" name="Rectangle 940"/>
              <p:cNvSpPr>
                <a:spLocks noChangeArrowheads="1"/>
              </p:cNvSpPr>
              <p:nvPr/>
            </p:nvSpPr>
            <p:spPr bwMode="auto">
              <a:xfrm>
                <a:off x="4565" y="225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85" name="Rectangle 941"/>
              <p:cNvSpPr>
                <a:spLocks noChangeArrowheads="1"/>
              </p:cNvSpPr>
              <p:nvPr/>
            </p:nvSpPr>
            <p:spPr bwMode="auto">
              <a:xfrm>
                <a:off x="4568" y="225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86" name="Rectangle 942"/>
              <p:cNvSpPr>
                <a:spLocks noChangeArrowheads="1"/>
              </p:cNvSpPr>
              <p:nvPr/>
            </p:nvSpPr>
            <p:spPr bwMode="auto">
              <a:xfrm>
                <a:off x="4571" y="225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87" name="Rectangle 943"/>
              <p:cNvSpPr>
                <a:spLocks noChangeArrowheads="1"/>
              </p:cNvSpPr>
              <p:nvPr/>
            </p:nvSpPr>
            <p:spPr bwMode="auto">
              <a:xfrm>
                <a:off x="4574" y="224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88" name="Rectangle 944"/>
              <p:cNvSpPr>
                <a:spLocks noChangeArrowheads="1"/>
              </p:cNvSpPr>
              <p:nvPr/>
            </p:nvSpPr>
            <p:spPr bwMode="auto">
              <a:xfrm>
                <a:off x="4577" y="224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89" name="Rectangle 945"/>
              <p:cNvSpPr>
                <a:spLocks noChangeArrowheads="1"/>
              </p:cNvSpPr>
              <p:nvPr/>
            </p:nvSpPr>
            <p:spPr bwMode="auto">
              <a:xfrm>
                <a:off x="4580" y="2245"/>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90" name="Rectangle 946"/>
              <p:cNvSpPr>
                <a:spLocks noChangeArrowheads="1"/>
              </p:cNvSpPr>
              <p:nvPr/>
            </p:nvSpPr>
            <p:spPr bwMode="auto">
              <a:xfrm>
                <a:off x="4582" y="224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91" name="Rectangle 947"/>
              <p:cNvSpPr>
                <a:spLocks noChangeArrowheads="1"/>
              </p:cNvSpPr>
              <p:nvPr/>
            </p:nvSpPr>
            <p:spPr bwMode="auto">
              <a:xfrm>
                <a:off x="4585" y="224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92" name="Rectangle 948"/>
              <p:cNvSpPr>
                <a:spLocks noChangeArrowheads="1"/>
              </p:cNvSpPr>
              <p:nvPr/>
            </p:nvSpPr>
            <p:spPr bwMode="auto">
              <a:xfrm>
                <a:off x="4588" y="223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93" name="Rectangle 949"/>
              <p:cNvSpPr>
                <a:spLocks noChangeArrowheads="1"/>
              </p:cNvSpPr>
              <p:nvPr/>
            </p:nvSpPr>
            <p:spPr bwMode="auto">
              <a:xfrm>
                <a:off x="4591" y="223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94" name="Rectangle 950"/>
              <p:cNvSpPr>
                <a:spLocks noChangeArrowheads="1"/>
              </p:cNvSpPr>
              <p:nvPr/>
            </p:nvSpPr>
            <p:spPr bwMode="auto">
              <a:xfrm>
                <a:off x="4666" y="2181"/>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95" name="Rectangle 951"/>
              <p:cNvSpPr>
                <a:spLocks noChangeArrowheads="1"/>
              </p:cNvSpPr>
              <p:nvPr/>
            </p:nvSpPr>
            <p:spPr bwMode="auto">
              <a:xfrm>
                <a:off x="4668" y="21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96" name="Rectangle 952"/>
              <p:cNvSpPr>
                <a:spLocks noChangeArrowheads="1"/>
              </p:cNvSpPr>
              <p:nvPr/>
            </p:nvSpPr>
            <p:spPr bwMode="auto">
              <a:xfrm>
                <a:off x="4671" y="217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97" name="Rectangle 953"/>
              <p:cNvSpPr>
                <a:spLocks noChangeArrowheads="1"/>
              </p:cNvSpPr>
              <p:nvPr/>
            </p:nvSpPr>
            <p:spPr bwMode="auto">
              <a:xfrm>
                <a:off x="4674" y="217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98" name="Rectangle 954"/>
              <p:cNvSpPr>
                <a:spLocks noChangeArrowheads="1"/>
              </p:cNvSpPr>
              <p:nvPr/>
            </p:nvSpPr>
            <p:spPr bwMode="auto">
              <a:xfrm>
                <a:off x="4677" y="217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99" name="Rectangle 955"/>
              <p:cNvSpPr>
                <a:spLocks noChangeArrowheads="1"/>
              </p:cNvSpPr>
              <p:nvPr/>
            </p:nvSpPr>
            <p:spPr bwMode="auto">
              <a:xfrm>
                <a:off x="4680" y="217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00" name="Rectangle 956"/>
              <p:cNvSpPr>
                <a:spLocks noChangeArrowheads="1"/>
              </p:cNvSpPr>
              <p:nvPr/>
            </p:nvSpPr>
            <p:spPr bwMode="auto">
              <a:xfrm>
                <a:off x="4683" y="217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01" name="Rectangle 957"/>
              <p:cNvSpPr>
                <a:spLocks noChangeArrowheads="1"/>
              </p:cNvSpPr>
              <p:nvPr/>
            </p:nvSpPr>
            <p:spPr bwMode="auto">
              <a:xfrm>
                <a:off x="4686" y="21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02" name="Rectangle 958"/>
              <p:cNvSpPr>
                <a:spLocks noChangeArrowheads="1"/>
              </p:cNvSpPr>
              <p:nvPr/>
            </p:nvSpPr>
            <p:spPr bwMode="auto">
              <a:xfrm>
                <a:off x="4689" y="2164"/>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03" name="Rectangle 959"/>
              <p:cNvSpPr>
                <a:spLocks noChangeArrowheads="1"/>
              </p:cNvSpPr>
              <p:nvPr/>
            </p:nvSpPr>
            <p:spPr bwMode="auto">
              <a:xfrm>
                <a:off x="4691" y="216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04" name="Rectangle 960"/>
              <p:cNvSpPr>
                <a:spLocks noChangeArrowheads="1"/>
              </p:cNvSpPr>
              <p:nvPr/>
            </p:nvSpPr>
            <p:spPr bwMode="auto">
              <a:xfrm>
                <a:off x="4694" y="216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05" name="Rectangle 961"/>
              <p:cNvSpPr>
                <a:spLocks noChangeArrowheads="1"/>
              </p:cNvSpPr>
              <p:nvPr/>
            </p:nvSpPr>
            <p:spPr bwMode="auto">
              <a:xfrm>
                <a:off x="4697" y="21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06" name="Rectangle 962"/>
              <p:cNvSpPr>
                <a:spLocks noChangeArrowheads="1"/>
              </p:cNvSpPr>
              <p:nvPr/>
            </p:nvSpPr>
            <p:spPr bwMode="auto">
              <a:xfrm>
                <a:off x="4700" y="21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07" name="Rectangle 963"/>
              <p:cNvSpPr>
                <a:spLocks noChangeArrowheads="1"/>
              </p:cNvSpPr>
              <p:nvPr/>
            </p:nvSpPr>
            <p:spPr bwMode="auto">
              <a:xfrm>
                <a:off x="4703" y="2156"/>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08" name="Rectangle 964"/>
              <p:cNvSpPr>
                <a:spLocks noChangeArrowheads="1"/>
              </p:cNvSpPr>
              <p:nvPr/>
            </p:nvSpPr>
            <p:spPr bwMode="auto">
              <a:xfrm>
                <a:off x="4706" y="215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09" name="Rectangle 965"/>
              <p:cNvSpPr>
                <a:spLocks noChangeArrowheads="1"/>
              </p:cNvSpPr>
              <p:nvPr/>
            </p:nvSpPr>
            <p:spPr bwMode="auto">
              <a:xfrm>
                <a:off x="4709" y="2150"/>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10" name="Rectangle 966"/>
              <p:cNvSpPr>
                <a:spLocks noChangeArrowheads="1"/>
              </p:cNvSpPr>
              <p:nvPr/>
            </p:nvSpPr>
            <p:spPr bwMode="auto">
              <a:xfrm>
                <a:off x="4711" y="215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11" name="Rectangle 967"/>
              <p:cNvSpPr>
                <a:spLocks noChangeArrowheads="1"/>
              </p:cNvSpPr>
              <p:nvPr/>
            </p:nvSpPr>
            <p:spPr bwMode="auto">
              <a:xfrm>
                <a:off x="4714" y="214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12" name="Rectangle 968"/>
              <p:cNvSpPr>
                <a:spLocks noChangeArrowheads="1"/>
              </p:cNvSpPr>
              <p:nvPr/>
            </p:nvSpPr>
            <p:spPr bwMode="auto">
              <a:xfrm>
                <a:off x="4717" y="214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13" name="Rectangle 969"/>
              <p:cNvSpPr>
                <a:spLocks noChangeArrowheads="1"/>
              </p:cNvSpPr>
              <p:nvPr/>
            </p:nvSpPr>
            <p:spPr bwMode="auto">
              <a:xfrm>
                <a:off x="4720" y="214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14" name="Rectangle 970"/>
              <p:cNvSpPr>
                <a:spLocks noChangeArrowheads="1"/>
              </p:cNvSpPr>
              <p:nvPr/>
            </p:nvSpPr>
            <p:spPr bwMode="auto">
              <a:xfrm>
                <a:off x="4723" y="214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15" name="Rectangle 971"/>
              <p:cNvSpPr>
                <a:spLocks noChangeArrowheads="1"/>
              </p:cNvSpPr>
              <p:nvPr/>
            </p:nvSpPr>
            <p:spPr bwMode="auto">
              <a:xfrm>
                <a:off x="4726" y="213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16" name="Rectangle 972"/>
              <p:cNvSpPr>
                <a:spLocks noChangeArrowheads="1"/>
              </p:cNvSpPr>
              <p:nvPr/>
            </p:nvSpPr>
            <p:spPr bwMode="auto">
              <a:xfrm>
                <a:off x="4729" y="2136"/>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17" name="Rectangle 973"/>
              <p:cNvSpPr>
                <a:spLocks noChangeArrowheads="1"/>
              </p:cNvSpPr>
              <p:nvPr/>
            </p:nvSpPr>
            <p:spPr bwMode="auto">
              <a:xfrm>
                <a:off x="4732" y="2136"/>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18" name="Rectangle 974"/>
              <p:cNvSpPr>
                <a:spLocks noChangeArrowheads="1"/>
              </p:cNvSpPr>
              <p:nvPr/>
            </p:nvSpPr>
            <p:spPr bwMode="auto">
              <a:xfrm>
                <a:off x="4734" y="213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19" name="Rectangle 975"/>
              <p:cNvSpPr>
                <a:spLocks noChangeArrowheads="1"/>
              </p:cNvSpPr>
              <p:nvPr/>
            </p:nvSpPr>
            <p:spPr bwMode="auto">
              <a:xfrm>
                <a:off x="4809" y="207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0" name="Rectangle 976"/>
              <p:cNvSpPr>
                <a:spLocks noChangeArrowheads="1"/>
              </p:cNvSpPr>
              <p:nvPr/>
            </p:nvSpPr>
            <p:spPr bwMode="auto">
              <a:xfrm>
                <a:off x="4812" y="207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1" name="Rectangle 977"/>
              <p:cNvSpPr>
                <a:spLocks noChangeArrowheads="1"/>
              </p:cNvSpPr>
              <p:nvPr/>
            </p:nvSpPr>
            <p:spPr bwMode="auto">
              <a:xfrm>
                <a:off x="4815" y="20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2" name="Rectangle 978"/>
              <p:cNvSpPr>
                <a:spLocks noChangeArrowheads="1"/>
              </p:cNvSpPr>
              <p:nvPr/>
            </p:nvSpPr>
            <p:spPr bwMode="auto">
              <a:xfrm>
                <a:off x="4818" y="2072"/>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3" name="Rectangle 979"/>
              <p:cNvSpPr>
                <a:spLocks noChangeArrowheads="1"/>
              </p:cNvSpPr>
              <p:nvPr/>
            </p:nvSpPr>
            <p:spPr bwMode="auto">
              <a:xfrm>
                <a:off x="4820" y="207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4" name="Rectangle 980"/>
              <p:cNvSpPr>
                <a:spLocks noChangeArrowheads="1"/>
              </p:cNvSpPr>
              <p:nvPr/>
            </p:nvSpPr>
            <p:spPr bwMode="auto">
              <a:xfrm>
                <a:off x="4823" y="20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5" name="Rectangle 981"/>
              <p:cNvSpPr>
                <a:spLocks noChangeArrowheads="1"/>
              </p:cNvSpPr>
              <p:nvPr/>
            </p:nvSpPr>
            <p:spPr bwMode="auto">
              <a:xfrm>
                <a:off x="4826" y="20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6" name="Rectangle 982"/>
              <p:cNvSpPr>
                <a:spLocks noChangeArrowheads="1"/>
              </p:cNvSpPr>
              <p:nvPr/>
            </p:nvSpPr>
            <p:spPr bwMode="auto">
              <a:xfrm>
                <a:off x="4829" y="206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7" name="Rectangle 983"/>
              <p:cNvSpPr>
                <a:spLocks noChangeArrowheads="1"/>
              </p:cNvSpPr>
              <p:nvPr/>
            </p:nvSpPr>
            <p:spPr bwMode="auto">
              <a:xfrm>
                <a:off x="4832" y="206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8" name="Rectangle 984"/>
              <p:cNvSpPr>
                <a:spLocks noChangeArrowheads="1"/>
              </p:cNvSpPr>
              <p:nvPr/>
            </p:nvSpPr>
            <p:spPr bwMode="auto">
              <a:xfrm>
                <a:off x="4835" y="20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29" name="Rectangle 985"/>
              <p:cNvSpPr>
                <a:spLocks noChangeArrowheads="1"/>
              </p:cNvSpPr>
              <p:nvPr/>
            </p:nvSpPr>
            <p:spPr bwMode="auto">
              <a:xfrm>
                <a:off x="4838" y="2058"/>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30" name="Rectangle 986"/>
              <p:cNvSpPr>
                <a:spLocks noChangeArrowheads="1"/>
              </p:cNvSpPr>
              <p:nvPr/>
            </p:nvSpPr>
            <p:spPr bwMode="auto">
              <a:xfrm>
                <a:off x="4840" y="205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31" name="Rectangle 987"/>
              <p:cNvSpPr>
                <a:spLocks noChangeArrowheads="1"/>
              </p:cNvSpPr>
              <p:nvPr/>
            </p:nvSpPr>
            <p:spPr bwMode="auto">
              <a:xfrm>
                <a:off x="4843" y="205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32" name="Rectangle 988"/>
              <p:cNvSpPr>
                <a:spLocks noChangeArrowheads="1"/>
              </p:cNvSpPr>
              <p:nvPr/>
            </p:nvSpPr>
            <p:spPr bwMode="auto">
              <a:xfrm>
                <a:off x="4846" y="205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33" name="Rectangle 989"/>
              <p:cNvSpPr>
                <a:spLocks noChangeArrowheads="1"/>
              </p:cNvSpPr>
              <p:nvPr/>
            </p:nvSpPr>
            <p:spPr bwMode="auto">
              <a:xfrm>
                <a:off x="4849" y="205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34" name="Rectangle 990"/>
              <p:cNvSpPr>
                <a:spLocks noChangeArrowheads="1"/>
              </p:cNvSpPr>
              <p:nvPr/>
            </p:nvSpPr>
            <p:spPr bwMode="auto">
              <a:xfrm>
                <a:off x="4852" y="204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35" name="Rectangle 991"/>
              <p:cNvSpPr>
                <a:spLocks noChangeArrowheads="1"/>
              </p:cNvSpPr>
              <p:nvPr/>
            </p:nvSpPr>
            <p:spPr bwMode="auto">
              <a:xfrm>
                <a:off x="4855" y="204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36" name="Rectangle 992"/>
              <p:cNvSpPr>
                <a:spLocks noChangeArrowheads="1"/>
              </p:cNvSpPr>
              <p:nvPr/>
            </p:nvSpPr>
            <p:spPr bwMode="auto">
              <a:xfrm>
                <a:off x="4858" y="204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37" name="Rectangle 993"/>
              <p:cNvSpPr>
                <a:spLocks noChangeArrowheads="1"/>
              </p:cNvSpPr>
              <p:nvPr/>
            </p:nvSpPr>
            <p:spPr bwMode="auto">
              <a:xfrm>
                <a:off x="4861" y="2041"/>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38" name="Rectangle 994"/>
              <p:cNvSpPr>
                <a:spLocks noChangeArrowheads="1"/>
              </p:cNvSpPr>
              <p:nvPr/>
            </p:nvSpPr>
            <p:spPr bwMode="auto">
              <a:xfrm>
                <a:off x="4863" y="203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39" name="Rectangle 995"/>
              <p:cNvSpPr>
                <a:spLocks noChangeArrowheads="1"/>
              </p:cNvSpPr>
              <p:nvPr/>
            </p:nvSpPr>
            <p:spPr bwMode="auto">
              <a:xfrm>
                <a:off x="4866" y="203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40" name="Rectangle 996"/>
              <p:cNvSpPr>
                <a:spLocks noChangeArrowheads="1"/>
              </p:cNvSpPr>
              <p:nvPr/>
            </p:nvSpPr>
            <p:spPr bwMode="auto">
              <a:xfrm>
                <a:off x="4869" y="203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41" name="Rectangle 997"/>
              <p:cNvSpPr>
                <a:spLocks noChangeArrowheads="1"/>
              </p:cNvSpPr>
              <p:nvPr/>
            </p:nvSpPr>
            <p:spPr bwMode="auto">
              <a:xfrm>
                <a:off x="4872" y="203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42" name="Rectangle 998"/>
              <p:cNvSpPr>
                <a:spLocks noChangeArrowheads="1"/>
              </p:cNvSpPr>
              <p:nvPr/>
            </p:nvSpPr>
            <p:spPr bwMode="auto">
              <a:xfrm>
                <a:off x="4875" y="202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43" name="Rectangle 999"/>
              <p:cNvSpPr>
                <a:spLocks noChangeArrowheads="1"/>
              </p:cNvSpPr>
              <p:nvPr/>
            </p:nvSpPr>
            <p:spPr bwMode="auto">
              <a:xfrm>
                <a:off x="4878" y="202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44" name="Rectangle 1000"/>
              <p:cNvSpPr>
                <a:spLocks noChangeArrowheads="1"/>
              </p:cNvSpPr>
              <p:nvPr/>
            </p:nvSpPr>
            <p:spPr bwMode="auto">
              <a:xfrm>
                <a:off x="4952" y="197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45" name="Rectangle 1001"/>
              <p:cNvSpPr>
                <a:spLocks noChangeArrowheads="1"/>
              </p:cNvSpPr>
              <p:nvPr/>
            </p:nvSpPr>
            <p:spPr bwMode="auto">
              <a:xfrm>
                <a:off x="4955" y="19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46" name="Rectangle 1002"/>
              <p:cNvSpPr>
                <a:spLocks noChangeArrowheads="1"/>
              </p:cNvSpPr>
              <p:nvPr/>
            </p:nvSpPr>
            <p:spPr bwMode="auto">
              <a:xfrm>
                <a:off x="4958" y="196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47" name="Rectangle 1003"/>
              <p:cNvSpPr>
                <a:spLocks noChangeArrowheads="1"/>
              </p:cNvSpPr>
              <p:nvPr/>
            </p:nvSpPr>
            <p:spPr bwMode="auto">
              <a:xfrm>
                <a:off x="4961" y="19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48" name="Rectangle 1004"/>
              <p:cNvSpPr>
                <a:spLocks noChangeArrowheads="1"/>
              </p:cNvSpPr>
              <p:nvPr/>
            </p:nvSpPr>
            <p:spPr bwMode="auto">
              <a:xfrm>
                <a:off x="4964" y="19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49" name="Rectangle 1005"/>
              <p:cNvSpPr>
                <a:spLocks noChangeArrowheads="1"/>
              </p:cNvSpPr>
              <p:nvPr/>
            </p:nvSpPr>
            <p:spPr bwMode="auto">
              <a:xfrm>
                <a:off x="4967" y="196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50" name="Rectangle 1006"/>
              <p:cNvSpPr>
                <a:spLocks noChangeArrowheads="1"/>
              </p:cNvSpPr>
              <p:nvPr/>
            </p:nvSpPr>
            <p:spPr bwMode="auto">
              <a:xfrm>
                <a:off x="4970" y="1961"/>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51" name="Rectangle 1007"/>
              <p:cNvSpPr>
                <a:spLocks noChangeArrowheads="1"/>
              </p:cNvSpPr>
              <p:nvPr/>
            </p:nvSpPr>
            <p:spPr bwMode="auto">
              <a:xfrm>
                <a:off x="4972" y="196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52" name="Rectangle 1008"/>
              <p:cNvSpPr>
                <a:spLocks noChangeArrowheads="1"/>
              </p:cNvSpPr>
              <p:nvPr/>
            </p:nvSpPr>
            <p:spPr bwMode="auto">
              <a:xfrm>
                <a:off x="4975" y="19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53" name="Rectangle 1009"/>
              <p:cNvSpPr>
                <a:spLocks noChangeArrowheads="1"/>
              </p:cNvSpPr>
              <p:nvPr/>
            </p:nvSpPr>
            <p:spPr bwMode="auto">
              <a:xfrm>
                <a:off x="4978" y="195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54" name="Rectangle 1010"/>
              <p:cNvSpPr>
                <a:spLocks noChangeArrowheads="1"/>
              </p:cNvSpPr>
              <p:nvPr/>
            </p:nvSpPr>
            <p:spPr bwMode="auto">
              <a:xfrm>
                <a:off x="4981" y="195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55" name="Rectangle 1011"/>
              <p:cNvSpPr>
                <a:spLocks noChangeArrowheads="1"/>
              </p:cNvSpPr>
              <p:nvPr/>
            </p:nvSpPr>
            <p:spPr bwMode="auto">
              <a:xfrm>
                <a:off x="4984" y="195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56" name="Rectangle 1012"/>
              <p:cNvSpPr>
                <a:spLocks noChangeArrowheads="1"/>
              </p:cNvSpPr>
              <p:nvPr/>
            </p:nvSpPr>
            <p:spPr bwMode="auto">
              <a:xfrm>
                <a:off x="4987" y="194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57" name="Rectangle 1013"/>
              <p:cNvSpPr>
                <a:spLocks noChangeArrowheads="1"/>
              </p:cNvSpPr>
              <p:nvPr/>
            </p:nvSpPr>
            <p:spPr bwMode="auto">
              <a:xfrm>
                <a:off x="4990" y="1946"/>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58" name="Rectangle 1014"/>
              <p:cNvSpPr>
                <a:spLocks noChangeArrowheads="1"/>
              </p:cNvSpPr>
              <p:nvPr/>
            </p:nvSpPr>
            <p:spPr bwMode="auto">
              <a:xfrm>
                <a:off x="4992" y="194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59" name="Rectangle 1015"/>
              <p:cNvSpPr>
                <a:spLocks noChangeArrowheads="1"/>
              </p:cNvSpPr>
              <p:nvPr/>
            </p:nvSpPr>
            <p:spPr bwMode="auto">
              <a:xfrm>
                <a:off x="4995" y="194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0" name="Rectangle 1016"/>
              <p:cNvSpPr>
                <a:spLocks noChangeArrowheads="1"/>
              </p:cNvSpPr>
              <p:nvPr/>
            </p:nvSpPr>
            <p:spPr bwMode="auto">
              <a:xfrm>
                <a:off x="4998" y="1941"/>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1" name="Rectangle 1017"/>
              <p:cNvSpPr>
                <a:spLocks noChangeArrowheads="1"/>
              </p:cNvSpPr>
              <p:nvPr/>
            </p:nvSpPr>
            <p:spPr bwMode="auto">
              <a:xfrm>
                <a:off x="5001" y="193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2" name="Rectangle 1018"/>
              <p:cNvSpPr>
                <a:spLocks noChangeArrowheads="1"/>
              </p:cNvSpPr>
              <p:nvPr/>
            </p:nvSpPr>
            <p:spPr bwMode="auto">
              <a:xfrm>
                <a:off x="5004" y="193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3" name="Rectangle 1019"/>
              <p:cNvSpPr>
                <a:spLocks noChangeArrowheads="1"/>
              </p:cNvSpPr>
              <p:nvPr/>
            </p:nvSpPr>
            <p:spPr bwMode="auto">
              <a:xfrm>
                <a:off x="5007" y="193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4" name="Rectangle 1020"/>
              <p:cNvSpPr>
                <a:spLocks noChangeArrowheads="1"/>
              </p:cNvSpPr>
              <p:nvPr/>
            </p:nvSpPr>
            <p:spPr bwMode="auto">
              <a:xfrm>
                <a:off x="5010" y="193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5" name="Rectangle 1021"/>
              <p:cNvSpPr>
                <a:spLocks noChangeArrowheads="1"/>
              </p:cNvSpPr>
              <p:nvPr/>
            </p:nvSpPr>
            <p:spPr bwMode="auto">
              <a:xfrm>
                <a:off x="5013" y="1929"/>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6" name="Rectangle 1022"/>
              <p:cNvSpPr>
                <a:spLocks noChangeArrowheads="1"/>
              </p:cNvSpPr>
              <p:nvPr/>
            </p:nvSpPr>
            <p:spPr bwMode="auto">
              <a:xfrm>
                <a:off x="5015" y="192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7" name="Rectangle 1023"/>
              <p:cNvSpPr>
                <a:spLocks noChangeArrowheads="1"/>
              </p:cNvSpPr>
              <p:nvPr/>
            </p:nvSpPr>
            <p:spPr bwMode="auto">
              <a:xfrm>
                <a:off x="5018" y="192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8" name="Rectangle 1024"/>
              <p:cNvSpPr>
                <a:spLocks noChangeArrowheads="1"/>
              </p:cNvSpPr>
              <p:nvPr/>
            </p:nvSpPr>
            <p:spPr bwMode="auto">
              <a:xfrm>
                <a:off x="5021" y="192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9" name="Rectangle 1025"/>
              <p:cNvSpPr>
                <a:spLocks noChangeArrowheads="1"/>
              </p:cNvSpPr>
              <p:nvPr/>
            </p:nvSpPr>
            <p:spPr bwMode="auto">
              <a:xfrm>
                <a:off x="5096" y="186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0" name="Rectangle 1026"/>
              <p:cNvSpPr>
                <a:spLocks noChangeArrowheads="1"/>
              </p:cNvSpPr>
              <p:nvPr/>
            </p:nvSpPr>
            <p:spPr bwMode="auto">
              <a:xfrm>
                <a:off x="5099" y="1869"/>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1" name="Rectangle 1027"/>
              <p:cNvSpPr>
                <a:spLocks noChangeArrowheads="1"/>
              </p:cNvSpPr>
              <p:nvPr/>
            </p:nvSpPr>
            <p:spPr bwMode="auto">
              <a:xfrm>
                <a:off x="5101" y="18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2" name="Rectangle 1028"/>
              <p:cNvSpPr>
                <a:spLocks noChangeArrowheads="1"/>
              </p:cNvSpPr>
              <p:nvPr/>
            </p:nvSpPr>
            <p:spPr bwMode="auto">
              <a:xfrm>
                <a:off x="5104" y="186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3" name="Rectangle 1029"/>
              <p:cNvSpPr>
                <a:spLocks noChangeArrowheads="1"/>
              </p:cNvSpPr>
              <p:nvPr/>
            </p:nvSpPr>
            <p:spPr bwMode="auto">
              <a:xfrm>
                <a:off x="5107" y="186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4" name="Rectangle 1030"/>
              <p:cNvSpPr>
                <a:spLocks noChangeArrowheads="1"/>
              </p:cNvSpPr>
              <p:nvPr/>
            </p:nvSpPr>
            <p:spPr bwMode="auto">
              <a:xfrm>
                <a:off x="5110" y="186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5" name="Rectangle 1031"/>
              <p:cNvSpPr>
                <a:spLocks noChangeArrowheads="1"/>
              </p:cNvSpPr>
              <p:nvPr/>
            </p:nvSpPr>
            <p:spPr bwMode="auto">
              <a:xfrm>
                <a:off x="5113" y="185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6" name="Rectangle 1032"/>
              <p:cNvSpPr>
                <a:spLocks noChangeArrowheads="1"/>
              </p:cNvSpPr>
              <p:nvPr/>
            </p:nvSpPr>
            <p:spPr bwMode="auto">
              <a:xfrm>
                <a:off x="5116" y="1855"/>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7" name="Rectangle 1033"/>
              <p:cNvSpPr>
                <a:spLocks noChangeArrowheads="1"/>
              </p:cNvSpPr>
              <p:nvPr/>
            </p:nvSpPr>
            <p:spPr bwMode="auto">
              <a:xfrm>
                <a:off x="5119" y="1855"/>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8" name="Rectangle 1034"/>
              <p:cNvSpPr>
                <a:spLocks noChangeArrowheads="1"/>
              </p:cNvSpPr>
              <p:nvPr/>
            </p:nvSpPr>
            <p:spPr bwMode="auto">
              <a:xfrm>
                <a:off x="5121" y="185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9" name="Rectangle 1035"/>
              <p:cNvSpPr>
                <a:spLocks noChangeArrowheads="1"/>
              </p:cNvSpPr>
              <p:nvPr/>
            </p:nvSpPr>
            <p:spPr bwMode="auto">
              <a:xfrm>
                <a:off x="5124" y="184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0" name="Rectangle 1036"/>
              <p:cNvSpPr>
                <a:spLocks noChangeArrowheads="1"/>
              </p:cNvSpPr>
              <p:nvPr/>
            </p:nvSpPr>
            <p:spPr bwMode="auto">
              <a:xfrm>
                <a:off x="5127" y="184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1" name="Rectangle 1037"/>
              <p:cNvSpPr>
                <a:spLocks noChangeArrowheads="1"/>
              </p:cNvSpPr>
              <p:nvPr/>
            </p:nvSpPr>
            <p:spPr bwMode="auto">
              <a:xfrm>
                <a:off x="5130" y="184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2" name="Rectangle 1038"/>
              <p:cNvSpPr>
                <a:spLocks noChangeArrowheads="1"/>
              </p:cNvSpPr>
              <p:nvPr/>
            </p:nvSpPr>
            <p:spPr bwMode="auto">
              <a:xfrm>
                <a:off x="5133" y="184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183" name="Rectangle 1039"/>
            <p:cNvSpPr>
              <a:spLocks noChangeArrowheads="1"/>
            </p:cNvSpPr>
            <p:nvPr/>
          </p:nvSpPr>
          <p:spPr bwMode="auto">
            <a:xfrm>
              <a:off x="5142" y="1837"/>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4" name="Rectangle 1040"/>
            <p:cNvSpPr>
              <a:spLocks noChangeArrowheads="1"/>
            </p:cNvSpPr>
            <p:nvPr/>
          </p:nvSpPr>
          <p:spPr bwMode="auto">
            <a:xfrm>
              <a:off x="5262" y="174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5" name="Rectangle 1041"/>
            <p:cNvSpPr>
              <a:spLocks noChangeArrowheads="1"/>
            </p:cNvSpPr>
            <p:nvPr/>
          </p:nvSpPr>
          <p:spPr bwMode="auto">
            <a:xfrm>
              <a:off x="5273" y="174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6" name="Rectangle 1042"/>
            <p:cNvSpPr>
              <a:spLocks noChangeArrowheads="1"/>
            </p:cNvSpPr>
            <p:nvPr/>
          </p:nvSpPr>
          <p:spPr bwMode="auto">
            <a:xfrm>
              <a:off x="5305" y="171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7" name="Rectangle 1043"/>
            <p:cNvSpPr>
              <a:spLocks noChangeArrowheads="1"/>
            </p:cNvSpPr>
            <p:nvPr/>
          </p:nvSpPr>
          <p:spPr bwMode="auto">
            <a:xfrm>
              <a:off x="2323" y="1955"/>
              <a:ext cx="5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400">
                  <a:solidFill>
                    <a:srgbClr val="000000"/>
                  </a:solidFill>
                  <a:ea typeface="굴림" panose="020B0600000101010101" pitchFamily="34" charset="-127"/>
                </a:rPr>
                <a:t>Alkaline</a:t>
              </a:r>
              <a:endParaRPr lang="en-US" altLang="ko-KR" sz="4400">
                <a:latin typeface="Times New Roman" panose="02020603050405020304" pitchFamily="18" charset="0"/>
                <a:ea typeface="굴림" panose="020B0600000101010101" pitchFamily="34" charset="-127"/>
              </a:endParaRPr>
            </a:p>
          </p:txBody>
        </p:sp>
        <p:sp>
          <p:nvSpPr>
            <p:cNvPr id="7188" name="Rectangle 1044"/>
            <p:cNvSpPr>
              <a:spLocks noChangeArrowheads="1"/>
            </p:cNvSpPr>
            <p:nvPr/>
          </p:nvSpPr>
          <p:spPr bwMode="auto">
            <a:xfrm>
              <a:off x="4107" y="3443"/>
              <a:ext cx="7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400">
                  <a:solidFill>
                    <a:srgbClr val="000000"/>
                  </a:solidFill>
                  <a:ea typeface="굴림" panose="020B0600000101010101" pitchFamily="34" charset="-127"/>
                </a:rPr>
                <a:t>Subalkaline</a:t>
              </a:r>
              <a:endParaRPr lang="en-US" altLang="ko-KR" sz="4400">
                <a:latin typeface="Times New Roman" panose="02020603050405020304" pitchFamily="18" charset="0"/>
                <a:ea typeface="굴림" panose="020B0600000101010101" pitchFamily="34" charset="-127"/>
              </a:endParaRPr>
            </a:p>
          </p:txBody>
        </p:sp>
        <p:sp>
          <p:nvSpPr>
            <p:cNvPr id="7189" name="Line 1045"/>
            <p:cNvSpPr>
              <a:spLocks noChangeShapeType="1"/>
            </p:cNvSpPr>
            <p:nvPr/>
          </p:nvSpPr>
          <p:spPr bwMode="auto">
            <a:xfrm>
              <a:off x="1758" y="187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 name="Line 1046"/>
            <p:cNvSpPr>
              <a:spLocks noChangeShapeType="1"/>
            </p:cNvSpPr>
            <p:nvPr/>
          </p:nvSpPr>
          <p:spPr bwMode="auto">
            <a:xfrm>
              <a:off x="1758" y="2101"/>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 name="Line 1047"/>
            <p:cNvSpPr>
              <a:spLocks noChangeShapeType="1"/>
            </p:cNvSpPr>
            <p:nvPr/>
          </p:nvSpPr>
          <p:spPr bwMode="auto">
            <a:xfrm>
              <a:off x="1758" y="2331"/>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Line 1048"/>
            <p:cNvSpPr>
              <a:spLocks noChangeShapeType="1"/>
            </p:cNvSpPr>
            <p:nvPr/>
          </p:nvSpPr>
          <p:spPr bwMode="auto">
            <a:xfrm>
              <a:off x="1758" y="2554"/>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Line 1049"/>
            <p:cNvSpPr>
              <a:spLocks noChangeShapeType="1"/>
            </p:cNvSpPr>
            <p:nvPr/>
          </p:nvSpPr>
          <p:spPr bwMode="auto">
            <a:xfrm>
              <a:off x="1758" y="2784"/>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4" name="Line 1050"/>
            <p:cNvSpPr>
              <a:spLocks noChangeShapeType="1"/>
            </p:cNvSpPr>
            <p:nvPr/>
          </p:nvSpPr>
          <p:spPr bwMode="auto">
            <a:xfrm>
              <a:off x="1758" y="3004"/>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5" name="Line 1051"/>
            <p:cNvSpPr>
              <a:spLocks noChangeShapeType="1"/>
            </p:cNvSpPr>
            <p:nvPr/>
          </p:nvSpPr>
          <p:spPr bwMode="auto">
            <a:xfrm>
              <a:off x="1758" y="3228"/>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6" name="Line 1052"/>
            <p:cNvSpPr>
              <a:spLocks noChangeShapeType="1"/>
            </p:cNvSpPr>
            <p:nvPr/>
          </p:nvSpPr>
          <p:spPr bwMode="auto">
            <a:xfrm>
              <a:off x="1758" y="3452"/>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7" name="Line 1053"/>
            <p:cNvSpPr>
              <a:spLocks noChangeShapeType="1"/>
            </p:cNvSpPr>
            <p:nvPr/>
          </p:nvSpPr>
          <p:spPr bwMode="auto">
            <a:xfrm>
              <a:off x="1758" y="3681"/>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98" name="Text Box 1054"/>
          <p:cNvSpPr txBox="1">
            <a:spLocks noChangeArrowheads="1"/>
          </p:cNvSpPr>
          <p:nvPr/>
        </p:nvSpPr>
        <p:spPr bwMode="auto">
          <a:xfrm>
            <a:off x="1898651" y="354014"/>
            <a:ext cx="85523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ko-KR" sz="2400">
                <a:effectLst>
                  <a:outerShdw blurRad="38100" dist="38100" dir="2700000" algn="tl">
                    <a:srgbClr val="FFFFFF"/>
                  </a:outerShdw>
                </a:effectLst>
                <a:latin typeface="Times New Roman" panose="02020603050405020304" pitchFamily="18" charset="0"/>
                <a:ea typeface="굴림" panose="020B0600000101010101" pitchFamily="34" charset="-127"/>
              </a:rPr>
              <a:t>Alkali vs. Silica diagram for Hawaiian volcanics:</a:t>
            </a:r>
          </a:p>
          <a:p>
            <a:pPr eaLnBrk="0" hangingPunct="0"/>
            <a:r>
              <a:rPr lang="en-US" altLang="ko-KR" sz="2400">
                <a:effectLst>
                  <a:outerShdw blurRad="38100" dist="38100" dir="2700000" algn="tl">
                    <a:srgbClr val="FFFFFF"/>
                  </a:outerShdw>
                </a:effectLst>
                <a:latin typeface="Times New Roman" panose="02020603050405020304" pitchFamily="18" charset="0"/>
                <a:ea typeface="굴림" panose="020B0600000101010101" pitchFamily="34" charset="-127"/>
              </a:rPr>
              <a:t>	Seems to be two distinct groupings: </a:t>
            </a:r>
            <a:r>
              <a:rPr lang="en-US" altLang="ko-KR" sz="2400">
                <a:solidFill>
                  <a:srgbClr val="00CC00"/>
                </a:solidFill>
                <a:effectLst>
                  <a:outerShdw blurRad="38100" dist="38100" dir="2700000" algn="tl">
                    <a:srgbClr val="000000"/>
                  </a:outerShdw>
                </a:effectLst>
                <a:latin typeface="Times New Roman" panose="02020603050405020304" pitchFamily="18" charset="0"/>
                <a:ea typeface="굴림" panose="020B0600000101010101" pitchFamily="34" charset="-127"/>
              </a:rPr>
              <a:t>alkaline</a:t>
            </a:r>
            <a:r>
              <a:rPr lang="en-US" altLang="ko-KR" sz="2400">
                <a:effectLst>
                  <a:outerShdw blurRad="38100" dist="38100" dir="2700000" algn="tl">
                    <a:srgbClr val="FFFFFF"/>
                  </a:outerShdw>
                </a:effectLst>
                <a:latin typeface="Times New Roman" panose="02020603050405020304" pitchFamily="18" charset="0"/>
                <a:ea typeface="굴림" panose="020B0600000101010101" pitchFamily="34" charset="-127"/>
              </a:rPr>
              <a:t> and </a:t>
            </a:r>
            <a:r>
              <a:rPr lang="en-US" altLang="ko-KR" sz="2400">
                <a:solidFill>
                  <a:srgbClr val="00CC00"/>
                </a:solidFill>
                <a:effectLst>
                  <a:outerShdw blurRad="38100" dist="38100" dir="2700000" algn="tl">
                    <a:srgbClr val="000000"/>
                  </a:outerShdw>
                </a:effectLst>
                <a:latin typeface="Times New Roman" panose="02020603050405020304" pitchFamily="18" charset="0"/>
                <a:ea typeface="굴림" panose="020B0600000101010101" pitchFamily="34" charset="-127"/>
              </a:rPr>
              <a:t>subalkaline</a:t>
            </a:r>
            <a:endParaRPr lang="en-US" altLang="ko-KR" sz="2400">
              <a:effectLst>
                <a:outerShdw blurRad="38100" dist="38100" dir="2700000" algn="tl">
                  <a:srgbClr val="FFFFFF"/>
                </a:outerShdw>
              </a:effectLst>
              <a:latin typeface="Times New Roman" panose="02020603050405020304" pitchFamily="18" charset="0"/>
              <a:ea typeface="굴림" panose="020B0600000101010101" pitchFamily="34" charset="-127"/>
            </a:endParaRPr>
          </a:p>
        </p:txBody>
      </p:sp>
      <p:sp>
        <p:nvSpPr>
          <p:cNvPr id="7199" name="Line 1055"/>
          <p:cNvSpPr>
            <a:spLocks noChangeShapeType="1"/>
          </p:cNvSpPr>
          <p:nvPr/>
        </p:nvSpPr>
        <p:spPr bwMode="auto">
          <a:xfrm flipV="1">
            <a:off x="4198939" y="2457450"/>
            <a:ext cx="5235575" cy="3468688"/>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08046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428"/>
            <a:ext cx="10515600" cy="884126"/>
          </a:xfrm>
        </p:spPr>
        <p:txBody>
          <a:bodyPr>
            <a:normAutofit/>
          </a:bodyPr>
          <a:lstStyle/>
          <a:p>
            <a:pPr algn="ctr"/>
            <a:r>
              <a:rPr lang="en-US" sz="2000" b="1" u="sng" dirty="0">
                <a:latin typeface="Times New Roman" panose="02020603050405020304" pitchFamily="18" charset="0"/>
                <a:cs typeface="Times New Roman" panose="02020603050405020304" pitchFamily="18" charset="0"/>
              </a:rPr>
              <a:t>Classification of chemical elements</a:t>
            </a:r>
          </a:p>
        </p:txBody>
      </p:sp>
      <p:sp>
        <p:nvSpPr>
          <p:cNvPr id="3" name="Content Placeholder 2"/>
          <p:cNvSpPr>
            <a:spLocks noGrp="1"/>
          </p:cNvSpPr>
          <p:nvPr>
            <p:ph idx="1"/>
          </p:nvPr>
        </p:nvSpPr>
        <p:spPr>
          <a:xfrm>
            <a:off x="838200" y="914400"/>
            <a:ext cx="10515600" cy="5262563"/>
          </a:xfrm>
        </p:spPr>
        <p:txBody>
          <a:bodyPr numCol="2">
            <a:noAutofit/>
          </a:bodyPr>
          <a:lstStyle/>
          <a:p>
            <a:r>
              <a:rPr lang="en-US" sz="2000" b="1" dirty="0">
                <a:latin typeface="Times New Roman" panose="02020603050405020304" pitchFamily="18" charset="0"/>
                <a:cs typeface="Times New Roman" panose="02020603050405020304" pitchFamily="18" charset="0"/>
              </a:rPr>
              <a:t>Major elements</a:t>
            </a:r>
          </a:p>
          <a:p>
            <a:pPr marL="0" indent="0">
              <a:buNone/>
            </a:pPr>
            <a:r>
              <a:rPr lang="en-US" sz="1800" dirty="0">
                <a:latin typeface="Times New Roman" panose="02020603050405020304" pitchFamily="18" charset="0"/>
                <a:cs typeface="Times New Roman" panose="02020603050405020304" pitchFamily="18" charset="0"/>
              </a:rPr>
              <a:t>– Comprise most of the rock</a:t>
            </a:r>
          </a:p>
          <a:p>
            <a:pPr marL="0" indent="0">
              <a:buNone/>
            </a:pPr>
            <a:r>
              <a:rPr lang="en-US" sz="1800" dirty="0">
                <a:latin typeface="Times New Roman" panose="02020603050405020304" pitchFamily="18" charset="0"/>
                <a:cs typeface="Times New Roman" panose="02020603050405020304" pitchFamily="18" charset="0"/>
              </a:rPr>
              <a:t>– Expressed as weight (wt.) % oxides, each &gt;0.1%</a:t>
            </a:r>
          </a:p>
          <a:p>
            <a:pPr marL="0" indent="0">
              <a:buNone/>
            </a:pPr>
            <a:r>
              <a:rPr lang="en-US" sz="1800" dirty="0">
                <a:latin typeface="Times New Roman" panose="02020603050405020304" pitchFamily="18" charset="0"/>
                <a:cs typeface="Times New Roman" panose="02020603050405020304" pitchFamily="18" charset="0"/>
              </a:rPr>
              <a:t>– Analyzed by XRF, ICP-MS</a:t>
            </a:r>
          </a:p>
          <a:p>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Trace elements</a:t>
            </a:r>
          </a:p>
          <a:p>
            <a:pPr marL="0" indent="0">
              <a:buNone/>
            </a:pPr>
            <a:r>
              <a:rPr lang="en-US" sz="1800" dirty="0">
                <a:latin typeface="Times New Roman" panose="02020603050405020304" pitchFamily="18" charset="0"/>
                <a:cs typeface="Times New Roman" panose="02020603050405020304" pitchFamily="18" charset="0"/>
              </a:rPr>
              <a:t>– Present in concentrations &lt;0.1%</a:t>
            </a:r>
          </a:p>
          <a:p>
            <a:pPr marL="0" indent="0">
              <a:buNone/>
            </a:pPr>
            <a:r>
              <a:rPr lang="en-US" sz="1800" dirty="0">
                <a:latin typeface="Times New Roman" panose="02020603050405020304" pitchFamily="18" charset="0"/>
                <a:cs typeface="Times New Roman" panose="02020603050405020304" pitchFamily="18" charset="0"/>
              </a:rPr>
              <a:t>– Expressed in ppm or ppb</a:t>
            </a:r>
          </a:p>
          <a:p>
            <a:pPr marL="0" indent="0">
              <a:buNone/>
            </a:pPr>
            <a:r>
              <a:rPr lang="en-US" sz="1800" dirty="0">
                <a:latin typeface="Times New Roman" panose="02020603050405020304" pitchFamily="18" charset="0"/>
                <a:cs typeface="Times New Roman" panose="02020603050405020304" pitchFamily="18" charset="0"/>
              </a:rPr>
              <a:t>– Analyzed by XRF, ICP-MS, INAA</a:t>
            </a:r>
          </a:p>
          <a:p>
            <a:pPr marL="0" indent="0">
              <a:buNone/>
            </a:pPr>
            <a:r>
              <a:rPr lang="en-US" sz="2000" b="1" dirty="0">
                <a:latin typeface="Times New Roman" panose="02020603050405020304" pitchFamily="18" charset="0"/>
                <a:cs typeface="Times New Roman" panose="02020603050405020304" pitchFamily="18" charset="0"/>
              </a:rPr>
              <a:t>• Volatile elements</a:t>
            </a:r>
          </a:p>
          <a:p>
            <a:pPr marL="0" indent="0">
              <a:buNone/>
            </a:pPr>
            <a:r>
              <a:rPr lang="en-US" sz="1800" dirty="0">
                <a:latin typeface="Times New Roman" panose="02020603050405020304" pitchFamily="18" charset="0"/>
                <a:cs typeface="Times New Roman" panose="02020603050405020304" pitchFamily="18" charset="0"/>
              </a:rPr>
              <a:t>– 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O, CO</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 SO</a:t>
            </a:r>
            <a:r>
              <a:rPr lang="en-US" sz="1800" baseline="-25000" dirty="0">
                <a:latin typeface="Times New Roman" panose="02020603050405020304" pitchFamily="18" charset="0"/>
                <a:cs typeface="Times New Roman" panose="02020603050405020304" pitchFamily="18" charset="0"/>
              </a:rPr>
              <a:t>4</a:t>
            </a:r>
          </a:p>
          <a:p>
            <a:pPr marL="0" indent="0">
              <a:buNone/>
            </a:pPr>
            <a:r>
              <a:rPr lang="en-US" sz="1800" dirty="0">
                <a:latin typeface="Times New Roman" panose="02020603050405020304" pitchFamily="18" charset="0"/>
                <a:cs typeface="Times New Roman" panose="02020603050405020304" pitchFamily="18" charset="0"/>
              </a:rPr>
              <a:t>– Rare gases: He, </a:t>
            </a:r>
            <a:r>
              <a:rPr lang="en-US" sz="1800" dirty="0" err="1">
                <a:latin typeface="Times New Roman" panose="02020603050405020304" pitchFamily="18" charset="0"/>
                <a:cs typeface="Times New Roman" panose="02020603050405020304" pitchFamily="18" charset="0"/>
              </a:rPr>
              <a:t>Ar</a:t>
            </a:r>
            <a:r>
              <a:rPr lang="en-US" sz="1800" dirty="0">
                <a:latin typeface="Times New Roman" panose="02020603050405020304" pitchFamily="18" charset="0"/>
                <a:cs typeface="Times New Roman" panose="02020603050405020304" pitchFamily="18" charset="0"/>
              </a:rPr>
              <a:t>, Ne, etc.</a:t>
            </a:r>
          </a:p>
          <a:p>
            <a:pPr marL="0" indent="0">
              <a:buNone/>
            </a:pPr>
            <a:r>
              <a:rPr lang="en-US" sz="1800" dirty="0">
                <a:latin typeface="Times New Roman" panose="02020603050405020304" pitchFamily="18" charset="0"/>
                <a:cs typeface="Times New Roman" panose="02020603050405020304" pitchFamily="18" charset="0"/>
              </a:rPr>
              <a:t>– Analyzed by spectroscopy or mass </a:t>
            </a:r>
            <a:r>
              <a:rPr lang="en-US" sz="1800" dirty="0" smtClean="0">
                <a:latin typeface="Times New Roman" panose="02020603050405020304" pitchFamily="18" charset="0"/>
                <a:cs typeface="Times New Roman" panose="02020603050405020304" pitchFamily="18" charset="0"/>
              </a:rPr>
              <a:t>spectrometry</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Radiogenic isotopes</a:t>
            </a:r>
          </a:p>
          <a:p>
            <a:pPr marL="0" indent="0">
              <a:buNone/>
            </a:pPr>
            <a:r>
              <a:rPr lang="en-US" sz="2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Ratios of radiogenic to </a:t>
            </a:r>
            <a:r>
              <a:rPr lang="en-US" sz="1800" dirty="0" err="1">
                <a:latin typeface="Times New Roman" panose="02020603050405020304" pitchFamily="18" charset="0"/>
                <a:cs typeface="Times New Roman" panose="02020603050405020304" pitchFamily="18" charset="0"/>
              </a:rPr>
              <a:t>nonradiogenic</a:t>
            </a:r>
            <a:r>
              <a:rPr lang="en-US" sz="1800" dirty="0">
                <a:latin typeface="Times New Roman" panose="02020603050405020304" pitchFamily="18" charset="0"/>
                <a:cs typeface="Times New Roman" panose="02020603050405020304" pitchFamily="18" charset="0"/>
              </a:rPr>
              <a:t> isotopes of an element</a:t>
            </a:r>
          </a:p>
          <a:p>
            <a:pPr marL="0" indent="0">
              <a:buNone/>
            </a:pPr>
            <a:r>
              <a:rPr lang="en-US" sz="1800" dirty="0" smtClean="0">
                <a:latin typeface="Times New Roman" panose="02020603050405020304" pitchFamily="18" charset="0"/>
                <a:cs typeface="Times New Roman" panose="02020603050405020304" pitchFamily="18" charset="0"/>
              </a:rPr>
              <a:t>recall </a:t>
            </a:r>
            <a:r>
              <a:rPr lang="en-US" sz="1800" dirty="0">
                <a:latin typeface="Times New Roman" panose="02020603050405020304" pitchFamily="18" charset="0"/>
                <a:cs typeface="Times New Roman" panose="02020603050405020304" pitchFamily="18" charset="0"/>
              </a:rPr>
              <a:t>isotopes of an element have same atomic no., but variable # of neutrons</a:t>
            </a:r>
          </a:p>
          <a:p>
            <a:pPr marL="0" indent="0">
              <a:buNone/>
            </a:pPr>
            <a:r>
              <a:rPr lang="en-US" sz="1800" dirty="0">
                <a:latin typeface="Times New Roman" panose="02020603050405020304" pitchFamily="18" charset="0"/>
                <a:cs typeface="Times New Roman" panose="02020603050405020304" pitchFamily="18" charset="0"/>
              </a:rPr>
              <a:t>– Variations in ratios reflect differences produced over time by radioactive decay in source</a:t>
            </a:r>
          </a:p>
          <a:p>
            <a:pPr marL="0" indent="0">
              <a:buNone/>
            </a:pPr>
            <a:r>
              <a:rPr lang="en-US" sz="1800" dirty="0">
                <a:latin typeface="Times New Roman" panose="02020603050405020304" pitchFamily="18" charset="0"/>
                <a:cs typeface="Times New Roman" panose="02020603050405020304" pitchFamily="18" charset="0"/>
              </a:rPr>
              <a:t>– Variations are extremely small: analyzed by magnetic sector mass spectrometry</a:t>
            </a:r>
          </a:p>
          <a:p>
            <a:r>
              <a:rPr lang="en-US" sz="2000" b="1" dirty="0" smtClean="0">
                <a:latin typeface="Times New Roman" panose="02020603050405020304" pitchFamily="18" charset="0"/>
                <a:cs typeface="Times New Roman" panose="02020603050405020304" pitchFamily="18" charset="0"/>
              </a:rPr>
              <a:t>Stable </a:t>
            </a:r>
            <a:r>
              <a:rPr lang="en-US" sz="2000" b="1" dirty="0">
                <a:latin typeface="Times New Roman" panose="02020603050405020304" pitchFamily="18" charset="0"/>
                <a:cs typeface="Times New Roman" panose="02020603050405020304" pitchFamily="18" charset="0"/>
              </a:rPr>
              <a:t>Isotopes</a:t>
            </a:r>
          </a:p>
          <a:p>
            <a:pPr marL="0" indent="0">
              <a:buNone/>
            </a:pPr>
            <a:r>
              <a:rPr lang="en-US" sz="2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Lighter masses fractionated by geological processes</a:t>
            </a:r>
          </a:p>
          <a:p>
            <a:pPr marL="0" indent="0">
              <a:buNone/>
            </a:pPr>
            <a:r>
              <a:rPr lang="en-US" sz="1800" dirty="0">
                <a:latin typeface="Times New Roman" panose="02020603050405020304" pitchFamily="18" charset="0"/>
                <a:cs typeface="Times New Roman" panose="02020603050405020304" pitchFamily="18" charset="0"/>
              </a:rPr>
              <a:t>– Analyzed by magnetic sector mass spectrometry</a:t>
            </a:r>
          </a:p>
        </p:txBody>
      </p:sp>
    </p:spTree>
    <p:extLst>
      <p:ext uri="{BB962C8B-B14F-4D97-AF65-F5344CB8AC3E}">
        <p14:creationId xmlns:p14="http://schemas.microsoft.com/office/powerpoint/2010/main" val="223307893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5004802" y="1711202"/>
            <a:ext cx="5503112" cy="5112120"/>
            <a:chOff x="2351" y="1222"/>
            <a:chExt cx="3213" cy="2988"/>
          </a:xfrm>
        </p:grpSpPr>
        <p:grpSp>
          <p:nvGrpSpPr>
            <p:cNvPr id="8195" name="Group 3"/>
            <p:cNvGrpSpPr>
              <a:grpSpLocks/>
            </p:cNvGrpSpPr>
            <p:nvPr/>
          </p:nvGrpSpPr>
          <p:grpSpPr bwMode="auto">
            <a:xfrm>
              <a:off x="2428" y="1444"/>
              <a:ext cx="3093" cy="2570"/>
              <a:chOff x="2428" y="1444"/>
              <a:chExt cx="3093" cy="2570"/>
            </a:xfrm>
          </p:grpSpPr>
          <p:sp>
            <p:nvSpPr>
              <p:cNvPr id="8196" name="Freeform 4"/>
              <p:cNvSpPr>
                <a:spLocks/>
              </p:cNvSpPr>
              <p:nvPr/>
            </p:nvSpPr>
            <p:spPr bwMode="auto">
              <a:xfrm>
                <a:off x="2439" y="1449"/>
                <a:ext cx="3071" cy="2559"/>
              </a:xfrm>
              <a:custGeom>
                <a:avLst/>
                <a:gdLst>
                  <a:gd name="T0" fmla="*/ 1559 w 3071"/>
                  <a:gd name="T1" fmla="*/ 0 h 2559"/>
                  <a:gd name="T2" fmla="*/ 0 w 3071"/>
                  <a:gd name="T3" fmla="*/ 2559 h 2559"/>
                  <a:gd name="T4" fmla="*/ 3071 w 3071"/>
                  <a:gd name="T5" fmla="*/ 2554 h 2559"/>
                  <a:gd name="T6" fmla="*/ 1559 w 3071"/>
                  <a:gd name="T7" fmla="*/ 0 h 2559"/>
                </a:gdLst>
                <a:ahLst/>
                <a:cxnLst>
                  <a:cxn ang="0">
                    <a:pos x="T0" y="T1"/>
                  </a:cxn>
                  <a:cxn ang="0">
                    <a:pos x="T2" y="T3"/>
                  </a:cxn>
                  <a:cxn ang="0">
                    <a:pos x="T4" y="T5"/>
                  </a:cxn>
                  <a:cxn ang="0">
                    <a:pos x="T6" y="T7"/>
                  </a:cxn>
                </a:cxnLst>
                <a:rect l="0" t="0" r="r" b="b"/>
                <a:pathLst>
                  <a:path w="3071" h="2559">
                    <a:moveTo>
                      <a:pt x="1559" y="0"/>
                    </a:moveTo>
                    <a:lnTo>
                      <a:pt x="0" y="2559"/>
                    </a:lnTo>
                    <a:lnTo>
                      <a:pt x="3071" y="2554"/>
                    </a:lnTo>
                    <a:lnTo>
                      <a:pt x="1559" y="0"/>
                    </a:lnTo>
                    <a:close/>
                  </a:path>
                </a:pathLst>
              </a:custGeom>
              <a:solidFill>
                <a:srgbClr val="21A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 name="Freeform 5"/>
              <p:cNvSpPr>
                <a:spLocks/>
              </p:cNvSpPr>
              <p:nvPr/>
            </p:nvSpPr>
            <p:spPr bwMode="auto">
              <a:xfrm>
                <a:off x="2428" y="1444"/>
                <a:ext cx="3093" cy="2570"/>
              </a:xfrm>
              <a:custGeom>
                <a:avLst/>
                <a:gdLst>
                  <a:gd name="T0" fmla="*/ 1570 w 3093"/>
                  <a:gd name="T1" fmla="*/ 0 h 2570"/>
                  <a:gd name="T2" fmla="*/ 0 w 3093"/>
                  <a:gd name="T3" fmla="*/ 2570 h 2570"/>
                  <a:gd name="T4" fmla="*/ 3093 w 3093"/>
                  <a:gd name="T5" fmla="*/ 2564 h 2570"/>
                  <a:gd name="T6" fmla="*/ 1570 w 3093"/>
                  <a:gd name="T7" fmla="*/ 0 h 2570"/>
                  <a:gd name="T8" fmla="*/ 1564 w 3093"/>
                  <a:gd name="T9" fmla="*/ 11 h 2570"/>
                  <a:gd name="T10" fmla="*/ 3076 w 3093"/>
                  <a:gd name="T11" fmla="*/ 2564 h 2570"/>
                  <a:gd name="T12" fmla="*/ 3082 w 3093"/>
                  <a:gd name="T13" fmla="*/ 2553 h 2570"/>
                  <a:gd name="T14" fmla="*/ 11 w 3093"/>
                  <a:gd name="T15" fmla="*/ 2559 h 2570"/>
                  <a:gd name="T16" fmla="*/ 17 w 3093"/>
                  <a:gd name="T17" fmla="*/ 2570 h 2570"/>
                  <a:gd name="T18" fmla="*/ 1575 w 3093"/>
                  <a:gd name="T19" fmla="*/ 11 h 2570"/>
                  <a:gd name="T20" fmla="*/ 1564 w 3093"/>
                  <a:gd name="T21" fmla="*/ 11 h 2570"/>
                  <a:gd name="T22" fmla="*/ 1570 w 3093"/>
                  <a:gd name="T23" fmla="*/ 0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3" h="2570">
                    <a:moveTo>
                      <a:pt x="1570" y="0"/>
                    </a:moveTo>
                    <a:lnTo>
                      <a:pt x="0" y="2570"/>
                    </a:lnTo>
                    <a:lnTo>
                      <a:pt x="3093" y="2564"/>
                    </a:lnTo>
                    <a:lnTo>
                      <a:pt x="1570" y="0"/>
                    </a:lnTo>
                    <a:lnTo>
                      <a:pt x="1564" y="11"/>
                    </a:lnTo>
                    <a:lnTo>
                      <a:pt x="3076" y="2564"/>
                    </a:lnTo>
                    <a:lnTo>
                      <a:pt x="3082" y="2553"/>
                    </a:lnTo>
                    <a:lnTo>
                      <a:pt x="11" y="2559"/>
                    </a:lnTo>
                    <a:lnTo>
                      <a:pt x="17" y="2570"/>
                    </a:lnTo>
                    <a:lnTo>
                      <a:pt x="1575" y="11"/>
                    </a:lnTo>
                    <a:lnTo>
                      <a:pt x="1564" y="11"/>
                    </a:lnTo>
                    <a:lnTo>
                      <a:pt x="15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 name="Freeform 6"/>
              <p:cNvSpPr>
                <a:spLocks/>
              </p:cNvSpPr>
              <p:nvPr/>
            </p:nvSpPr>
            <p:spPr bwMode="auto">
              <a:xfrm>
                <a:off x="5175" y="3483"/>
                <a:ext cx="40" cy="40"/>
              </a:xfrm>
              <a:custGeom>
                <a:avLst/>
                <a:gdLst>
                  <a:gd name="T0" fmla="*/ 0 w 40"/>
                  <a:gd name="T1" fmla="*/ 23 h 40"/>
                  <a:gd name="T2" fmla="*/ 6 w 40"/>
                  <a:gd name="T3" fmla="*/ 40 h 40"/>
                  <a:gd name="T4" fmla="*/ 17 w 40"/>
                  <a:gd name="T5" fmla="*/ 40 h 40"/>
                  <a:gd name="T6" fmla="*/ 35 w 40"/>
                  <a:gd name="T7" fmla="*/ 34 h 40"/>
                  <a:gd name="T8" fmla="*/ 40 w 40"/>
                  <a:gd name="T9" fmla="*/ 23 h 40"/>
                  <a:gd name="T10" fmla="*/ 35 w 40"/>
                  <a:gd name="T11" fmla="*/ 6 h 40"/>
                  <a:gd name="T12" fmla="*/ 17 w 40"/>
                  <a:gd name="T13" fmla="*/ 0 h 40"/>
                  <a:gd name="T14" fmla="*/ 6 w 40"/>
                  <a:gd name="T15" fmla="*/ 6 h 40"/>
                  <a:gd name="T16" fmla="*/ 0 w 40"/>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23"/>
                    </a:moveTo>
                    <a:lnTo>
                      <a:pt x="6" y="40"/>
                    </a:lnTo>
                    <a:lnTo>
                      <a:pt x="17" y="40"/>
                    </a:lnTo>
                    <a:lnTo>
                      <a:pt x="35" y="34"/>
                    </a:lnTo>
                    <a:lnTo>
                      <a:pt x="40"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199" name="Freeform 7"/>
              <p:cNvSpPr>
                <a:spLocks/>
              </p:cNvSpPr>
              <p:nvPr/>
            </p:nvSpPr>
            <p:spPr bwMode="auto">
              <a:xfrm>
                <a:off x="5146" y="3477"/>
                <a:ext cx="41" cy="40"/>
              </a:xfrm>
              <a:custGeom>
                <a:avLst/>
                <a:gdLst>
                  <a:gd name="T0" fmla="*/ 0 w 41"/>
                  <a:gd name="T1" fmla="*/ 23 h 40"/>
                  <a:gd name="T2" fmla="*/ 6 w 41"/>
                  <a:gd name="T3" fmla="*/ 35 h 40"/>
                  <a:gd name="T4" fmla="*/ 17 w 41"/>
                  <a:gd name="T5" fmla="*/ 40 h 40"/>
                  <a:gd name="T6" fmla="*/ 35 w 41"/>
                  <a:gd name="T7" fmla="*/ 35 h 40"/>
                  <a:gd name="T8" fmla="*/ 41 w 41"/>
                  <a:gd name="T9" fmla="*/ 23 h 40"/>
                  <a:gd name="T10" fmla="*/ 35 w 41"/>
                  <a:gd name="T11" fmla="*/ 6 h 40"/>
                  <a:gd name="T12" fmla="*/ 17 w 41"/>
                  <a:gd name="T13" fmla="*/ 0 h 40"/>
                  <a:gd name="T14" fmla="*/ 6 w 41"/>
                  <a:gd name="T15" fmla="*/ 6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5"/>
                    </a:lnTo>
                    <a:lnTo>
                      <a:pt x="17" y="40"/>
                    </a:lnTo>
                    <a:lnTo>
                      <a:pt x="35" y="35"/>
                    </a:lnTo>
                    <a:lnTo>
                      <a:pt x="41"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00" name="Freeform 8"/>
              <p:cNvSpPr>
                <a:spLocks/>
              </p:cNvSpPr>
              <p:nvPr/>
            </p:nvSpPr>
            <p:spPr bwMode="auto">
              <a:xfrm>
                <a:off x="5152" y="3437"/>
                <a:ext cx="40" cy="40"/>
              </a:xfrm>
              <a:custGeom>
                <a:avLst/>
                <a:gdLst>
                  <a:gd name="T0" fmla="*/ 0 w 40"/>
                  <a:gd name="T1" fmla="*/ 23 h 40"/>
                  <a:gd name="T2" fmla="*/ 6 w 40"/>
                  <a:gd name="T3" fmla="*/ 34 h 40"/>
                  <a:gd name="T4" fmla="*/ 23 w 40"/>
                  <a:gd name="T5" fmla="*/ 40 h 40"/>
                  <a:gd name="T6" fmla="*/ 35 w 40"/>
                  <a:gd name="T7" fmla="*/ 34 h 40"/>
                  <a:gd name="T8" fmla="*/ 40 w 40"/>
                  <a:gd name="T9" fmla="*/ 23 h 40"/>
                  <a:gd name="T10" fmla="*/ 35 w 40"/>
                  <a:gd name="T11" fmla="*/ 5 h 40"/>
                  <a:gd name="T12" fmla="*/ 23 w 40"/>
                  <a:gd name="T13" fmla="*/ 0 h 40"/>
                  <a:gd name="T14" fmla="*/ 6 w 40"/>
                  <a:gd name="T15" fmla="*/ 5 h 40"/>
                  <a:gd name="T16" fmla="*/ 0 w 40"/>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23"/>
                    </a:moveTo>
                    <a:lnTo>
                      <a:pt x="6" y="34"/>
                    </a:lnTo>
                    <a:lnTo>
                      <a:pt x="23" y="40"/>
                    </a:lnTo>
                    <a:lnTo>
                      <a:pt x="35" y="34"/>
                    </a:lnTo>
                    <a:lnTo>
                      <a:pt x="40" y="23"/>
                    </a:lnTo>
                    <a:lnTo>
                      <a:pt x="35"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01" name="Freeform 9"/>
              <p:cNvSpPr>
                <a:spLocks/>
              </p:cNvSpPr>
              <p:nvPr/>
            </p:nvSpPr>
            <p:spPr bwMode="auto">
              <a:xfrm>
                <a:off x="5111" y="3373"/>
                <a:ext cx="41" cy="40"/>
              </a:xfrm>
              <a:custGeom>
                <a:avLst/>
                <a:gdLst>
                  <a:gd name="T0" fmla="*/ 0 w 41"/>
                  <a:gd name="T1" fmla="*/ 23 h 40"/>
                  <a:gd name="T2" fmla="*/ 6 w 41"/>
                  <a:gd name="T3" fmla="*/ 35 h 40"/>
                  <a:gd name="T4" fmla="*/ 18 w 41"/>
                  <a:gd name="T5" fmla="*/ 40 h 40"/>
                  <a:gd name="T6" fmla="*/ 35 w 41"/>
                  <a:gd name="T7" fmla="*/ 35 h 40"/>
                  <a:gd name="T8" fmla="*/ 41 w 41"/>
                  <a:gd name="T9" fmla="*/ 23 h 40"/>
                  <a:gd name="T10" fmla="*/ 35 w 41"/>
                  <a:gd name="T11" fmla="*/ 6 h 40"/>
                  <a:gd name="T12" fmla="*/ 18 w 41"/>
                  <a:gd name="T13" fmla="*/ 0 h 40"/>
                  <a:gd name="T14" fmla="*/ 6 w 41"/>
                  <a:gd name="T15" fmla="*/ 6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5"/>
                    </a:lnTo>
                    <a:lnTo>
                      <a:pt x="18" y="40"/>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02" name="Freeform 10"/>
              <p:cNvSpPr>
                <a:spLocks/>
              </p:cNvSpPr>
              <p:nvPr/>
            </p:nvSpPr>
            <p:spPr bwMode="auto">
              <a:xfrm>
                <a:off x="5013" y="3269"/>
                <a:ext cx="41" cy="40"/>
              </a:xfrm>
              <a:custGeom>
                <a:avLst/>
                <a:gdLst>
                  <a:gd name="T0" fmla="*/ 0 w 41"/>
                  <a:gd name="T1" fmla="*/ 23 h 40"/>
                  <a:gd name="T2" fmla="*/ 6 w 41"/>
                  <a:gd name="T3" fmla="*/ 35 h 40"/>
                  <a:gd name="T4" fmla="*/ 18 w 41"/>
                  <a:gd name="T5" fmla="*/ 40 h 40"/>
                  <a:gd name="T6" fmla="*/ 35 w 41"/>
                  <a:gd name="T7" fmla="*/ 35 h 40"/>
                  <a:gd name="T8" fmla="*/ 41 w 41"/>
                  <a:gd name="T9" fmla="*/ 23 h 40"/>
                  <a:gd name="T10" fmla="*/ 35 w 41"/>
                  <a:gd name="T11" fmla="*/ 6 h 40"/>
                  <a:gd name="T12" fmla="*/ 18 w 41"/>
                  <a:gd name="T13" fmla="*/ 0 h 40"/>
                  <a:gd name="T14" fmla="*/ 6 w 41"/>
                  <a:gd name="T15" fmla="*/ 6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5"/>
                    </a:lnTo>
                    <a:lnTo>
                      <a:pt x="18" y="40"/>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03" name="Freeform 11"/>
              <p:cNvSpPr>
                <a:spLocks/>
              </p:cNvSpPr>
              <p:nvPr/>
            </p:nvSpPr>
            <p:spPr bwMode="auto">
              <a:xfrm>
                <a:off x="5025" y="3234"/>
                <a:ext cx="40" cy="41"/>
              </a:xfrm>
              <a:custGeom>
                <a:avLst/>
                <a:gdLst>
                  <a:gd name="T0" fmla="*/ 0 w 40"/>
                  <a:gd name="T1" fmla="*/ 23 h 41"/>
                  <a:gd name="T2" fmla="*/ 6 w 40"/>
                  <a:gd name="T3" fmla="*/ 35 h 41"/>
                  <a:gd name="T4" fmla="*/ 17 w 40"/>
                  <a:gd name="T5" fmla="*/ 41 h 41"/>
                  <a:gd name="T6" fmla="*/ 35 w 40"/>
                  <a:gd name="T7" fmla="*/ 35 h 41"/>
                  <a:gd name="T8" fmla="*/ 40 w 40"/>
                  <a:gd name="T9" fmla="*/ 23 h 41"/>
                  <a:gd name="T10" fmla="*/ 35 w 40"/>
                  <a:gd name="T11" fmla="*/ 6 h 41"/>
                  <a:gd name="T12" fmla="*/ 17 w 40"/>
                  <a:gd name="T13" fmla="*/ 0 h 41"/>
                  <a:gd name="T14" fmla="*/ 6 w 40"/>
                  <a:gd name="T15" fmla="*/ 6 h 41"/>
                  <a:gd name="T16" fmla="*/ 0 w 40"/>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23"/>
                    </a:moveTo>
                    <a:lnTo>
                      <a:pt x="6" y="35"/>
                    </a:lnTo>
                    <a:lnTo>
                      <a:pt x="17" y="41"/>
                    </a:lnTo>
                    <a:lnTo>
                      <a:pt x="35" y="35"/>
                    </a:lnTo>
                    <a:lnTo>
                      <a:pt x="40"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04" name="Freeform 12"/>
              <p:cNvSpPr>
                <a:spLocks/>
              </p:cNvSpPr>
              <p:nvPr/>
            </p:nvSpPr>
            <p:spPr bwMode="auto">
              <a:xfrm>
                <a:off x="4950" y="3269"/>
                <a:ext cx="40" cy="40"/>
              </a:xfrm>
              <a:custGeom>
                <a:avLst/>
                <a:gdLst>
                  <a:gd name="T0" fmla="*/ 0 w 40"/>
                  <a:gd name="T1" fmla="*/ 23 h 40"/>
                  <a:gd name="T2" fmla="*/ 6 w 40"/>
                  <a:gd name="T3" fmla="*/ 35 h 40"/>
                  <a:gd name="T4" fmla="*/ 23 w 40"/>
                  <a:gd name="T5" fmla="*/ 40 h 40"/>
                  <a:gd name="T6" fmla="*/ 35 w 40"/>
                  <a:gd name="T7" fmla="*/ 35 h 40"/>
                  <a:gd name="T8" fmla="*/ 40 w 40"/>
                  <a:gd name="T9" fmla="*/ 23 h 40"/>
                  <a:gd name="T10" fmla="*/ 35 w 40"/>
                  <a:gd name="T11" fmla="*/ 6 h 40"/>
                  <a:gd name="T12" fmla="*/ 23 w 40"/>
                  <a:gd name="T13" fmla="*/ 0 h 40"/>
                  <a:gd name="T14" fmla="*/ 6 w 40"/>
                  <a:gd name="T15" fmla="*/ 6 h 40"/>
                  <a:gd name="T16" fmla="*/ 0 w 40"/>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23"/>
                    </a:moveTo>
                    <a:lnTo>
                      <a:pt x="6" y="35"/>
                    </a:lnTo>
                    <a:lnTo>
                      <a:pt x="23" y="40"/>
                    </a:lnTo>
                    <a:lnTo>
                      <a:pt x="35" y="35"/>
                    </a:lnTo>
                    <a:lnTo>
                      <a:pt x="40"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05" name="Freeform 13"/>
              <p:cNvSpPr>
                <a:spLocks/>
              </p:cNvSpPr>
              <p:nvPr/>
            </p:nvSpPr>
            <p:spPr bwMode="auto">
              <a:xfrm>
                <a:off x="4898" y="3171"/>
                <a:ext cx="40" cy="40"/>
              </a:xfrm>
              <a:custGeom>
                <a:avLst/>
                <a:gdLst>
                  <a:gd name="T0" fmla="*/ 0 w 40"/>
                  <a:gd name="T1" fmla="*/ 23 h 40"/>
                  <a:gd name="T2" fmla="*/ 6 w 40"/>
                  <a:gd name="T3" fmla="*/ 40 h 40"/>
                  <a:gd name="T4" fmla="*/ 23 w 40"/>
                  <a:gd name="T5" fmla="*/ 40 h 40"/>
                  <a:gd name="T6" fmla="*/ 35 w 40"/>
                  <a:gd name="T7" fmla="*/ 34 h 40"/>
                  <a:gd name="T8" fmla="*/ 40 w 40"/>
                  <a:gd name="T9" fmla="*/ 23 h 40"/>
                  <a:gd name="T10" fmla="*/ 35 w 40"/>
                  <a:gd name="T11" fmla="*/ 6 h 40"/>
                  <a:gd name="T12" fmla="*/ 23 w 40"/>
                  <a:gd name="T13" fmla="*/ 0 h 40"/>
                  <a:gd name="T14" fmla="*/ 6 w 40"/>
                  <a:gd name="T15" fmla="*/ 6 h 40"/>
                  <a:gd name="T16" fmla="*/ 0 w 40"/>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23"/>
                    </a:moveTo>
                    <a:lnTo>
                      <a:pt x="6" y="40"/>
                    </a:lnTo>
                    <a:lnTo>
                      <a:pt x="23" y="40"/>
                    </a:lnTo>
                    <a:lnTo>
                      <a:pt x="35" y="34"/>
                    </a:lnTo>
                    <a:lnTo>
                      <a:pt x="40"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06" name="Freeform 14"/>
              <p:cNvSpPr>
                <a:spLocks/>
              </p:cNvSpPr>
              <p:nvPr/>
            </p:nvSpPr>
            <p:spPr bwMode="auto">
              <a:xfrm>
                <a:off x="4956" y="3107"/>
                <a:ext cx="40" cy="41"/>
              </a:xfrm>
              <a:custGeom>
                <a:avLst/>
                <a:gdLst>
                  <a:gd name="T0" fmla="*/ 0 w 40"/>
                  <a:gd name="T1" fmla="*/ 23 h 41"/>
                  <a:gd name="T2" fmla="*/ 5 w 40"/>
                  <a:gd name="T3" fmla="*/ 35 h 41"/>
                  <a:gd name="T4" fmla="*/ 17 w 40"/>
                  <a:gd name="T5" fmla="*/ 41 h 41"/>
                  <a:gd name="T6" fmla="*/ 34 w 40"/>
                  <a:gd name="T7" fmla="*/ 35 h 41"/>
                  <a:gd name="T8" fmla="*/ 40 w 40"/>
                  <a:gd name="T9" fmla="*/ 23 h 41"/>
                  <a:gd name="T10" fmla="*/ 34 w 40"/>
                  <a:gd name="T11" fmla="*/ 6 h 41"/>
                  <a:gd name="T12" fmla="*/ 17 w 40"/>
                  <a:gd name="T13" fmla="*/ 0 h 41"/>
                  <a:gd name="T14" fmla="*/ 5 w 40"/>
                  <a:gd name="T15" fmla="*/ 6 h 41"/>
                  <a:gd name="T16" fmla="*/ 0 w 40"/>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23"/>
                    </a:moveTo>
                    <a:lnTo>
                      <a:pt x="5" y="35"/>
                    </a:lnTo>
                    <a:lnTo>
                      <a:pt x="17" y="41"/>
                    </a:lnTo>
                    <a:lnTo>
                      <a:pt x="34" y="35"/>
                    </a:lnTo>
                    <a:lnTo>
                      <a:pt x="40" y="23"/>
                    </a:lnTo>
                    <a:lnTo>
                      <a:pt x="34" y="6"/>
                    </a:lnTo>
                    <a:lnTo>
                      <a:pt x="17"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07" name="Freeform 15"/>
              <p:cNvSpPr>
                <a:spLocks/>
              </p:cNvSpPr>
              <p:nvPr/>
            </p:nvSpPr>
            <p:spPr bwMode="auto">
              <a:xfrm>
                <a:off x="4840" y="3142"/>
                <a:ext cx="41" cy="40"/>
              </a:xfrm>
              <a:custGeom>
                <a:avLst/>
                <a:gdLst>
                  <a:gd name="T0" fmla="*/ 0 w 41"/>
                  <a:gd name="T1" fmla="*/ 17 h 40"/>
                  <a:gd name="T2" fmla="*/ 6 w 41"/>
                  <a:gd name="T3" fmla="*/ 35 h 40"/>
                  <a:gd name="T4" fmla="*/ 18 w 41"/>
                  <a:gd name="T5" fmla="*/ 40 h 40"/>
                  <a:gd name="T6" fmla="*/ 35 w 41"/>
                  <a:gd name="T7" fmla="*/ 35 h 40"/>
                  <a:gd name="T8" fmla="*/ 41 w 41"/>
                  <a:gd name="T9" fmla="*/ 17 h 40"/>
                  <a:gd name="T10" fmla="*/ 35 w 41"/>
                  <a:gd name="T11" fmla="*/ 6 h 40"/>
                  <a:gd name="T12" fmla="*/ 18 w 41"/>
                  <a:gd name="T13" fmla="*/ 0 h 40"/>
                  <a:gd name="T14" fmla="*/ 6 w 41"/>
                  <a:gd name="T15" fmla="*/ 6 h 40"/>
                  <a:gd name="T16" fmla="*/ 0 w 41"/>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17"/>
                    </a:moveTo>
                    <a:lnTo>
                      <a:pt x="6" y="35"/>
                    </a:lnTo>
                    <a:lnTo>
                      <a:pt x="18" y="40"/>
                    </a:lnTo>
                    <a:lnTo>
                      <a:pt x="35" y="35"/>
                    </a:lnTo>
                    <a:lnTo>
                      <a:pt x="41" y="17"/>
                    </a:lnTo>
                    <a:lnTo>
                      <a:pt x="35" y="6"/>
                    </a:lnTo>
                    <a:lnTo>
                      <a:pt x="18"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08" name="Freeform 16"/>
              <p:cNvSpPr>
                <a:spLocks/>
              </p:cNvSpPr>
              <p:nvPr/>
            </p:nvSpPr>
            <p:spPr bwMode="auto">
              <a:xfrm>
                <a:off x="4852" y="3125"/>
                <a:ext cx="40" cy="40"/>
              </a:xfrm>
              <a:custGeom>
                <a:avLst/>
                <a:gdLst>
                  <a:gd name="T0" fmla="*/ 0 w 40"/>
                  <a:gd name="T1" fmla="*/ 17 h 40"/>
                  <a:gd name="T2" fmla="*/ 6 w 40"/>
                  <a:gd name="T3" fmla="*/ 34 h 40"/>
                  <a:gd name="T4" fmla="*/ 23 w 40"/>
                  <a:gd name="T5" fmla="*/ 40 h 40"/>
                  <a:gd name="T6" fmla="*/ 34 w 40"/>
                  <a:gd name="T7" fmla="*/ 34 h 40"/>
                  <a:gd name="T8" fmla="*/ 40 w 40"/>
                  <a:gd name="T9" fmla="*/ 17 h 40"/>
                  <a:gd name="T10" fmla="*/ 34 w 40"/>
                  <a:gd name="T11" fmla="*/ 5 h 40"/>
                  <a:gd name="T12" fmla="*/ 23 w 40"/>
                  <a:gd name="T13" fmla="*/ 0 h 40"/>
                  <a:gd name="T14" fmla="*/ 6 w 40"/>
                  <a:gd name="T15" fmla="*/ 5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6" y="34"/>
                    </a:lnTo>
                    <a:lnTo>
                      <a:pt x="23" y="40"/>
                    </a:lnTo>
                    <a:lnTo>
                      <a:pt x="34" y="34"/>
                    </a:lnTo>
                    <a:lnTo>
                      <a:pt x="40" y="17"/>
                    </a:lnTo>
                    <a:lnTo>
                      <a:pt x="34"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09" name="Freeform 17"/>
              <p:cNvSpPr>
                <a:spLocks/>
              </p:cNvSpPr>
              <p:nvPr/>
            </p:nvSpPr>
            <p:spPr bwMode="auto">
              <a:xfrm>
                <a:off x="4840" y="3084"/>
                <a:ext cx="41" cy="41"/>
              </a:xfrm>
              <a:custGeom>
                <a:avLst/>
                <a:gdLst>
                  <a:gd name="T0" fmla="*/ 0 w 41"/>
                  <a:gd name="T1" fmla="*/ 23 h 41"/>
                  <a:gd name="T2" fmla="*/ 6 w 41"/>
                  <a:gd name="T3" fmla="*/ 35 h 41"/>
                  <a:gd name="T4" fmla="*/ 18 w 41"/>
                  <a:gd name="T5" fmla="*/ 41 h 41"/>
                  <a:gd name="T6" fmla="*/ 35 w 41"/>
                  <a:gd name="T7" fmla="*/ 35 h 41"/>
                  <a:gd name="T8" fmla="*/ 41 w 41"/>
                  <a:gd name="T9" fmla="*/ 23 h 41"/>
                  <a:gd name="T10" fmla="*/ 35 w 41"/>
                  <a:gd name="T11" fmla="*/ 6 h 41"/>
                  <a:gd name="T12" fmla="*/ 18 w 41"/>
                  <a:gd name="T13" fmla="*/ 0 h 41"/>
                  <a:gd name="T14" fmla="*/ 6 w 41"/>
                  <a:gd name="T15" fmla="*/ 6 h 41"/>
                  <a:gd name="T16" fmla="*/ 0 w 41"/>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23"/>
                    </a:moveTo>
                    <a:lnTo>
                      <a:pt x="6" y="35"/>
                    </a:lnTo>
                    <a:lnTo>
                      <a:pt x="18" y="41"/>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10" name="Freeform 18"/>
              <p:cNvSpPr>
                <a:spLocks/>
              </p:cNvSpPr>
              <p:nvPr/>
            </p:nvSpPr>
            <p:spPr bwMode="auto">
              <a:xfrm>
                <a:off x="4817" y="3119"/>
                <a:ext cx="41" cy="40"/>
              </a:xfrm>
              <a:custGeom>
                <a:avLst/>
                <a:gdLst>
                  <a:gd name="T0" fmla="*/ 0 w 41"/>
                  <a:gd name="T1" fmla="*/ 17 h 40"/>
                  <a:gd name="T2" fmla="*/ 6 w 41"/>
                  <a:gd name="T3" fmla="*/ 34 h 40"/>
                  <a:gd name="T4" fmla="*/ 23 w 41"/>
                  <a:gd name="T5" fmla="*/ 40 h 40"/>
                  <a:gd name="T6" fmla="*/ 35 w 41"/>
                  <a:gd name="T7" fmla="*/ 34 h 40"/>
                  <a:gd name="T8" fmla="*/ 41 w 41"/>
                  <a:gd name="T9" fmla="*/ 17 h 40"/>
                  <a:gd name="T10" fmla="*/ 35 w 41"/>
                  <a:gd name="T11" fmla="*/ 6 h 40"/>
                  <a:gd name="T12" fmla="*/ 17 w 41"/>
                  <a:gd name="T13" fmla="*/ 0 h 40"/>
                  <a:gd name="T14" fmla="*/ 6 w 41"/>
                  <a:gd name="T15" fmla="*/ 6 h 40"/>
                  <a:gd name="T16" fmla="*/ 0 w 41"/>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17"/>
                    </a:moveTo>
                    <a:lnTo>
                      <a:pt x="6" y="34"/>
                    </a:lnTo>
                    <a:lnTo>
                      <a:pt x="23" y="40"/>
                    </a:lnTo>
                    <a:lnTo>
                      <a:pt x="35" y="34"/>
                    </a:lnTo>
                    <a:lnTo>
                      <a:pt x="41" y="17"/>
                    </a:lnTo>
                    <a:lnTo>
                      <a:pt x="35" y="6"/>
                    </a:lnTo>
                    <a:lnTo>
                      <a:pt x="17"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11" name="Freeform 19"/>
              <p:cNvSpPr>
                <a:spLocks/>
              </p:cNvSpPr>
              <p:nvPr/>
            </p:nvSpPr>
            <p:spPr bwMode="auto">
              <a:xfrm>
                <a:off x="4777" y="3125"/>
                <a:ext cx="40" cy="40"/>
              </a:xfrm>
              <a:custGeom>
                <a:avLst/>
                <a:gdLst>
                  <a:gd name="T0" fmla="*/ 0 w 40"/>
                  <a:gd name="T1" fmla="*/ 17 h 40"/>
                  <a:gd name="T2" fmla="*/ 5 w 40"/>
                  <a:gd name="T3" fmla="*/ 34 h 40"/>
                  <a:gd name="T4" fmla="*/ 17 w 40"/>
                  <a:gd name="T5" fmla="*/ 40 h 40"/>
                  <a:gd name="T6" fmla="*/ 34 w 40"/>
                  <a:gd name="T7" fmla="*/ 34 h 40"/>
                  <a:gd name="T8" fmla="*/ 40 w 40"/>
                  <a:gd name="T9" fmla="*/ 17 h 40"/>
                  <a:gd name="T10" fmla="*/ 34 w 40"/>
                  <a:gd name="T11" fmla="*/ 5 h 40"/>
                  <a:gd name="T12" fmla="*/ 17 w 40"/>
                  <a:gd name="T13" fmla="*/ 0 h 40"/>
                  <a:gd name="T14" fmla="*/ 5 w 40"/>
                  <a:gd name="T15" fmla="*/ 5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5" y="34"/>
                    </a:lnTo>
                    <a:lnTo>
                      <a:pt x="17" y="40"/>
                    </a:lnTo>
                    <a:lnTo>
                      <a:pt x="34" y="34"/>
                    </a:lnTo>
                    <a:lnTo>
                      <a:pt x="40" y="17"/>
                    </a:lnTo>
                    <a:lnTo>
                      <a:pt x="34" y="5"/>
                    </a:lnTo>
                    <a:lnTo>
                      <a:pt x="17" y="0"/>
                    </a:lnTo>
                    <a:lnTo>
                      <a:pt x="5"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12" name="Freeform 20"/>
              <p:cNvSpPr>
                <a:spLocks/>
              </p:cNvSpPr>
              <p:nvPr/>
            </p:nvSpPr>
            <p:spPr bwMode="auto">
              <a:xfrm>
                <a:off x="4806" y="3067"/>
                <a:ext cx="40" cy="40"/>
              </a:xfrm>
              <a:custGeom>
                <a:avLst/>
                <a:gdLst>
                  <a:gd name="T0" fmla="*/ 0 w 40"/>
                  <a:gd name="T1" fmla="*/ 17 h 40"/>
                  <a:gd name="T2" fmla="*/ 5 w 40"/>
                  <a:gd name="T3" fmla="*/ 35 h 40"/>
                  <a:gd name="T4" fmla="*/ 23 w 40"/>
                  <a:gd name="T5" fmla="*/ 40 h 40"/>
                  <a:gd name="T6" fmla="*/ 34 w 40"/>
                  <a:gd name="T7" fmla="*/ 35 h 40"/>
                  <a:gd name="T8" fmla="*/ 40 w 40"/>
                  <a:gd name="T9" fmla="*/ 17 h 40"/>
                  <a:gd name="T10" fmla="*/ 34 w 40"/>
                  <a:gd name="T11" fmla="*/ 6 h 40"/>
                  <a:gd name="T12" fmla="*/ 23 w 40"/>
                  <a:gd name="T13" fmla="*/ 0 h 40"/>
                  <a:gd name="T14" fmla="*/ 5 w 40"/>
                  <a:gd name="T15" fmla="*/ 6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5" y="35"/>
                    </a:lnTo>
                    <a:lnTo>
                      <a:pt x="23" y="40"/>
                    </a:lnTo>
                    <a:lnTo>
                      <a:pt x="34" y="35"/>
                    </a:lnTo>
                    <a:lnTo>
                      <a:pt x="40" y="17"/>
                    </a:lnTo>
                    <a:lnTo>
                      <a:pt x="34" y="6"/>
                    </a:lnTo>
                    <a:lnTo>
                      <a:pt x="23" y="0"/>
                    </a:lnTo>
                    <a:lnTo>
                      <a:pt x="5"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13" name="Freeform 21"/>
              <p:cNvSpPr>
                <a:spLocks/>
              </p:cNvSpPr>
              <p:nvPr/>
            </p:nvSpPr>
            <p:spPr bwMode="auto">
              <a:xfrm>
                <a:off x="4759" y="3084"/>
                <a:ext cx="41" cy="41"/>
              </a:xfrm>
              <a:custGeom>
                <a:avLst/>
                <a:gdLst>
                  <a:gd name="T0" fmla="*/ 0 w 41"/>
                  <a:gd name="T1" fmla="*/ 18 h 41"/>
                  <a:gd name="T2" fmla="*/ 6 w 41"/>
                  <a:gd name="T3" fmla="*/ 35 h 41"/>
                  <a:gd name="T4" fmla="*/ 23 w 41"/>
                  <a:gd name="T5" fmla="*/ 41 h 41"/>
                  <a:gd name="T6" fmla="*/ 35 w 41"/>
                  <a:gd name="T7" fmla="*/ 35 h 41"/>
                  <a:gd name="T8" fmla="*/ 41 w 41"/>
                  <a:gd name="T9" fmla="*/ 18 h 41"/>
                  <a:gd name="T10" fmla="*/ 35 w 41"/>
                  <a:gd name="T11" fmla="*/ 6 h 41"/>
                  <a:gd name="T12" fmla="*/ 23 w 41"/>
                  <a:gd name="T13" fmla="*/ 0 h 41"/>
                  <a:gd name="T14" fmla="*/ 6 w 41"/>
                  <a:gd name="T15" fmla="*/ 6 h 41"/>
                  <a:gd name="T16" fmla="*/ 0 w 41"/>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18"/>
                    </a:moveTo>
                    <a:lnTo>
                      <a:pt x="6" y="35"/>
                    </a:lnTo>
                    <a:lnTo>
                      <a:pt x="23" y="41"/>
                    </a:lnTo>
                    <a:lnTo>
                      <a:pt x="35" y="35"/>
                    </a:lnTo>
                    <a:lnTo>
                      <a:pt x="41" y="18"/>
                    </a:lnTo>
                    <a:lnTo>
                      <a:pt x="35"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14" name="Freeform 22"/>
              <p:cNvSpPr>
                <a:spLocks/>
              </p:cNvSpPr>
              <p:nvPr/>
            </p:nvSpPr>
            <p:spPr bwMode="auto">
              <a:xfrm>
                <a:off x="4771" y="3055"/>
                <a:ext cx="40" cy="47"/>
              </a:xfrm>
              <a:custGeom>
                <a:avLst/>
                <a:gdLst>
                  <a:gd name="T0" fmla="*/ 0 w 40"/>
                  <a:gd name="T1" fmla="*/ 23 h 47"/>
                  <a:gd name="T2" fmla="*/ 6 w 40"/>
                  <a:gd name="T3" fmla="*/ 41 h 47"/>
                  <a:gd name="T4" fmla="*/ 17 w 40"/>
                  <a:gd name="T5" fmla="*/ 47 h 47"/>
                  <a:gd name="T6" fmla="*/ 35 w 40"/>
                  <a:gd name="T7" fmla="*/ 41 h 47"/>
                  <a:gd name="T8" fmla="*/ 40 w 40"/>
                  <a:gd name="T9" fmla="*/ 23 h 47"/>
                  <a:gd name="T10" fmla="*/ 35 w 40"/>
                  <a:gd name="T11" fmla="*/ 6 h 47"/>
                  <a:gd name="T12" fmla="*/ 17 w 40"/>
                  <a:gd name="T13" fmla="*/ 0 h 47"/>
                  <a:gd name="T14" fmla="*/ 6 w 40"/>
                  <a:gd name="T15" fmla="*/ 12 h 47"/>
                  <a:gd name="T16" fmla="*/ 0 w 40"/>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23"/>
                    </a:moveTo>
                    <a:lnTo>
                      <a:pt x="6" y="41"/>
                    </a:lnTo>
                    <a:lnTo>
                      <a:pt x="17" y="47"/>
                    </a:lnTo>
                    <a:lnTo>
                      <a:pt x="35" y="41"/>
                    </a:lnTo>
                    <a:lnTo>
                      <a:pt x="40" y="23"/>
                    </a:lnTo>
                    <a:lnTo>
                      <a:pt x="35" y="6"/>
                    </a:lnTo>
                    <a:lnTo>
                      <a:pt x="17" y="0"/>
                    </a:lnTo>
                    <a:lnTo>
                      <a:pt x="6" y="12"/>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15" name="Freeform 23"/>
              <p:cNvSpPr>
                <a:spLocks/>
              </p:cNvSpPr>
              <p:nvPr/>
            </p:nvSpPr>
            <p:spPr bwMode="auto">
              <a:xfrm>
                <a:off x="4731" y="3078"/>
                <a:ext cx="40" cy="41"/>
              </a:xfrm>
              <a:custGeom>
                <a:avLst/>
                <a:gdLst>
                  <a:gd name="T0" fmla="*/ 0 w 40"/>
                  <a:gd name="T1" fmla="*/ 18 h 41"/>
                  <a:gd name="T2" fmla="*/ 5 w 40"/>
                  <a:gd name="T3" fmla="*/ 35 h 41"/>
                  <a:gd name="T4" fmla="*/ 23 w 40"/>
                  <a:gd name="T5" fmla="*/ 41 h 41"/>
                  <a:gd name="T6" fmla="*/ 34 w 40"/>
                  <a:gd name="T7" fmla="*/ 35 h 41"/>
                  <a:gd name="T8" fmla="*/ 40 w 40"/>
                  <a:gd name="T9" fmla="*/ 18 h 41"/>
                  <a:gd name="T10" fmla="*/ 34 w 40"/>
                  <a:gd name="T11" fmla="*/ 6 h 41"/>
                  <a:gd name="T12" fmla="*/ 23 w 40"/>
                  <a:gd name="T13" fmla="*/ 0 h 41"/>
                  <a:gd name="T14" fmla="*/ 5 w 40"/>
                  <a:gd name="T15" fmla="*/ 6 h 41"/>
                  <a:gd name="T16" fmla="*/ 0 w 40"/>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18"/>
                    </a:moveTo>
                    <a:lnTo>
                      <a:pt x="5" y="35"/>
                    </a:lnTo>
                    <a:lnTo>
                      <a:pt x="23" y="41"/>
                    </a:lnTo>
                    <a:lnTo>
                      <a:pt x="34" y="35"/>
                    </a:lnTo>
                    <a:lnTo>
                      <a:pt x="40" y="18"/>
                    </a:lnTo>
                    <a:lnTo>
                      <a:pt x="34" y="6"/>
                    </a:lnTo>
                    <a:lnTo>
                      <a:pt x="23" y="0"/>
                    </a:lnTo>
                    <a:lnTo>
                      <a:pt x="5"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16" name="Freeform 24"/>
              <p:cNvSpPr>
                <a:spLocks/>
              </p:cNvSpPr>
              <p:nvPr/>
            </p:nvSpPr>
            <p:spPr bwMode="auto">
              <a:xfrm>
                <a:off x="4696" y="3067"/>
                <a:ext cx="40" cy="40"/>
              </a:xfrm>
              <a:custGeom>
                <a:avLst/>
                <a:gdLst>
                  <a:gd name="T0" fmla="*/ 0 w 40"/>
                  <a:gd name="T1" fmla="*/ 23 h 40"/>
                  <a:gd name="T2" fmla="*/ 6 w 40"/>
                  <a:gd name="T3" fmla="*/ 35 h 40"/>
                  <a:gd name="T4" fmla="*/ 23 w 40"/>
                  <a:gd name="T5" fmla="*/ 40 h 40"/>
                  <a:gd name="T6" fmla="*/ 35 w 40"/>
                  <a:gd name="T7" fmla="*/ 35 h 40"/>
                  <a:gd name="T8" fmla="*/ 40 w 40"/>
                  <a:gd name="T9" fmla="*/ 23 h 40"/>
                  <a:gd name="T10" fmla="*/ 35 w 40"/>
                  <a:gd name="T11" fmla="*/ 6 h 40"/>
                  <a:gd name="T12" fmla="*/ 23 w 40"/>
                  <a:gd name="T13" fmla="*/ 0 h 40"/>
                  <a:gd name="T14" fmla="*/ 6 w 40"/>
                  <a:gd name="T15" fmla="*/ 6 h 40"/>
                  <a:gd name="T16" fmla="*/ 0 w 40"/>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23"/>
                    </a:moveTo>
                    <a:lnTo>
                      <a:pt x="6" y="35"/>
                    </a:lnTo>
                    <a:lnTo>
                      <a:pt x="23" y="40"/>
                    </a:lnTo>
                    <a:lnTo>
                      <a:pt x="35" y="35"/>
                    </a:lnTo>
                    <a:lnTo>
                      <a:pt x="40"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17" name="Freeform 25"/>
              <p:cNvSpPr>
                <a:spLocks/>
              </p:cNvSpPr>
              <p:nvPr/>
            </p:nvSpPr>
            <p:spPr bwMode="auto">
              <a:xfrm>
                <a:off x="4731" y="3055"/>
                <a:ext cx="40" cy="41"/>
              </a:xfrm>
              <a:custGeom>
                <a:avLst/>
                <a:gdLst>
                  <a:gd name="T0" fmla="*/ 0 w 40"/>
                  <a:gd name="T1" fmla="*/ 18 h 41"/>
                  <a:gd name="T2" fmla="*/ 5 w 40"/>
                  <a:gd name="T3" fmla="*/ 35 h 41"/>
                  <a:gd name="T4" fmla="*/ 17 w 40"/>
                  <a:gd name="T5" fmla="*/ 41 h 41"/>
                  <a:gd name="T6" fmla="*/ 34 w 40"/>
                  <a:gd name="T7" fmla="*/ 35 h 41"/>
                  <a:gd name="T8" fmla="*/ 40 w 40"/>
                  <a:gd name="T9" fmla="*/ 18 h 41"/>
                  <a:gd name="T10" fmla="*/ 34 w 40"/>
                  <a:gd name="T11" fmla="*/ 6 h 41"/>
                  <a:gd name="T12" fmla="*/ 17 w 40"/>
                  <a:gd name="T13" fmla="*/ 0 h 41"/>
                  <a:gd name="T14" fmla="*/ 5 w 40"/>
                  <a:gd name="T15" fmla="*/ 6 h 41"/>
                  <a:gd name="T16" fmla="*/ 0 w 40"/>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18"/>
                    </a:moveTo>
                    <a:lnTo>
                      <a:pt x="5" y="35"/>
                    </a:lnTo>
                    <a:lnTo>
                      <a:pt x="17" y="41"/>
                    </a:lnTo>
                    <a:lnTo>
                      <a:pt x="34" y="35"/>
                    </a:lnTo>
                    <a:lnTo>
                      <a:pt x="40" y="18"/>
                    </a:lnTo>
                    <a:lnTo>
                      <a:pt x="34" y="6"/>
                    </a:lnTo>
                    <a:lnTo>
                      <a:pt x="17" y="0"/>
                    </a:lnTo>
                    <a:lnTo>
                      <a:pt x="5"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18" name="Freeform 26"/>
              <p:cNvSpPr>
                <a:spLocks/>
              </p:cNvSpPr>
              <p:nvPr/>
            </p:nvSpPr>
            <p:spPr bwMode="auto">
              <a:xfrm>
                <a:off x="4771" y="3015"/>
                <a:ext cx="40" cy="40"/>
              </a:xfrm>
              <a:custGeom>
                <a:avLst/>
                <a:gdLst>
                  <a:gd name="T0" fmla="*/ 0 w 40"/>
                  <a:gd name="T1" fmla="*/ 17 h 40"/>
                  <a:gd name="T2" fmla="*/ 6 w 40"/>
                  <a:gd name="T3" fmla="*/ 35 h 40"/>
                  <a:gd name="T4" fmla="*/ 17 w 40"/>
                  <a:gd name="T5" fmla="*/ 40 h 40"/>
                  <a:gd name="T6" fmla="*/ 35 w 40"/>
                  <a:gd name="T7" fmla="*/ 35 h 40"/>
                  <a:gd name="T8" fmla="*/ 40 w 40"/>
                  <a:gd name="T9" fmla="*/ 17 h 40"/>
                  <a:gd name="T10" fmla="*/ 35 w 40"/>
                  <a:gd name="T11" fmla="*/ 6 h 40"/>
                  <a:gd name="T12" fmla="*/ 17 w 40"/>
                  <a:gd name="T13" fmla="*/ 0 h 40"/>
                  <a:gd name="T14" fmla="*/ 6 w 40"/>
                  <a:gd name="T15" fmla="*/ 6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6" y="35"/>
                    </a:lnTo>
                    <a:lnTo>
                      <a:pt x="17" y="40"/>
                    </a:lnTo>
                    <a:lnTo>
                      <a:pt x="35" y="35"/>
                    </a:lnTo>
                    <a:lnTo>
                      <a:pt x="40" y="17"/>
                    </a:lnTo>
                    <a:lnTo>
                      <a:pt x="35" y="6"/>
                    </a:lnTo>
                    <a:lnTo>
                      <a:pt x="17"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19" name="Freeform 27"/>
              <p:cNvSpPr>
                <a:spLocks/>
              </p:cNvSpPr>
              <p:nvPr/>
            </p:nvSpPr>
            <p:spPr bwMode="auto">
              <a:xfrm>
                <a:off x="4800" y="3009"/>
                <a:ext cx="40" cy="41"/>
              </a:xfrm>
              <a:custGeom>
                <a:avLst/>
                <a:gdLst>
                  <a:gd name="T0" fmla="*/ 0 w 40"/>
                  <a:gd name="T1" fmla="*/ 17 h 41"/>
                  <a:gd name="T2" fmla="*/ 6 w 40"/>
                  <a:gd name="T3" fmla="*/ 35 h 41"/>
                  <a:gd name="T4" fmla="*/ 23 w 40"/>
                  <a:gd name="T5" fmla="*/ 41 h 41"/>
                  <a:gd name="T6" fmla="*/ 34 w 40"/>
                  <a:gd name="T7" fmla="*/ 35 h 41"/>
                  <a:gd name="T8" fmla="*/ 40 w 40"/>
                  <a:gd name="T9" fmla="*/ 17 h 41"/>
                  <a:gd name="T10" fmla="*/ 34 w 40"/>
                  <a:gd name="T11" fmla="*/ 6 h 41"/>
                  <a:gd name="T12" fmla="*/ 23 w 40"/>
                  <a:gd name="T13" fmla="*/ 0 h 41"/>
                  <a:gd name="T14" fmla="*/ 6 w 40"/>
                  <a:gd name="T15" fmla="*/ 6 h 41"/>
                  <a:gd name="T16" fmla="*/ 0 w 40"/>
                  <a:gd name="T1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17"/>
                    </a:moveTo>
                    <a:lnTo>
                      <a:pt x="6" y="35"/>
                    </a:lnTo>
                    <a:lnTo>
                      <a:pt x="23" y="41"/>
                    </a:lnTo>
                    <a:lnTo>
                      <a:pt x="34" y="35"/>
                    </a:lnTo>
                    <a:lnTo>
                      <a:pt x="40" y="17"/>
                    </a:lnTo>
                    <a:lnTo>
                      <a:pt x="34"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20" name="Freeform 28"/>
              <p:cNvSpPr>
                <a:spLocks/>
              </p:cNvSpPr>
              <p:nvPr/>
            </p:nvSpPr>
            <p:spPr bwMode="auto">
              <a:xfrm>
                <a:off x="4806" y="2957"/>
                <a:ext cx="40" cy="41"/>
              </a:xfrm>
              <a:custGeom>
                <a:avLst/>
                <a:gdLst>
                  <a:gd name="T0" fmla="*/ 0 w 40"/>
                  <a:gd name="T1" fmla="*/ 23 h 41"/>
                  <a:gd name="T2" fmla="*/ 5 w 40"/>
                  <a:gd name="T3" fmla="*/ 35 h 41"/>
                  <a:gd name="T4" fmla="*/ 23 w 40"/>
                  <a:gd name="T5" fmla="*/ 41 h 41"/>
                  <a:gd name="T6" fmla="*/ 34 w 40"/>
                  <a:gd name="T7" fmla="*/ 35 h 41"/>
                  <a:gd name="T8" fmla="*/ 40 w 40"/>
                  <a:gd name="T9" fmla="*/ 23 h 41"/>
                  <a:gd name="T10" fmla="*/ 34 w 40"/>
                  <a:gd name="T11" fmla="*/ 6 h 41"/>
                  <a:gd name="T12" fmla="*/ 23 w 40"/>
                  <a:gd name="T13" fmla="*/ 0 h 41"/>
                  <a:gd name="T14" fmla="*/ 5 w 40"/>
                  <a:gd name="T15" fmla="*/ 6 h 41"/>
                  <a:gd name="T16" fmla="*/ 0 w 40"/>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23"/>
                    </a:moveTo>
                    <a:lnTo>
                      <a:pt x="5" y="35"/>
                    </a:lnTo>
                    <a:lnTo>
                      <a:pt x="23" y="41"/>
                    </a:lnTo>
                    <a:lnTo>
                      <a:pt x="34" y="35"/>
                    </a:lnTo>
                    <a:lnTo>
                      <a:pt x="40" y="23"/>
                    </a:lnTo>
                    <a:lnTo>
                      <a:pt x="34"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21" name="Freeform 29"/>
              <p:cNvSpPr>
                <a:spLocks/>
              </p:cNvSpPr>
              <p:nvPr/>
            </p:nvSpPr>
            <p:spPr bwMode="auto">
              <a:xfrm>
                <a:off x="4771" y="2969"/>
                <a:ext cx="46" cy="40"/>
              </a:xfrm>
              <a:custGeom>
                <a:avLst/>
                <a:gdLst>
                  <a:gd name="T0" fmla="*/ 0 w 46"/>
                  <a:gd name="T1" fmla="*/ 17 h 40"/>
                  <a:gd name="T2" fmla="*/ 6 w 46"/>
                  <a:gd name="T3" fmla="*/ 34 h 40"/>
                  <a:gd name="T4" fmla="*/ 23 w 46"/>
                  <a:gd name="T5" fmla="*/ 40 h 40"/>
                  <a:gd name="T6" fmla="*/ 40 w 46"/>
                  <a:gd name="T7" fmla="*/ 34 h 40"/>
                  <a:gd name="T8" fmla="*/ 46 w 46"/>
                  <a:gd name="T9" fmla="*/ 17 h 40"/>
                  <a:gd name="T10" fmla="*/ 35 w 46"/>
                  <a:gd name="T11" fmla="*/ 5 h 40"/>
                  <a:gd name="T12" fmla="*/ 23 w 46"/>
                  <a:gd name="T13" fmla="*/ 0 h 40"/>
                  <a:gd name="T14" fmla="*/ 6 w 46"/>
                  <a:gd name="T15" fmla="*/ 5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4"/>
                    </a:lnTo>
                    <a:lnTo>
                      <a:pt x="23" y="40"/>
                    </a:lnTo>
                    <a:lnTo>
                      <a:pt x="40" y="34"/>
                    </a:lnTo>
                    <a:lnTo>
                      <a:pt x="46" y="17"/>
                    </a:lnTo>
                    <a:lnTo>
                      <a:pt x="35"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22" name="Freeform 30"/>
              <p:cNvSpPr>
                <a:spLocks/>
              </p:cNvSpPr>
              <p:nvPr/>
            </p:nvSpPr>
            <p:spPr bwMode="auto">
              <a:xfrm>
                <a:off x="4707" y="3009"/>
                <a:ext cx="41" cy="41"/>
              </a:xfrm>
              <a:custGeom>
                <a:avLst/>
                <a:gdLst>
                  <a:gd name="T0" fmla="*/ 0 w 41"/>
                  <a:gd name="T1" fmla="*/ 23 h 41"/>
                  <a:gd name="T2" fmla="*/ 6 w 41"/>
                  <a:gd name="T3" fmla="*/ 35 h 41"/>
                  <a:gd name="T4" fmla="*/ 18 w 41"/>
                  <a:gd name="T5" fmla="*/ 41 h 41"/>
                  <a:gd name="T6" fmla="*/ 35 w 41"/>
                  <a:gd name="T7" fmla="*/ 35 h 41"/>
                  <a:gd name="T8" fmla="*/ 41 w 41"/>
                  <a:gd name="T9" fmla="*/ 23 h 41"/>
                  <a:gd name="T10" fmla="*/ 35 w 41"/>
                  <a:gd name="T11" fmla="*/ 6 h 41"/>
                  <a:gd name="T12" fmla="*/ 18 w 41"/>
                  <a:gd name="T13" fmla="*/ 0 h 41"/>
                  <a:gd name="T14" fmla="*/ 6 w 41"/>
                  <a:gd name="T15" fmla="*/ 6 h 41"/>
                  <a:gd name="T16" fmla="*/ 0 w 41"/>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23"/>
                    </a:moveTo>
                    <a:lnTo>
                      <a:pt x="6" y="35"/>
                    </a:lnTo>
                    <a:lnTo>
                      <a:pt x="18" y="41"/>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23" name="Freeform 31"/>
              <p:cNvSpPr>
                <a:spLocks/>
              </p:cNvSpPr>
              <p:nvPr/>
            </p:nvSpPr>
            <p:spPr bwMode="auto">
              <a:xfrm>
                <a:off x="4667" y="3015"/>
                <a:ext cx="40" cy="40"/>
              </a:xfrm>
              <a:custGeom>
                <a:avLst/>
                <a:gdLst>
                  <a:gd name="T0" fmla="*/ 0 w 40"/>
                  <a:gd name="T1" fmla="*/ 17 h 40"/>
                  <a:gd name="T2" fmla="*/ 6 w 40"/>
                  <a:gd name="T3" fmla="*/ 35 h 40"/>
                  <a:gd name="T4" fmla="*/ 23 w 40"/>
                  <a:gd name="T5" fmla="*/ 40 h 40"/>
                  <a:gd name="T6" fmla="*/ 35 w 40"/>
                  <a:gd name="T7" fmla="*/ 35 h 40"/>
                  <a:gd name="T8" fmla="*/ 40 w 40"/>
                  <a:gd name="T9" fmla="*/ 17 h 40"/>
                  <a:gd name="T10" fmla="*/ 35 w 40"/>
                  <a:gd name="T11" fmla="*/ 6 h 40"/>
                  <a:gd name="T12" fmla="*/ 23 w 40"/>
                  <a:gd name="T13" fmla="*/ 0 h 40"/>
                  <a:gd name="T14" fmla="*/ 6 w 40"/>
                  <a:gd name="T15" fmla="*/ 6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6" y="35"/>
                    </a:lnTo>
                    <a:lnTo>
                      <a:pt x="23" y="40"/>
                    </a:lnTo>
                    <a:lnTo>
                      <a:pt x="35" y="35"/>
                    </a:lnTo>
                    <a:lnTo>
                      <a:pt x="40" y="17"/>
                    </a:lnTo>
                    <a:lnTo>
                      <a:pt x="35"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24" name="Freeform 32"/>
              <p:cNvSpPr>
                <a:spLocks/>
              </p:cNvSpPr>
              <p:nvPr/>
            </p:nvSpPr>
            <p:spPr bwMode="auto">
              <a:xfrm>
                <a:off x="4656" y="3003"/>
                <a:ext cx="40" cy="41"/>
              </a:xfrm>
              <a:custGeom>
                <a:avLst/>
                <a:gdLst>
                  <a:gd name="T0" fmla="*/ 0 w 40"/>
                  <a:gd name="T1" fmla="*/ 23 h 41"/>
                  <a:gd name="T2" fmla="*/ 5 w 40"/>
                  <a:gd name="T3" fmla="*/ 35 h 41"/>
                  <a:gd name="T4" fmla="*/ 23 w 40"/>
                  <a:gd name="T5" fmla="*/ 41 h 41"/>
                  <a:gd name="T6" fmla="*/ 34 w 40"/>
                  <a:gd name="T7" fmla="*/ 35 h 41"/>
                  <a:gd name="T8" fmla="*/ 40 w 40"/>
                  <a:gd name="T9" fmla="*/ 23 h 41"/>
                  <a:gd name="T10" fmla="*/ 34 w 40"/>
                  <a:gd name="T11" fmla="*/ 6 h 41"/>
                  <a:gd name="T12" fmla="*/ 23 w 40"/>
                  <a:gd name="T13" fmla="*/ 0 h 41"/>
                  <a:gd name="T14" fmla="*/ 5 w 40"/>
                  <a:gd name="T15" fmla="*/ 6 h 41"/>
                  <a:gd name="T16" fmla="*/ 0 w 40"/>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23"/>
                    </a:moveTo>
                    <a:lnTo>
                      <a:pt x="5" y="35"/>
                    </a:lnTo>
                    <a:lnTo>
                      <a:pt x="23" y="41"/>
                    </a:lnTo>
                    <a:lnTo>
                      <a:pt x="34" y="35"/>
                    </a:lnTo>
                    <a:lnTo>
                      <a:pt x="40" y="23"/>
                    </a:lnTo>
                    <a:lnTo>
                      <a:pt x="34"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25" name="Freeform 33"/>
              <p:cNvSpPr>
                <a:spLocks/>
              </p:cNvSpPr>
              <p:nvPr/>
            </p:nvSpPr>
            <p:spPr bwMode="auto">
              <a:xfrm>
                <a:off x="4684" y="2969"/>
                <a:ext cx="41" cy="46"/>
              </a:xfrm>
              <a:custGeom>
                <a:avLst/>
                <a:gdLst>
                  <a:gd name="T0" fmla="*/ 0 w 41"/>
                  <a:gd name="T1" fmla="*/ 23 h 46"/>
                  <a:gd name="T2" fmla="*/ 6 w 41"/>
                  <a:gd name="T3" fmla="*/ 40 h 46"/>
                  <a:gd name="T4" fmla="*/ 18 w 41"/>
                  <a:gd name="T5" fmla="*/ 46 h 46"/>
                  <a:gd name="T6" fmla="*/ 35 w 41"/>
                  <a:gd name="T7" fmla="*/ 40 h 46"/>
                  <a:gd name="T8" fmla="*/ 41 w 41"/>
                  <a:gd name="T9" fmla="*/ 23 h 46"/>
                  <a:gd name="T10" fmla="*/ 35 w 41"/>
                  <a:gd name="T11" fmla="*/ 5 h 46"/>
                  <a:gd name="T12" fmla="*/ 18 w 41"/>
                  <a:gd name="T13" fmla="*/ 0 h 46"/>
                  <a:gd name="T14" fmla="*/ 6 w 41"/>
                  <a:gd name="T15" fmla="*/ 5 h 46"/>
                  <a:gd name="T16" fmla="*/ 0 w 4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0" y="23"/>
                    </a:moveTo>
                    <a:lnTo>
                      <a:pt x="6" y="40"/>
                    </a:lnTo>
                    <a:lnTo>
                      <a:pt x="18" y="46"/>
                    </a:lnTo>
                    <a:lnTo>
                      <a:pt x="35" y="40"/>
                    </a:lnTo>
                    <a:lnTo>
                      <a:pt x="41" y="23"/>
                    </a:lnTo>
                    <a:lnTo>
                      <a:pt x="35" y="5"/>
                    </a:lnTo>
                    <a:lnTo>
                      <a:pt x="18"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26" name="Freeform 34"/>
              <p:cNvSpPr>
                <a:spLocks/>
              </p:cNvSpPr>
              <p:nvPr/>
            </p:nvSpPr>
            <p:spPr bwMode="auto">
              <a:xfrm>
                <a:off x="4702" y="2951"/>
                <a:ext cx="40" cy="47"/>
              </a:xfrm>
              <a:custGeom>
                <a:avLst/>
                <a:gdLst>
                  <a:gd name="T0" fmla="*/ 0 w 40"/>
                  <a:gd name="T1" fmla="*/ 23 h 47"/>
                  <a:gd name="T2" fmla="*/ 5 w 40"/>
                  <a:gd name="T3" fmla="*/ 41 h 47"/>
                  <a:gd name="T4" fmla="*/ 23 w 40"/>
                  <a:gd name="T5" fmla="*/ 47 h 47"/>
                  <a:gd name="T6" fmla="*/ 34 w 40"/>
                  <a:gd name="T7" fmla="*/ 41 h 47"/>
                  <a:gd name="T8" fmla="*/ 40 w 40"/>
                  <a:gd name="T9" fmla="*/ 23 h 47"/>
                  <a:gd name="T10" fmla="*/ 34 w 40"/>
                  <a:gd name="T11" fmla="*/ 6 h 47"/>
                  <a:gd name="T12" fmla="*/ 23 w 40"/>
                  <a:gd name="T13" fmla="*/ 0 h 47"/>
                  <a:gd name="T14" fmla="*/ 5 w 40"/>
                  <a:gd name="T15" fmla="*/ 6 h 47"/>
                  <a:gd name="T16" fmla="*/ 0 w 40"/>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23"/>
                    </a:moveTo>
                    <a:lnTo>
                      <a:pt x="5" y="41"/>
                    </a:lnTo>
                    <a:lnTo>
                      <a:pt x="23" y="47"/>
                    </a:lnTo>
                    <a:lnTo>
                      <a:pt x="34" y="41"/>
                    </a:lnTo>
                    <a:lnTo>
                      <a:pt x="40" y="23"/>
                    </a:lnTo>
                    <a:lnTo>
                      <a:pt x="34"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27" name="Freeform 35"/>
              <p:cNvSpPr>
                <a:spLocks/>
              </p:cNvSpPr>
              <p:nvPr/>
            </p:nvSpPr>
            <p:spPr bwMode="auto">
              <a:xfrm>
                <a:off x="4673" y="2940"/>
                <a:ext cx="40" cy="40"/>
              </a:xfrm>
              <a:custGeom>
                <a:avLst/>
                <a:gdLst>
                  <a:gd name="T0" fmla="*/ 0 w 40"/>
                  <a:gd name="T1" fmla="*/ 17 h 40"/>
                  <a:gd name="T2" fmla="*/ 6 w 40"/>
                  <a:gd name="T3" fmla="*/ 34 h 40"/>
                  <a:gd name="T4" fmla="*/ 17 w 40"/>
                  <a:gd name="T5" fmla="*/ 40 h 40"/>
                  <a:gd name="T6" fmla="*/ 34 w 40"/>
                  <a:gd name="T7" fmla="*/ 34 h 40"/>
                  <a:gd name="T8" fmla="*/ 40 w 40"/>
                  <a:gd name="T9" fmla="*/ 17 h 40"/>
                  <a:gd name="T10" fmla="*/ 34 w 40"/>
                  <a:gd name="T11" fmla="*/ 6 h 40"/>
                  <a:gd name="T12" fmla="*/ 17 w 40"/>
                  <a:gd name="T13" fmla="*/ 0 h 40"/>
                  <a:gd name="T14" fmla="*/ 6 w 40"/>
                  <a:gd name="T15" fmla="*/ 6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6" y="34"/>
                    </a:lnTo>
                    <a:lnTo>
                      <a:pt x="17" y="40"/>
                    </a:lnTo>
                    <a:lnTo>
                      <a:pt x="34" y="34"/>
                    </a:lnTo>
                    <a:lnTo>
                      <a:pt x="40" y="17"/>
                    </a:lnTo>
                    <a:lnTo>
                      <a:pt x="34" y="6"/>
                    </a:lnTo>
                    <a:lnTo>
                      <a:pt x="17"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28" name="Freeform 36"/>
              <p:cNvSpPr>
                <a:spLocks/>
              </p:cNvSpPr>
              <p:nvPr/>
            </p:nvSpPr>
            <p:spPr bwMode="auto">
              <a:xfrm>
                <a:off x="4638" y="2963"/>
                <a:ext cx="41" cy="40"/>
              </a:xfrm>
              <a:custGeom>
                <a:avLst/>
                <a:gdLst>
                  <a:gd name="T0" fmla="*/ 0 w 41"/>
                  <a:gd name="T1" fmla="*/ 23 h 40"/>
                  <a:gd name="T2" fmla="*/ 6 w 41"/>
                  <a:gd name="T3" fmla="*/ 35 h 40"/>
                  <a:gd name="T4" fmla="*/ 23 w 41"/>
                  <a:gd name="T5" fmla="*/ 40 h 40"/>
                  <a:gd name="T6" fmla="*/ 35 w 41"/>
                  <a:gd name="T7" fmla="*/ 35 h 40"/>
                  <a:gd name="T8" fmla="*/ 41 w 41"/>
                  <a:gd name="T9" fmla="*/ 23 h 40"/>
                  <a:gd name="T10" fmla="*/ 35 w 41"/>
                  <a:gd name="T11" fmla="*/ 6 h 40"/>
                  <a:gd name="T12" fmla="*/ 23 w 41"/>
                  <a:gd name="T13" fmla="*/ 0 h 40"/>
                  <a:gd name="T14" fmla="*/ 6 w 41"/>
                  <a:gd name="T15" fmla="*/ 6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5"/>
                    </a:lnTo>
                    <a:lnTo>
                      <a:pt x="23" y="40"/>
                    </a:lnTo>
                    <a:lnTo>
                      <a:pt x="35" y="35"/>
                    </a:lnTo>
                    <a:lnTo>
                      <a:pt x="41"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29" name="Freeform 37"/>
              <p:cNvSpPr>
                <a:spLocks/>
              </p:cNvSpPr>
              <p:nvPr/>
            </p:nvSpPr>
            <p:spPr bwMode="auto">
              <a:xfrm>
                <a:off x="4615" y="2969"/>
                <a:ext cx="41" cy="40"/>
              </a:xfrm>
              <a:custGeom>
                <a:avLst/>
                <a:gdLst>
                  <a:gd name="T0" fmla="*/ 0 w 41"/>
                  <a:gd name="T1" fmla="*/ 23 h 40"/>
                  <a:gd name="T2" fmla="*/ 6 w 41"/>
                  <a:gd name="T3" fmla="*/ 34 h 40"/>
                  <a:gd name="T4" fmla="*/ 23 w 41"/>
                  <a:gd name="T5" fmla="*/ 40 h 40"/>
                  <a:gd name="T6" fmla="*/ 35 w 41"/>
                  <a:gd name="T7" fmla="*/ 34 h 40"/>
                  <a:gd name="T8" fmla="*/ 41 w 41"/>
                  <a:gd name="T9" fmla="*/ 23 h 40"/>
                  <a:gd name="T10" fmla="*/ 35 w 41"/>
                  <a:gd name="T11" fmla="*/ 5 h 40"/>
                  <a:gd name="T12" fmla="*/ 23 w 41"/>
                  <a:gd name="T13" fmla="*/ 0 h 40"/>
                  <a:gd name="T14" fmla="*/ 6 w 41"/>
                  <a:gd name="T15" fmla="*/ 5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4"/>
                    </a:lnTo>
                    <a:lnTo>
                      <a:pt x="23" y="40"/>
                    </a:lnTo>
                    <a:lnTo>
                      <a:pt x="35" y="34"/>
                    </a:lnTo>
                    <a:lnTo>
                      <a:pt x="41" y="23"/>
                    </a:lnTo>
                    <a:lnTo>
                      <a:pt x="35"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30" name="Freeform 38"/>
              <p:cNvSpPr>
                <a:spLocks/>
              </p:cNvSpPr>
              <p:nvPr/>
            </p:nvSpPr>
            <p:spPr bwMode="auto">
              <a:xfrm>
                <a:off x="4598" y="2946"/>
                <a:ext cx="40" cy="40"/>
              </a:xfrm>
              <a:custGeom>
                <a:avLst/>
                <a:gdLst>
                  <a:gd name="T0" fmla="*/ 0 w 40"/>
                  <a:gd name="T1" fmla="*/ 23 h 40"/>
                  <a:gd name="T2" fmla="*/ 6 w 40"/>
                  <a:gd name="T3" fmla="*/ 34 h 40"/>
                  <a:gd name="T4" fmla="*/ 17 w 40"/>
                  <a:gd name="T5" fmla="*/ 40 h 40"/>
                  <a:gd name="T6" fmla="*/ 34 w 40"/>
                  <a:gd name="T7" fmla="*/ 34 h 40"/>
                  <a:gd name="T8" fmla="*/ 40 w 40"/>
                  <a:gd name="T9" fmla="*/ 23 h 40"/>
                  <a:gd name="T10" fmla="*/ 34 w 40"/>
                  <a:gd name="T11" fmla="*/ 5 h 40"/>
                  <a:gd name="T12" fmla="*/ 17 w 40"/>
                  <a:gd name="T13" fmla="*/ 0 h 40"/>
                  <a:gd name="T14" fmla="*/ 6 w 40"/>
                  <a:gd name="T15" fmla="*/ 5 h 40"/>
                  <a:gd name="T16" fmla="*/ 0 w 40"/>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23"/>
                    </a:moveTo>
                    <a:lnTo>
                      <a:pt x="6" y="34"/>
                    </a:lnTo>
                    <a:lnTo>
                      <a:pt x="17" y="40"/>
                    </a:lnTo>
                    <a:lnTo>
                      <a:pt x="34" y="34"/>
                    </a:lnTo>
                    <a:lnTo>
                      <a:pt x="40" y="23"/>
                    </a:lnTo>
                    <a:lnTo>
                      <a:pt x="34" y="5"/>
                    </a:lnTo>
                    <a:lnTo>
                      <a:pt x="17"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31" name="Freeform 39"/>
              <p:cNvSpPr>
                <a:spLocks/>
              </p:cNvSpPr>
              <p:nvPr/>
            </p:nvSpPr>
            <p:spPr bwMode="auto">
              <a:xfrm>
                <a:off x="4627" y="2928"/>
                <a:ext cx="40" cy="41"/>
              </a:xfrm>
              <a:custGeom>
                <a:avLst/>
                <a:gdLst>
                  <a:gd name="T0" fmla="*/ 0 w 40"/>
                  <a:gd name="T1" fmla="*/ 23 h 41"/>
                  <a:gd name="T2" fmla="*/ 5 w 40"/>
                  <a:gd name="T3" fmla="*/ 35 h 41"/>
                  <a:gd name="T4" fmla="*/ 23 w 40"/>
                  <a:gd name="T5" fmla="*/ 41 h 41"/>
                  <a:gd name="T6" fmla="*/ 34 w 40"/>
                  <a:gd name="T7" fmla="*/ 35 h 41"/>
                  <a:gd name="T8" fmla="*/ 40 w 40"/>
                  <a:gd name="T9" fmla="*/ 18 h 41"/>
                  <a:gd name="T10" fmla="*/ 34 w 40"/>
                  <a:gd name="T11" fmla="*/ 6 h 41"/>
                  <a:gd name="T12" fmla="*/ 17 w 40"/>
                  <a:gd name="T13" fmla="*/ 0 h 41"/>
                  <a:gd name="T14" fmla="*/ 5 w 40"/>
                  <a:gd name="T15" fmla="*/ 6 h 41"/>
                  <a:gd name="T16" fmla="*/ 0 w 40"/>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23"/>
                    </a:moveTo>
                    <a:lnTo>
                      <a:pt x="5" y="35"/>
                    </a:lnTo>
                    <a:lnTo>
                      <a:pt x="23" y="41"/>
                    </a:lnTo>
                    <a:lnTo>
                      <a:pt x="34" y="35"/>
                    </a:lnTo>
                    <a:lnTo>
                      <a:pt x="40" y="18"/>
                    </a:lnTo>
                    <a:lnTo>
                      <a:pt x="34" y="6"/>
                    </a:lnTo>
                    <a:lnTo>
                      <a:pt x="17"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32" name="Freeform 40"/>
              <p:cNvSpPr>
                <a:spLocks/>
              </p:cNvSpPr>
              <p:nvPr/>
            </p:nvSpPr>
            <p:spPr bwMode="auto">
              <a:xfrm>
                <a:off x="4667" y="2905"/>
                <a:ext cx="40" cy="41"/>
              </a:xfrm>
              <a:custGeom>
                <a:avLst/>
                <a:gdLst>
                  <a:gd name="T0" fmla="*/ 0 w 40"/>
                  <a:gd name="T1" fmla="*/ 23 h 41"/>
                  <a:gd name="T2" fmla="*/ 6 w 40"/>
                  <a:gd name="T3" fmla="*/ 35 h 41"/>
                  <a:gd name="T4" fmla="*/ 23 w 40"/>
                  <a:gd name="T5" fmla="*/ 41 h 41"/>
                  <a:gd name="T6" fmla="*/ 35 w 40"/>
                  <a:gd name="T7" fmla="*/ 35 h 41"/>
                  <a:gd name="T8" fmla="*/ 40 w 40"/>
                  <a:gd name="T9" fmla="*/ 23 h 41"/>
                  <a:gd name="T10" fmla="*/ 35 w 40"/>
                  <a:gd name="T11" fmla="*/ 6 h 41"/>
                  <a:gd name="T12" fmla="*/ 23 w 40"/>
                  <a:gd name="T13" fmla="*/ 0 h 41"/>
                  <a:gd name="T14" fmla="*/ 6 w 40"/>
                  <a:gd name="T15" fmla="*/ 6 h 41"/>
                  <a:gd name="T16" fmla="*/ 0 w 40"/>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23"/>
                    </a:moveTo>
                    <a:lnTo>
                      <a:pt x="6" y="35"/>
                    </a:lnTo>
                    <a:lnTo>
                      <a:pt x="23" y="41"/>
                    </a:lnTo>
                    <a:lnTo>
                      <a:pt x="35" y="35"/>
                    </a:lnTo>
                    <a:lnTo>
                      <a:pt x="40"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33" name="Freeform 41"/>
              <p:cNvSpPr>
                <a:spLocks/>
              </p:cNvSpPr>
              <p:nvPr/>
            </p:nvSpPr>
            <p:spPr bwMode="auto">
              <a:xfrm>
                <a:off x="4638" y="2894"/>
                <a:ext cx="41" cy="40"/>
              </a:xfrm>
              <a:custGeom>
                <a:avLst/>
                <a:gdLst>
                  <a:gd name="T0" fmla="*/ 0 w 41"/>
                  <a:gd name="T1" fmla="*/ 23 h 40"/>
                  <a:gd name="T2" fmla="*/ 6 w 41"/>
                  <a:gd name="T3" fmla="*/ 34 h 40"/>
                  <a:gd name="T4" fmla="*/ 23 w 41"/>
                  <a:gd name="T5" fmla="*/ 40 h 40"/>
                  <a:gd name="T6" fmla="*/ 35 w 41"/>
                  <a:gd name="T7" fmla="*/ 34 h 40"/>
                  <a:gd name="T8" fmla="*/ 41 w 41"/>
                  <a:gd name="T9" fmla="*/ 23 h 40"/>
                  <a:gd name="T10" fmla="*/ 35 w 41"/>
                  <a:gd name="T11" fmla="*/ 5 h 40"/>
                  <a:gd name="T12" fmla="*/ 23 w 41"/>
                  <a:gd name="T13" fmla="*/ 0 h 40"/>
                  <a:gd name="T14" fmla="*/ 6 w 41"/>
                  <a:gd name="T15" fmla="*/ 5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4"/>
                    </a:lnTo>
                    <a:lnTo>
                      <a:pt x="23" y="40"/>
                    </a:lnTo>
                    <a:lnTo>
                      <a:pt x="35" y="34"/>
                    </a:lnTo>
                    <a:lnTo>
                      <a:pt x="41" y="23"/>
                    </a:lnTo>
                    <a:lnTo>
                      <a:pt x="35"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34" name="Freeform 42"/>
              <p:cNvSpPr>
                <a:spLocks/>
              </p:cNvSpPr>
              <p:nvPr/>
            </p:nvSpPr>
            <p:spPr bwMode="auto">
              <a:xfrm>
                <a:off x="4604" y="2899"/>
                <a:ext cx="40" cy="41"/>
              </a:xfrm>
              <a:custGeom>
                <a:avLst/>
                <a:gdLst>
                  <a:gd name="T0" fmla="*/ 0 w 40"/>
                  <a:gd name="T1" fmla="*/ 23 h 41"/>
                  <a:gd name="T2" fmla="*/ 5 w 40"/>
                  <a:gd name="T3" fmla="*/ 35 h 41"/>
                  <a:gd name="T4" fmla="*/ 23 w 40"/>
                  <a:gd name="T5" fmla="*/ 41 h 41"/>
                  <a:gd name="T6" fmla="*/ 34 w 40"/>
                  <a:gd name="T7" fmla="*/ 35 h 41"/>
                  <a:gd name="T8" fmla="*/ 40 w 40"/>
                  <a:gd name="T9" fmla="*/ 23 h 41"/>
                  <a:gd name="T10" fmla="*/ 34 w 40"/>
                  <a:gd name="T11" fmla="*/ 6 h 41"/>
                  <a:gd name="T12" fmla="*/ 23 w 40"/>
                  <a:gd name="T13" fmla="*/ 0 h 41"/>
                  <a:gd name="T14" fmla="*/ 5 w 40"/>
                  <a:gd name="T15" fmla="*/ 6 h 41"/>
                  <a:gd name="T16" fmla="*/ 0 w 40"/>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23"/>
                    </a:moveTo>
                    <a:lnTo>
                      <a:pt x="5" y="35"/>
                    </a:lnTo>
                    <a:lnTo>
                      <a:pt x="23" y="41"/>
                    </a:lnTo>
                    <a:lnTo>
                      <a:pt x="34" y="35"/>
                    </a:lnTo>
                    <a:lnTo>
                      <a:pt x="40" y="23"/>
                    </a:lnTo>
                    <a:lnTo>
                      <a:pt x="34"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35" name="Freeform 43"/>
              <p:cNvSpPr>
                <a:spLocks/>
              </p:cNvSpPr>
              <p:nvPr/>
            </p:nvSpPr>
            <p:spPr bwMode="auto">
              <a:xfrm>
                <a:off x="4569" y="2922"/>
                <a:ext cx="40" cy="41"/>
              </a:xfrm>
              <a:custGeom>
                <a:avLst/>
                <a:gdLst>
                  <a:gd name="T0" fmla="*/ 0 w 40"/>
                  <a:gd name="T1" fmla="*/ 18 h 41"/>
                  <a:gd name="T2" fmla="*/ 6 w 40"/>
                  <a:gd name="T3" fmla="*/ 35 h 41"/>
                  <a:gd name="T4" fmla="*/ 23 w 40"/>
                  <a:gd name="T5" fmla="*/ 41 h 41"/>
                  <a:gd name="T6" fmla="*/ 35 w 40"/>
                  <a:gd name="T7" fmla="*/ 35 h 41"/>
                  <a:gd name="T8" fmla="*/ 40 w 40"/>
                  <a:gd name="T9" fmla="*/ 18 h 41"/>
                  <a:gd name="T10" fmla="*/ 35 w 40"/>
                  <a:gd name="T11" fmla="*/ 6 h 41"/>
                  <a:gd name="T12" fmla="*/ 23 w 40"/>
                  <a:gd name="T13" fmla="*/ 0 h 41"/>
                  <a:gd name="T14" fmla="*/ 6 w 40"/>
                  <a:gd name="T15" fmla="*/ 6 h 41"/>
                  <a:gd name="T16" fmla="*/ 0 w 40"/>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18"/>
                    </a:moveTo>
                    <a:lnTo>
                      <a:pt x="6" y="35"/>
                    </a:lnTo>
                    <a:lnTo>
                      <a:pt x="23" y="41"/>
                    </a:lnTo>
                    <a:lnTo>
                      <a:pt x="35" y="35"/>
                    </a:lnTo>
                    <a:lnTo>
                      <a:pt x="40" y="18"/>
                    </a:lnTo>
                    <a:lnTo>
                      <a:pt x="35"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36" name="Freeform 44"/>
              <p:cNvSpPr>
                <a:spLocks/>
              </p:cNvSpPr>
              <p:nvPr/>
            </p:nvSpPr>
            <p:spPr bwMode="auto">
              <a:xfrm>
                <a:off x="4540" y="2899"/>
                <a:ext cx="40" cy="41"/>
              </a:xfrm>
              <a:custGeom>
                <a:avLst/>
                <a:gdLst>
                  <a:gd name="T0" fmla="*/ 0 w 40"/>
                  <a:gd name="T1" fmla="*/ 18 h 41"/>
                  <a:gd name="T2" fmla="*/ 6 w 40"/>
                  <a:gd name="T3" fmla="*/ 35 h 41"/>
                  <a:gd name="T4" fmla="*/ 23 w 40"/>
                  <a:gd name="T5" fmla="*/ 41 h 41"/>
                  <a:gd name="T6" fmla="*/ 35 w 40"/>
                  <a:gd name="T7" fmla="*/ 35 h 41"/>
                  <a:gd name="T8" fmla="*/ 40 w 40"/>
                  <a:gd name="T9" fmla="*/ 18 h 41"/>
                  <a:gd name="T10" fmla="*/ 35 w 40"/>
                  <a:gd name="T11" fmla="*/ 6 h 41"/>
                  <a:gd name="T12" fmla="*/ 23 w 40"/>
                  <a:gd name="T13" fmla="*/ 0 h 41"/>
                  <a:gd name="T14" fmla="*/ 6 w 40"/>
                  <a:gd name="T15" fmla="*/ 6 h 41"/>
                  <a:gd name="T16" fmla="*/ 0 w 40"/>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18"/>
                    </a:moveTo>
                    <a:lnTo>
                      <a:pt x="6" y="35"/>
                    </a:lnTo>
                    <a:lnTo>
                      <a:pt x="23" y="41"/>
                    </a:lnTo>
                    <a:lnTo>
                      <a:pt x="35" y="35"/>
                    </a:lnTo>
                    <a:lnTo>
                      <a:pt x="40" y="18"/>
                    </a:lnTo>
                    <a:lnTo>
                      <a:pt x="35"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37" name="Freeform 45"/>
              <p:cNvSpPr>
                <a:spLocks/>
              </p:cNvSpPr>
              <p:nvPr/>
            </p:nvSpPr>
            <p:spPr bwMode="auto">
              <a:xfrm>
                <a:off x="4575" y="2882"/>
                <a:ext cx="40" cy="40"/>
              </a:xfrm>
              <a:custGeom>
                <a:avLst/>
                <a:gdLst>
                  <a:gd name="T0" fmla="*/ 0 w 40"/>
                  <a:gd name="T1" fmla="*/ 17 h 40"/>
                  <a:gd name="T2" fmla="*/ 5 w 40"/>
                  <a:gd name="T3" fmla="*/ 35 h 40"/>
                  <a:gd name="T4" fmla="*/ 23 w 40"/>
                  <a:gd name="T5" fmla="*/ 40 h 40"/>
                  <a:gd name="T6" fmla="*/ 34 w 40"/>
                  <a:gd name="T7" fmla="*/ 35 h 40"/>
                  <a:gd name="T8" fmla="*/ 40 w 40"/>
                  <a:gd name="T9" fmla="*/ 17 h 40"/>
                  <a:gd name="T10" fmla="*/ 34 w 40"/>
                  <a:gd name="T11" fmla="*/ 6 h 40"/>
                  <a:gd name="T12" fmla="*/ 17 w 40"/>
                  <a:gd name="T13" fmla="*/ 0 h 40"/>
                  <a:gd name="T14" fmla="*/ 5 w 40"/>
                  <a:gd name="T15" fmla="*/ 6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5" y="35"/>
                    </a:lnTo>
                    <a:lnTo>
                      <a:pt x="23" y="40"/>
                    </a:lnTo>
                    <a:lnTo>
                      <a:pt x="34" y="35"/>
                    </a:lnTo>
                    <a:lnTo>
                      <a:pt x="40" y="17"/>
                    </a:lnTo>
                    <a:lnTo>
                      <a:pt x="34" y="6"/>
                    </a:lnTo>
                    <a:lnTo>
                      <a:pt x="17" y="0"/>
                    </a:lnTo>
                    <a:lnTo>
                      <a:pt x="5"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38" name="Freeform 46"/>
              <p:cNvSpPr>
                <a:spLocks/>
              </p:cNvSpPr>
              <p:nvPr/>
            </p:nvSpPr>
            <p:spPr bwMode="auto">
              <a:xfrm>
                <a:off x="4552" y="2847"/>
                <a:ext cx="40" cy="41"/>
              </a:xfrm>
              <a:custGeom>
                <a:avLst/>
                <a:gdLst>
                  <a:gd name="T0" fmla="*/ 0 w 40"/>
                  <a:gd name="T1" fmla="*/ 23 h 41"/>
                  <a:gd name="T2" fmla="*/ 5 w 40"/>
                  <a:gd name="T3" fmla="*/ 35 h 41"/>
                  <a:gd name="T4" fmla="*/ 17 w 40"/>
                  <a:gd name="T5" fmla="*/ 41 h 41"/>
                  <a:gd name="T6" fmla="*/ 34 w 40"/>
                  <a:gd name="T7" fmla="*/ 35 h 41"/>
                  <a:gd name="T8" fmla="*/ 40 w 40"/>
                  <a:gd name="T9" fmla="*/ 23 h 41"/>
                  <a:gd name="T10" fmla="*/ 34 w 40"/>
                  <a:gd name="T11" fmla="*/ 6 h 41"/>
                  <a:gd name="T12" fmla="*/ 17 w 40"/>
                  <a:gd name="T13" fmla="*/ 0 h 41"/>
                  <a:gd name="T14" fmla="*/ 5 w 40"/>
                  <a:gd name="T15" fmla="*/ 6 h 41"/>
                  <a:gd name="T16" fmla="*/ 0 w 40"/>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23"/>
                    </a:moveTo>
                    <a:lnTo>
                      <a:pt x="5" y="35"/>
                    </a:lnTo>
                    <a:lnTo>
                      <a:pt x="17" y="41"/>
                    </a:lnTo>
                    <a:lnTo>
                      <a:pt x="34" y="35"/>
                    </a:lnTo>
                    <a:lnTo>
                      <a:pt x="40" y="23"/>
                    </a:lnTo>
                    <a:lnTo>
                      <a:pt x="34" y="6"/>
                    </a:lnTo>
                    <a:lnTo>
                      <a:pt x="17"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39" name="Freeform 47"/>
              <p:cNvSpPr>
                <a:spLocks/>
              </p:cNvSpPr>
              <p:nvPr/>
            </p:nvSpPr>
            <p:spPr bwMode="auto">
              <a:xfrm>
                <a:off x="4523" y="2870"/>
                <a:ext cx="40" cy="41"/>
              </a:xfrm>
              <a:custGeom>
                <a:avLst/>
                <a:gdLst>
                  <a:gd name="T0" fmla="*/ 0 w 40"/>
                  <a:gd name="T1" fmla="*/ 18 h 41"/>
                  <a:gd name="T2" fmla="*/ 6 w 40"/>
                  <a:gd name="T3" fmla="*/ 35 h 41"/>
                  <a:gd name="T4" fmla="*/ 23 w 40"/>
                  <a:gd name="T5" fmla="*/ 41 h 41"/>
                  <a:gd name="T6" fmla="*/ 34 w 40"/>
                  <a:gd name="T7" fmla="*/ 35 h 41"/>
                  <a:gd name="T8" fmla="*/ 40 w 40"/>
                  <a:gd name="T9" fmla="*/ 18 h 41"/>
                  <a:gd name="T10" fmla="*/ 34 w 40"/>
                  <a:gd name="T11" fmla="*/ 6 h 41"/>
                  <a:gd name="T12" fmla="*/ 23 w 40"/>
                  <a:gd name="T13" fmla="*/ 0 h 41"/>
                  <a:gd name="T14" fmla="*/ 6 w 40"/>
                  <a:gd name="T15" fmla="*/ 6 h 41"/>
                  <a:gd name="T16" fmla="*/ 0 w 40"/>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18"/>
                    </a:moveTo>
                    <a:lnTo>
                      <a:pt x="6" y="35"/>
                    </a:lnTo>
                    <a:lnTo>
                      <a:pt x="23" y="41"/>
                    </a:lnTo>
                    <a:lnTo>
                      <a:pt x="34" y="35"/>
                    </a:lnTo>
                    <a:lnTo>
                      <a:pt x="40" y="18"/>
                    </a:lnTo>
                    <a:lnTo>
                      <a:pt x="34"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40" name="Freeform 48"/>
              <p:cNvSpPr>
                <a:spLocks/>
              </p:cNvSpPr>
              <p:nvPr/>
            </p:nvSpPr>
            <p:spPr bwMode="auto">
              <a:xfrm>
                <a:off x="4500" y="2870"/>
                <a:ext cx="40" cy="41"/>
              </a:xfrm>
              <a:custGeom>
                <a:avLst/>
                <a:gdLst>
                  <a:gd name="T0" fmla="*/ 0 w 40"/>
                  <a:gd name="T1" fmla="*/ 24 h 41"/>
                  <a:gd name="T2" fmla="*/ 5 w 40"/>
                  <a:gd name="T3" fmla="*/ 35 h 41"/>
                  <a:gd name="T4" fmla="*/ 23 w 40"/>
                  <a:gd name="T5" fmla="*/ 41 h 41"/>
                  <a:gd name="T6" fmla="*/ 34 w 40"/>
                  <a:gd name="T7" fmla="*/ 35 h 41"/>
                  <a:gd name="T8" fmla="*/ 40 w 40"/>
                  <a:gd name="T9" fmla="*/ 24 h 41"/>
                  <a:gd name="T10" fmla="*/ 34 w 40"/>
                  <a:gd name="T11" fmla="*/ 6 h 41"/>
                  <a:gd name="T12" fmla="*/ 23 w 40"/>
                  <a:gd name="T13" fmla="*/ 0 h 41"/>
                  <a:gd name="T14" fmla="*/ 5 w 40"/>
                  <a:gd name="T15" fmla="*/ 6 h 41"/>
                  <a:gd name="T16" fmla="*/ 0 w 40"/>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24"/>
                    </a:moveTo>
                    <a:lnTo>
                      <a:pt x="5" y="35"/>
                    </a:lnTo>
                    <a:lnTo>
                      <a:pt x="23" y="41"/>
                    </a:lnTo>
                    <a:lnTo>
                      <a:pt x="34" y="35"/>
                    </a:lnTo>
                    <a:lnTo>
                      <a:pt x="40" y="24"/>
                    </a:lnTo>
                    <a:lnTo>
                      <a:pt x="34" y="6"/>
                    </a:lnTo>
                    <a:lnTo>
                      <a:pt x="23" y="0"/>
                    </a:lnTo>
                    <a:lnTo>
                      <a:pt x="5" y="6"/>
                    </a:lnTo>
                    <a:lnTo>
                      <a:pt x="0" y="24"/>
                    </a:lnTo>
                    <a:close/>
                  </a:path>
                </a:pathLst>
              </a:custGeom>
              <a:solidFill>
                <a:srgbClr val="A12161"/>
              </a:solidFill>
              <a:ln w="0">
                <a:solidFill>
                  <a:srgbClr val="000000"/>
                </a:solidFill>
                <a:prstDash val="solid"/>
                <a:round/>
                <a:headEnd/>
                <a:tailEnd/>
              </a:ln>
            </p:spPr>
            <p:txBody>
              <a:bodyPr/>
              <a:lstStyle/>
              <a:p>
                <a:endParaRPr lang="en-US"/>
              </a:p>
            </p:txBody>
          </p:sp>
          <p:sp>
            <p:nvSpPr>
              <p:cNvPr id="8241" name="Freeform 49"/>
              <p:cNvSpPr>
                <a:spLocks/>
              </p:cNvSpPr>
              <p:nvPr/>
            </p:nvSpPr>
            <p:spPr bwMode="auto">
              <a:xfrm>
                <a:off x="4419" y="2905"/>
                <a:ext cx="46" cy="41"/>
              </a:xfrm>
              <a:custGeom>
                <a:avLst/>
                <a:gdLst>
                  <a:gd name="T0" fmla="*/ 0 w 46"/>
                  <a:gd name="T1" fmla="*/ 23 h 41"/>
                  <a:gd name="T2" fmla="*/ 6 w 46"/>
                  <a:gd name="T3" fmla="*/ 35 h 41"/>
                  <a:gd name="T4" fmla="*/ 23 w 46"/>
                  <a:gd name="T5" fmla="*/ 41 h 41"/>
                  <a:gd name="T6" fmla="*/ 40 w 46"/>
                  <a:gd name="T7" fmla="*/ 35 h 41"/>
                  <a:gd name="T8" fmla="*/ 46 w 46"/>
                  <a:gd name="T9" fmla="*/ 23 h 41"/>
                  <a:gd name="T10" fmla="*/ 40 w 46"/>
                  <a:gd name="T11" fmla="*/ 6 h 41"/>
                  <a:gd name="T12" fmla="*/ 23 w 46"/>
                  <a:gd name="T13" fmla="*/ 0 h 41"/>
                  <a:gd name="T14" fmla="*/ 6 w 46"/>
                  <a:gd name="T15" fmla="*/ 6 h 41"/>
                  <a:gd name="T16" fmla="*/ 0 w 46"/>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3"/>
                    </a:moveTo>
                    <a:lnTo>
                      <a:pt x="6" y="35"/>
                    </a:lnTo>
                    <a:lnTo>
                      <a:pt x="23" y="41"/>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42" name="Freeform 50"/>
              <p:cNvSpPr>
                <a:spLocks/>
              </p:cNvSpPr>
              <p:nvPr/>
            </p:nvSpPr>
            <p:spPr bwMode="auto">
              <a:xfrm>
                <a:off x="4465" y="2870"/>
                <a:ext cx="46" cy="41"/>
              </a:xfrm>
              <a:custGeom>
                <a:avLst/>
                <a:gdLst>
                  <a:gd name="T0" fmla="*/ 0 w 46"/>
                  <a:gd name="T1" fmla="*/ 24 h 41"/>
                  <a:gd name="T2" fmla="*/ 6 w 46"/>
                  <a:gd name="T3" fmla="*/ 35 h 41"/>
                  <a:gd name="T4" fmla="*/ 23 w 46"/>
                  <a:gd name="T5" fmla="*/ 41 h 41"/>
                  <a:gd name="T6" fmla="*/ 40 w 46"/>
                  <a:gd name="T7" fmla="*/ 35 h 41"/>
                  <a:gd name="T8" fmla="*/ 46 w 46"/>
                  <a:gd name="T9" fmla="*/ 24 h 41"/>
                  <a:gd name="T10" fmla="*/ 40 w 46"/>
                  <a:gd name="T11" fmla="*/ 6 h 41"/>
                  <a:gd name="T12" fmla="*/ 23 w 46"/>
                  <a:gd name="T13" fmla="*/ 0 h 41"/>
                  <a:gd name="T14" fmla="*/ 6 w 46"/>
                  <a:gd name="T15" fmla="*/ 6 h 41"/>
                  <a:gd name="T16" fmla="*/ 0 w 46"/>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4"/>
                    </a:moveTo>
                    <a:lnTo>
                      <a:pt x="6" y="35"/>
                    </a:lnTo>
                    <a:lnTo>
                      <a:pt x="23" y="41"/>
                    </a:lnTo>
                    <a:lnTo>
                      <a:pt x="40" y="35"/>
                    </a:lnTo>
                    <a:lnTo>
                      <a:pt x="46" y="24"/>
                    </a:lnTo>
                    <a:lnTo>
                      <a:pt x="40"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endParaRPr lang="en-US"/>
              </a:p>
            </p:txBody>
          </p:sp>
          <p:sp>
            <p:nvSpPr>
              <p:cNvPr id="8243" name="Freeform 51"/>
              <p:cNvSpPr>
                <a:spLocks/>
              </p:cNvSpPr>
              <p:nvPr/>
            </p:nvSpPr>
            <p:spPr bwMode="auto">
              <a:xfrm>
                <a:off x="4494" y="2842"/>
                <a:ext cx="46" cy="40"/>
              </a:xfrm>
              <a:custGeom>
                <a:avLst/>
                <a:gdLst>
                  <a:gd name="T0" fmla="*/ 0 w 46"/>
                  <a:gd name="T1" fmla="*/ 23 h 40"/>
                  <a:gd name="T2" fmla="*/ 6 w 46"/>
                  <a:gd name="T3" fmla="*/ 34 h 40"/>
                  <a:gd name="T4" fmla="*/ 23 w 46"/>
                  <a:gd name="T5" fmla="*/ 40 h 40"/>
                  <a:gd name="T6" fmla="*/ 40 w 46"/>
                  <a:gd name="T7" fmla="*/ 34 h 40"/>
                  <a:gd name="T8" fmla="*/ 46 w 46"/>
                  <a:gd name="T9" fmla="*/ 23 h 40"/>
                  <a:gd name="T10" fmla="*/ 40 w 46"/>
                  <a:gd name="T11" fmla="*/ 5 h 40"/>
                  <a:gd name="T12" fmla="*/ 23 w 46"/>
                  <a:gd name="T13" fmla="*/ 0 h 40"/>
                  <a:gd name="T14" fmla="*/ 6 w 46"/>
                  <a:gd name="T15" fmla="*/ 5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4"/>
                    </a:lnTo>
                    <a:lnTo>
                      <a:pt x="23" y="40"/>
                    </a:lnTo>
                    <a:lnTo>
                      <a:pt x="40" y="34"/>
                    </a:lnTo>
                    <a:lnTo>
                      <a:pt x="46" y="23"/>
                    </a:lnTo>
                    <a:lnTo>
                      <a:pt x="40"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44" name="Freeform 52"/>
              <p:cNvSpPr>
                <a:spLocks/>
              </p:cNvSpPr>
              <p:nvPr/>
            </p:nvSpPr>
            <p:spPr bwMode="auto">
              <a:xfrm>
                <a:off x="4523" y="2824"/>
                <a:ext cx="46" cy="41"/>
              </a:xfrm>
              <a:custGeom>
                <a:avLst/>
                <a:gdLst>
                  <a:gd name="T0" fmla="*/ 0 w 46"/>
                  <a:gd name="T1" fmla="*/ 18 h 41"/>
                  <a:gd name="T2" fmla="*/ 6 w 46"/>
                  <a:gd name="T3" fmla="*/ 35 h 41"/>
                  <a:gd name="T4" fmla="*/ 23 w 46"/>
                  <a:gd name="T5" fmla="*/ 41 h 41"/>
                  <a:gd name="T6" fmla="*/ 40 w 46"/>
                  <a:gd name="T7" fmla="*/ 35 h 41"/>
                  <a:gd name="T8" fmla="*/ 46 w 46"/>
                  <a:gd name="T9" fmla="*/ 18 h 41"/>
                  <a:gd name="T10" fmla="*/ 40 w 46"/>
                  <a:gd name="T11" fmla="*/ 6 h 41"/>
                  <a:gd name="T12" fmla="*/ 23 w 46"/>
                  <a:gd name="T13" fmla="*/ 0 h 41"/>
                  <a:gd name="T14" fmla="*/ 6 w 46"/>
                  <a:gd name="T15" fmla="*/ 6 h 41"/>
                  <a:gd name="T16" fmla="*/ 0 w 46"/>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8"/>
                    </a:moveTo>
                    <a:lnTo>
                      <a:pt x="6" y="35"/>
                    </a:lnTo>
                    <a:lnTo>
                      <a:pt x="23" y="41"/>
                    </a:lnTo>
                    <a:lnTo>
                      <a:pt x="40" y="35"/>
                    </a:lnTo>
                    <a:lnTo>
                      <a:pt x="46" y="18"/>
                    </a:lnTo>
                    <a:lnTo>
                      <a:pt x="40"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45" name="Freeform 53"/>
              <p:cNvSpPr>
                <a:spLocks/>
              </p:cNvSpPr>
              <p:nvPr/>
            </p:nvSpPr>
            <p:spPr bwMode="auto">
              <a:xfrm>
                <a:off x="4586" y="2813"/>
                <a:ext cx="46" cy="40"/>
              </a:xfrm>
              <a:custGeom>
                <a:avLst/>
                <a:gdLst>
                  <a:gd name="T0" fmla="*/ 0 w 46"/>
                  <a:gd name="T1" fmla="*/ 17 h 40"/>
                  <a:gd name="T2" fmla="*/ 6 w 46"/>
                  <a:gd name="T3" fmla="*/ 34 h 40"/>
                  <a:gd name="T4" fmla="*/ 23 w 46"/>
                  <a:gd name="T5" fmla="*/ 40 h 40"/>
                  <a:gd name="T6" fmla="*/ 41 w 46"/>
                  <a:gd name="T7" fmla="*/ 34 h 40"/>
                  <a:gd name="T8" fmla="*/ 46 w 46"/>
                  <a:gd name="T9" fmla="*/ 17 h 40"/>
                  <a:gd name="T10" fmla="*/ 41 w 46"/>
                  <a:gd name="T11" fmla="*/ 5 h 40"/>
                  <a:gd name="T12" fmla="*/ 23 w 46"/>
                  <a:gd name="T13" fmla="*/ 0 h 40"/>
                  <a:gd name="T14" fmla="*/ 6 w 46"/>
                  <a:gd name="T15" fmla="*/ 5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4"/>
                    </a:lnTo>
                    <a:lnTo>
                      <a:pt x="23" y="40"/>
                    </a:lnTo>
                    <a:lnTo>
                      <a:pt x="41" y="34"/>
                    </a:lnTo>
                    <a:lnTo>
                      <a:pt x="46" y="17"/>
                    </a:lnTo>
                    <a:lnTo>
                      <a:pt x="41"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46" name="Freeform 54"/>
              <p:cNvSpPr>
                <a:spLocks/>
              </p:cNvSpPr>
              <p:nvPr/>
            </p:nvSpPr>
            <p:spPr bwMode="auto">
              <a:xfrm>
                <a:off x="4517" y="2795"/>
                <a:ext cx="46" cy="41"/>
              </a:xfrm>
              <a:custGeom>
                <a:avLst/>
                <a:gdLst>
                  <a:gd name="T0" fmla="*/ 0 w 46"/>
                  <a:gd name="T1" fmla="*/ 23 h 41"/>
                  <a:gd name="T2" fmla="*/ 6 w 46"/>
                  <a:gd name="T3" fmla="*/ 35 h 41"/>
                  <a:gd name="T4" fmla="*/ 23 w 46"/>
                  <a:gd name="T5" fmla="*/ 41 h 41"/>
                  <a:gd name="T6" fmla="*/ 40 w 46"/>
                  <a:gd name="T7" fmla="*/ 35 h 41"/>
                  <a:gd name="T8" fmla="*/ 46 w 46"/>
                  <a:gd name="T9" fmla="*/ 23 h 41"/>
                  <a:gd name="T10" fmla="*/ 40 w 46"/>
                  <a:gd name="T11" fmla="*/ 6 h 41"/>
                  <a:gd name="T12" fmla="*/ 23 w 46"/>
                  <a:gd name="T13" fmla="*/ 0 h 41"/>
                  <a:gd name="T14" fmla="*/ 6 w 46"/>
                  <a:gd name="T15" fmla="*/ 6 h 41"/>
                  <a:gd name="T16" fmla="*/ 0 w 46"/>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3"/>
                    </a:moveTo>
                    <a:lnTo>
                      <a:pt x="6" y="35"/>
                    </a:lnTo>
                    <a:lnTo>
                      <a:pt x="23" y="41"/>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47" name="Freeform 55"/>
              <p:cNvSpPr>
                <a:spLocks/>
              </p:cNvSpPr>
              <p:nvPr/>
            </p:nvSpPr>
            <p:spPr bwMode="auto">
              <a:xfrm>
                <a:off x="4523" y="2755"/>
                <a:ext cx="46" cy="40"/>
              </a:xfrm>
              <a:custGeom>
                <a:avLst/>
                <a:gdLst>
                  <a:gd name="T0" fmla="*/ 0 w 46"/>
                  <a:gd name="T1" fmla="*/ 23 h 40"/>
                  <a:gd name="T2" fmla="*/ 6 w 46"/>
                  <a:gd name="T3" fmla="*/ 35 h 40"/>
                  <a:gd name="T4" fmla="*/ 23 w 46"/>
                  <a:gd name="T5" fmla="*/ 40 h 40"/>
                  <a:gd name="T6" fmla="*/ 40 w 46"/>
                  <a:gd name="T7" fmla="*/ 35 h 40"/>
                  <a:gd name="T8" fmla="*/ 46 w 46"/>
                  <a:gd name="T9" fmla="*/ 23 h 40"/>
                  <a:gd name="T10" fmla="*/ 40 w 46"/>
                  <a:gd name="T11" fmla="*/ 6 h 40"/>
                  <a:gd name="T12" fmla="*/ 23 w 46"/>
                  <a:gd name="T13" fmla="*/ 0 h 40"/>
                  <a:gd name="T14" fmla="*/ 6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5"/>
                    </a:lnTo>
                    <a:lnTo>
                      <a:pt x="23" y="40"/>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48" name="Freeform 56"/>
              <p:cNvSpPr>
                <a:spLocks/>
              </p:cNvSpPr>
              <p:nvPr/>
            </p:nvSpPr>
            <p:spPr bwMode="auto">
              <a:xfrm>
                <a:off x="4488" y="2778"/>
                <a:ext cx="41" cy="40"/>
              </a:xfrm>
              <a:custGeom>
                <a:avLst/>
                <a:gdLst>
                  <a:gd name="T0" fmla="*/ 0 w 41"/>
                  <a:gd name="T1" fmla="*/ 23 h 40"/>
                  <a:gd name="T2" fmla="*/ 6 w 41"/>
                  <a:gd name="T3" fmla="*/ 35 h 40"/>
                  <a:gd name="T4" fmla="*/ 17 w 41"/>
                  <a:gd name="T5" fmla="*/ 40 h 40"/>
                  <a:gd name="T6" fmla="*/ 35 w 41"/>
                  <a:gd name="T7" fmla="*/ 35 h 40"/>
                  <a:gd name="T8" fmla="*/ 41 w 41"/>
                  <a:gd name="T9" fmla="*/ 23 h 40"/>
                  <a:gd name="T10" fmla="*/ 35 w 41"/>
                  <a:gd name="T11" fmla="*/ 6 h 40"/>
                  <a:gd name="T12" fmla="*/ 17 w 41"/>
                  <a:gd name="T13" fmla="*/ 0 h 40"/>
                  <a:gd name="T14" fmla="*/ 6 w 41"/>
                  <a:gd name="T15" fmla="*/ 6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5"/>
                    </a:lnTo>
                    <a:lnTo>
                      <a:pt x="17" y="40"/>
                    </a:lnTo>
                    <a:lnTo>
                      <a:pt x="35" y="35"/>
                    </a:lnTo>
                    <a:lnTo>
                      <a:pt x="41"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49" name="Freeform 57"/>
              <p:cNvSpPr>
                <a:spLocks/>
              </p:cNvSpPr>
              <p:nvPr/>
            </p:nvSpPr>
            <p:spPr bwMode="auto">
              <a:xfrm>
                <a:off x="4482" y="2813"/>
                <a:ext cx="47" cy="40"/>
              </a:xfrm>
              <a:custGeom>
                <a:avLst/>
                <a:gdLst>
                  <a:gd name="T0" fmla="*/ 0 w 47"/>
                  <a:gd name="T1" fmla="*/ 17 h 40"/>
                  <a:gd name="T2" fmla="*/ 6 w 47"/>
                  <a:gd name="T3" fmla="*/ 34 h 40"/>
                  <a:gd name="T4" fmla="*/ 23 w 47"/>
                  <a:gd name="T5" fmla="*/ 40 h 40"/>
                  <a:gd name="T6" fmla="*/ 41 w 47"/>
                  <a:gd name="T7" fmla="*/ 34 h 40"/>
                  <a:gd name="T8" fmla="*/ 47 w 47"/>
                  <a:gd name="T9" fmla="*/ 17 h 40"/>
                  <a:gd name="T10" fmla="*/ 41 w 47"/>
                  <a:gd name="T11" fmla="*/ 5 h 40"/>
                  <a:gd name="T12" fmla="*/ 23 w 47"/>
                  <a:gd name="T13" fmla="*/ 0 h 40"/>
                  <a:gd name="T14" fmla="*/ 6 w 47"/>
                  <a:gd name="T15" fmla="*/ 5 h 40"/>
                  <a:gd name="T16" fmla="*/ 0 w 47"/>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0">
                    <a:moveTo>
                      <a:pt x="0" y="17"/>
                    </a:moveTo>
                    <a:lnTo>
                      <a:pt x="6" y="34"/>
                    </a:lnTo>
                    <a:lnTo>
                      <a:pt x="23" y="40"/>
                    </a:lnTo>
                    <a:lnTo>
                      <a:pt x="41" y="34"/>
                    </a:lnTo>
                    <a:lnTo>
                      <a:pt x="47" y="17"/>
                    </a:lnTo>
                    <a:lnTo>
                      <a:pt x="41"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50" name="Freeform 58"/>
              <p:cNvSpPr>
                <a:spLocks/>
              </p:cNvSpPr>
              <p:nvPr/>
            </p:nvSpPr>
            <p:spPr bwMode="auto">
              <a:xfrm>
                <a:off x="4459" y="2847"/>
                <a:ext cx="41" cy="41"/>
              </a:xfrm>
              <a:custGeom>
                <a:avLst/>
                <a:gdLst>
                  <a:gd name="T0" fmla="*/ 0 w 41"/>
                  <a:gd name="T1" fmla="*/ 18 h 41"/>
                  <a:gd name="T2" fmla="*/ 6 w 41"/>
                  <a:gd name="T3" fmla="*/ 35 h 41"/>
                  <a:gd name="T4" fmla="*/ 23 w 41"/>
                  <a:gd name="T5" fmla="*/ 41 h 41"/>
                  <a:gd name="T6" fmla="*/ 35 w 41"/>
                  <a:gd name="T7" fmla="*/ 35 h 41"/>
                  <a:gd name="T8" fmla="*/ 41 w 41"/>
                  <a:gd name="T9" fmla="*/ 18 h 41"/>
                  <a:gd name="T10" fmla="*/ 35 w 41"/>
                  <a:gd name="T11" fmla="*/ 6 h 41"/>
                  <a:gd name="T12" fmla="*/ 23 w 41"/>
                  <a:gd name="T13" fmla="*/ 0 h 41"/>
                  <a:gd name="T14" fmla="*/ 6 w 41"/>
                  <a:gd name="T15" fmla="*/ 6 h 41"/>
                  <a:gd name="T16" fmla="*/ 0 w 41"/>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18"/>
                    </a:moveTo>
                    <a:lnTo>
                      <a:pt x="6" y="35"/>
                    </a:lnTo>
                    <a:lnTo>
                      <a:pt x="23" y="41"/>
                    </a:lnTo>
                    <a:lnTo>
                      <a:pt x="35" y="35"/>
                    </a:lnTo>
                    <a:lnTo>
                      <a:pt x="41" y="18"/>
                    </a:lnTo>
                    <a:lnTo>
                      <a:pt x="35"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51" name="Freeform 59"/>
              <p:cNvSpPr>
                <a:spLocks/>
              </p:cNvSpPr>
              <p:nvPr/>
            </p:nvSpPr>
            <p:spPr bwMode="auto">
              <a:xfrm>
                <a:off x="4442" y="2813"/>
                <a:ext cx="46" cy="40"/>
              </a:xfrm>
              <a:custGeom>
                <a:avLst/>
                <a:gdLst>
                  <a:gd name="T0" fmla="*/ 0 w 46"/>
                  <a:gd name="T1" fmla="*/ 23 h 40"/>
                  <a:gd name="T2" fmla="*/ 6 w 46"/>
                  <a:gd name="T3" fmla="*/ 34 h 40"/>
                  <a:gd name="T4" fmla="*/ 23 w 46"/>
                  <a:gd name="T5" fmla="*/ 40 h 40"/>
                  <a:gd name="T6" fmla="*/ 40 w 46"/>
                  <a:gd name="T7" fmla="*/ 34 h 40"/>
                  <a:gd name="T8" fmla="*/ 46 w 46"/>
                  <a:gd name="T9" fmla="*/ 23 h 40"/>
                  <a:gd name="T10" fmla="*/ 40 w 46"/>
                  <a:gd name="T11" fmla="*/ 5 h 40"/>
                  <a:gd name="T12" fmla="*/ 23 w 46"/>
                  <a:gd name="T13" fmla="*/ 0 h 40"/>
                  <a:gd name="T14" fmla="*/ 6 w 46"/>
                  <a:gd name="T15" fmla="*/ 5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4"/>
                    </a:lnTo>
                    <a:lnTo>
                      <a:pt x="23" y="40"/>
                    </a:lnTo>
                    <a:lnTo>
                      <a:pt x="40" y="34"/>
                    </a:lnTo>
                    <a:lnTo>
                      <a:pt x="46" y="23"/>
                    </a:lnTo>
                    <a:lnTo>
                      <a:pt x="40"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52" name="Freeform 60"/>
              <p:cNvSpPr>
                <a:spLocks/>
              </p:cNvSpPr>
              <p:nvPr/>
            </p:nvSpPr>
            <p:spPr bwMode="auto">
              <a:xfrm>
                <a:off x="4425" y="2801"/>
                <a:ext cx="46" cy="41"/>
              </a:xfrm>
              <a:custGeom>
                <a:avLst/>
                <a:gdLst>
                  <a:gd name="T0" fmla="*/ 0 w 46"/>
                  <a:gd name="T1" fmla="*/ 23 h 41"/>
                  <a:gd name="T2" fmla="*/ 5 w 46"/>
                  <a:gd name="T3" fmla="*/ 35 h 41"/>
                  <a:gd name="T4" fmla="*/ 23 w 46"/>
                  <a:gd name="T5" fmla="*/ 41 h 41"/>
                  <a:gd name="T6" fmla="*/ 40 w 46"/>
                  <a:gd name="T7" fmla="*/ 35 h 41"/>
                  <a:gd name="T8" fmla="*/ 46 w 46"/>
                  <a:gd name="T9" fmla="*/ 23 h 41"/>
                  <a:gd name="T10" fmla="*/ 40 w 46"/>
                  <a:gd name="T11" fmla="*/ 6 h 41"/>
                  <a:gd name="T12" fmla="*/ 23 w 46"/>
                  <a:gd name="T13" fmla="*/ 0 h 41"/>
                  <a:gd name="T14" fmla="*/ 5 w 46"/>
                  <a:gd name="T15" fmla="*/ 6 h 41"/>
                  <a:gd name="T16" fmla="*/ 0 w 46"/>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3"/>
                    </a:moveTo>
                    <a:lnTo>
                      <a:pt x="5" y="35"/>
                    </a:lnTo>
                    <a:lnTo>
                      <a:pt x="23" y="41"/>
                    </a:lnTo>
                    <a:lnTo>
                      <a:pt x="40" y="35"/>
                    </a:lnTo>
                    <a:lnTo>
                      <a:pt x="46" y="23"/>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53" name="Freeform 61"/>
              <p:cNvSpPr>
                <a:spLocks/>
              </p:cNvSpPr>
              <p:nvPr/>
            </p:nvSpPr>
            <p:spPr bwMode="auto">
              <a:xfrm>
                <a:off x="4459" y="2795"/>
                <a:ext cx="46" cy="41"/>
              </a:xfrm>
              <a:custGeom>
                <a:avLst/>
                <a:gdLst>
                  <a:gd name="T0" fmla="*/ 0 w 46"/>
                  <a:gd name="T1" fmla="*/ 18 h 41"/>
                  <a:gd name="T2" fmla="*/ 6 w 46"/>
                  <a:gd name="T3" fmla="*/ 35 h 41"/>
                  <a:gd name="T4" fmla="*/ 23 w 46"/>
                  <a:gd name="T5" fmla="*/ 41 h 41"/>
                  <a:gd name="T6" fmla="*/ 41 w 46"/>
                  <a:gd name="T7" fmla="*/ 35 h 41"/>
                  <a:gd name="T8" fmla="*/ 46 w 46"/>
                  <a:gd name="T9" fmla="*/ 18 h 41"/>
                  <a:gd name="T10" fmla="*/ 41 w 46"/>
                  <a:gd name="T11" fmla="*/ 6 h 41"/>
                  <a:gd name="T12" fmla="*/ 23 w 46"/>
                  <a:gd name="T13" fmla="*/ 0 h 41"/>
                  <a:gd name="T14" fmla="*/ 6 w 46"/>
                  <a:gd name="T15" fmla="*/ 6 h 41"/>
                  <a:gd name="T16" fmla="*/ 0 w 46"/>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8"/>
                    </a:moveTo>
                    <a:lnTo>
                      <a:pt x="6" y="35"/>
                    </a:lnTo>
                    <a:lnTo>
                      <a:pt x="23" y="41"/>
                    </a:lnTo>
                    <a:lnTo>
                      <a:pt x="41" y="35"/>
                    </a:lnTo>
                    <a:lnTo>
                      <a:pt x="46" y="18"/>
                    </a:lnTo>
                    <a:lnTo>
                      <a:pt x="41"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54" name="Freeform 62"/>
              <p:cNvSpPr>
                <a:spLocks/>
              </p:cNvSpPr>
              <p:nvPr/>
            </p:nvSpPr>
            <p:spPr bwMode="auto">
              <a:xfrm>
                <a:off x="4465" y="2766"/>
                <a:ext cx="46" cy="41"/>
              </a:xfrm>
              <a:custGeom>
                <a:avLst/>
                <a:gdLst>
                  <a:gd name="T0" fmla="*/ 0 w 46"/>
                  <a:gd name="T1" fmla="*/ 18 h 41"/>
                  <a:gd name="T2" fmla="*/ 6 w 46"/>
                  <a:gd name="T3" fmla="*/ 35 h 41"/>
                  <a:gd name="T4" fmla="*/ 23 w 46"/>
                  <a:gd name="T5" fmla="*/ 41 h 41"/>
                  <a:gd name="T6" fmla="*/ 40 w 46"/>
                  <a:gd name="T7" fmla="*/ 35 h 41"/>
                  <a:gd name="T8" fmla="*/ 46 w 46"/>
                  <a:gd name="T9" fmla="*/ 18 h 41"/>
                  <a:gd name="T10" fmla="*/ 40 w 46"/>
                  <a:gd name="T11" fmla="*/ 0 h 41"/>
                  <a:gd name="T12" fmla="*/ 23 w 46"/>
                  <a:gd name="T13" fmla="*/ 0 h 41"/>
                  <a:gd name="T14" fmla="*/ 6 w 46"/>
                  <a:gd name="T15" fmla="*/ 6 h 41"/>
                  <a:gd name="T16" fmla="*/ 0 w 46"/>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8"/>
                    </a:moveTo>
                    <a:lnTo>
                      <a:pt x="6" y="35"/>
                    </a:lnTo>
                    <a:lnTo>
                      <a:pt x="23" y="41"/>
                    </a:lnTo>
                    <a:lnTo>
                      <a:pt x="40" y="35"/>
                    </a:lnTo>
                    <a:lnTo>
                      <a:pt x="46" y="18"/>
                    </a:lnTo>
                    <a:lnTo>
                      <a:pt x="40" y="0"/>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55" name="Freeform 63"/>
              <p:cNvSpPr>
                <a:spLocks/>
              </p:cNvSpPr>
              <p:nvPr/>
            </p:nvSpPr>
            <p:spPr bwMode="auto">
              <a:xfrm>
                <a:off x="4465" y="2738"/>
                <a:ext cx="40" cy="40"/>
              </a:xfrm>
              <a:custGeom>
                <a:avLst/>
                <a:gdLst>
                  <a:gd name="T0" fmla="*/ 0 w 40"/>
                  <a:gd name="T1" fmla="*/ 17 h 40"/>
                  <a:gd name="T2" fmla="*/ 6 w 40"/>
                  <a:gd name="T3" fmla="*/ 34 h 40"/>
                  <a:gd name="T4" fmla="*/ 17 w 40"/>
                  <a:gd name="T5" fmla="*/ 40 h 40"/>
                  <a:gd name="T6" fmla="*/ 35 w 40"/>
                  <a:gd name="T7" fmla="*/ 34 h 40"/>
                  <a:gd name="T8" fmla="*/ 40 w 40"/>
                  <a:gd name="T9" fmla="*/ 17 h 40"/>
                  <a:gd name="T10" fmla="*/ 35 w 40"/>
                  <a:gd name="T11" fmla="*/ 5 h 40"/>
                  <a:gd name="T12" fmla="*/ 17 w 40"/>
                  <a:gd name="T13" fmla="*/ 0 h 40"/>
                  <a:gd name="T14" fmla="*/ 0 w 40"/>
                  <a:gd name="T15" fmla="*/ 5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6" y="34"/>
                    </a:lnTo>
                    <a:lnTo>
                      <a:pt x="17" y="40"/>
                    </a:lnTo>
                    <a:lnTo>
                      <a:pt x="35" y="34"/>
                    </a:lnTo>
                    <a:lnTo>
                      <a:pt x="40" y="17"/>
                    </a:lnTo>
                    <a:lnTo>
                      <a:pt x="35" y="5"/>
                    </a:lnTo>
                    <a:lnTo>
                      <a:pt x="17" y="0"/>
                    </a:lnTo>
                    <a:lnTo>
                      <a:pt x="0"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56" name="Freeform 64"/>
              <p:cNvSpPr>
                <a:spLocks/>
              </p:cNvSpPr>
              <p:nvPr/>
            </p:nvSpPr>
            <p:spPr bwMode="auto">
              <a:xfrm>
                <a:off x="4459" y="2714"/>
                <a:ext cx="46" cy="41"/>
              </a:xfrm>
              <a:custGeom>
                <a:avLst/>
                <a:gdLst>
                  <a:gd name="T0" fmla="*/ 0 w 46"/>
                  <a:gd name="T1" fmla="*/ 24 h 41"/>
                  <a:gd name="T2" fmla="*/ 6 w 46"/>
                  <a:gd name="T3" fmla="*/ 35 h 41"/>
                  <a:gd name="T4" fmla="*/ 23 w 46"/>
                  <a:gd name="T5" fmla="*/ 41 h 41"/>
                  <a:gd name="T6" fmla="*/ 41 w 46"/>
                  <a:gd name="T7" fmla="*/ 35 h 41"/>
                  <a:gd name="T8" fmla="*/ 46 w 46"/>
                  <a:gd name="T9" fmla="*/ 18 h 41"/>
                  <a:gd name="T10" fmla="*/ 41 w 46"/>
                  <a:gd name="T11" fmla="*/ 6 h 41"/>
                  <a:gd name="T12" fmla="*/ 23 w 46"/>
                  <a:gd name="T13" fmla="*/ 0 h 41"/>
                  <a:gd name="T14" fmla="*/ 6 w 46"/>
                  <a:gd name="T15" fmla="*/ 6 h 41"/>
                  <a:gd name="T16" fmla="*/ 0 w 46"/>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4"/>
                    </a:moveTo>
                    <a:lnTo>
                      <a:pt x="6" y="35"/>
                    </a:lnTo>
                    <a:lnTo>
                      <a:pt x="23" y="41"/>
                    </a:lnTo>
                    <a:lnTo>
                      <a:pt x="41" y="35"/>
                    </a:lnTo>
                    <a:lnTo>
                      <a:pt x="46" y="18"/>
                    </a:lnTo>
                    <a:lnTo>
                      <a:pt x="41"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endParaRPr lang="en-US"/>
              </a:p>
            </p:txBody>
          </p:sp>
          <p:sp>
            <p:nvSpPr>
              <p:cNvPr id="8257" name="Freeform 65"/>
              <p:cNvSpPr>
                <a:spLocks/>
              </p:cNvSpPr>
              <p:nvPr/>
            </p:nvSpPr>
            <p:spPr bwMode="auto">
              <a:xfrm>
                <a:off x="4448" y="2686"/>
                <a:ext cx="46" cy="40"/>
              </a:xfrm>
              <a:custGeom>
                <a:avLst/>
                <a:gdLst>
                  <a:gd name="T0" fmla="*/ 0 w 46"/>
                  <a:gd name="T1" fmla="*/ 23 h 40"/>
                  <a:gd name="T2" fmla="*/ 5 w 46"/>
                  <a:gd name="T3" fmla="*/ 34 h 40"/>
                  <a:gd name="T4" fmla="*/ 23 w 46"/>
                  <a:gd name="T5" fmla="*/ 40 h 40"/>
                  <a:gd name="T6" fmla="*/ 40 w 46"/>
                  <a:gd name="T7" fmla="*/ 34 h 40"/>
                  <a:gd name="T8" fmla="*/ 46 w 46"/>
                  <a:gd name="T9" fmla="*/ 23 h 40"/>
                  <a:gd name="T10" fmla="*/ 40 w 46"/>
                  <a:gd name="T11" fmla="*/ 5 h 40"/>
                  <a:gd name="T12" fmla="*/ 23 w 46"/>
                  <a:gd name="T13" fmla="*/ 0 h 40"/>
                  <a:gd name="T14" fmla="*/ 5 w 46"/>
                  <a:gd name="T15" fmla="*/ 5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5" y="34"/>
                    </a:lnTo>
                    <a:lnTo>
                      <a:pt x="23" y="40"/>
                    </a:lnTo>
                    <a:lnTo>
                      <a:pt x="40" y="34"/>
                    </a:lnTo>
                    <a:lnTo>
                      <a:pt x="46" y="23"/>
                    </a:lnTo>
                    <a:lnTo>
                      <a:pt x="40" y="5"/>
                    </a:lnTo>
                    <a:lnTo>
                      <a:pt x="23" y="0"/>
                    </a:lnTo>
                    <a:lnTo>
                      <a:pt x="5"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58" name="Freeform 66"/>
              <p:cNvSpPr>
                <a:spLocks/>
              </p:cNvSpPr>
              <p:nvPr/>
            </p:nvSpPr>
            <p:spPr bwMode="auto">
              <a:xfrm>
                <a:off x="4453" y="2651"/>
                <a:ext cx="47" cy="40"/>
              </a:xfrm>
              <a:custGeom>
                <a:avLst/>
                <a:gdLst>
                  <a:gd name="T0" fmla="*/ 0 w 47"/>
                  <a:gd name="T1" fmla="*/ 23 h 40"/>
                  <a:gd name="T2" fmla="*/ 6 w 47"/>
                  <a:gd name="T3" fmla="*/ 35 h 40"/>
                  <a:gd name="T4" fmla="*/ 24 w 47"/>
                  <a:gd name="T5" fmla="*/ 40 h 40"/>
                  <a:gd name="T6" fmla="*/ 41 w 47"/>
                  <a:gd name="T7" fmla="*/ 35 h 40"/>
                  <a:gd name="T8" fmla="*/ 47 w 47"/>
                  <a:gd name="T9" fmla="*/ 23 h 40"/>
                  <a:gd name="T10" fmla="*/ 41 w 47"/>
                  <a:gd name="T11" fmla="*/ 6 h 40"/>
                  <a:gd name="T12" fmla="*/ 24 w 47"/>
                  <a:gd name="T13" fmla="*/ 0 h 40"/>
                  <a:gd name="T14" fmla="*/ 6 w 47"/>
                  <a:gd name="T15" fmla="*/ 6 h 40"/>
                  <a:gd name="T16" fmla="*/ 0 w 47"/>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0">
                    <a:moveTo>
                      <a:pt x="0" y="23"/>
                    </a:moveTo>
                    <a:lnTo>
                      <a:pt x="6" y="35"/>
                    </a:lnTo>
                    <a:lnTo>
                      <a:pt x="24" y="40"/>
                    </a:lnTo>
                    <a:lnTo>
                      <a:pt x="41" y="35"/>
                    </a:lnTo>
                    <a:lnTo>
                      <a:pt x="47" y="23"/>
                    </a:lnTo>
                    <a:lnTo>
                      <a:pt x="41" y="6"/>
                    </a:lnTo>
                    <a:lnTo>
                      <a:pt x="24"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59" name="Freeform 67"/>
              <p:cNvSpPr>
                <a:spLocks/>
              </p:cNvSpPr>
              <p:nvPr/>
            </p:nvSpPr>
            <p:spPr bwMode="auto">
              <a:xfrm>
                <a:off x="4459" y="2593"/>
                <a:ext cx="46" cy="46"/>
              </a:xfrm>
              <a:custGeom>
                <a:avLst/>
                <a:gdLst>
                  <a:gd name="T0" fmla="*/ 0 w 46"/>
                  <a:gd name="T1" fmla="*/ 23 h 46"/>
                  <a:gd name="T2" fmla="*/ 6 w 46"/>
                  <a:gd name="T3" fmla="*/ 41 h 46"/>
                  <a:gd name="T4" fmla="*/ 23 w 46"/>
                  <a:gd name="T5" fmla="*/ 46 h 46"/>
                  <a:gd name="T6" fmla="*/ 41 w 46"/>
                  <a:gd name="T7" fmla="*/ 41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60" name="Freeform 68"/>
              <p:cNvSpPr>
                <a:spLocks/>
              </p:cNvSpPr>
              <p:nvPr/>
            </p:nvSpPr>
            <p:spPr bwMode="auto">
              <a:xfrm>
                <a:off x="4430" y="2645"/>
                <a:ext cx="41" cy="41"/>
              </a:xfrm>
              <a:custGeom>
                <a:avLst/>
                <a:gdLst>
                  <a:gd name="T0" fmla="*/ 0 w 41"/>
                  <a:gd name="T1" fmla="*/ 23 h 41"/>
                  <a:gd name="T2" fmla="*/ 6 w 41"/>
                  <a:gd name="T3" fmla="*/ 35 h 41"/>
                  <a:gd name="T4" fmla="*/ 23 w 41"/>
                  <a:gd name="T5" fmla="*/ 41 h 41"/>
                  <a:gd name="T6" fmla="*/ 41 w 41"/>
                  <a:gd name="T7" fmla="*/ 35 h 41"/>
                  <a:gd name="T8" fmla="*/ 41 w 41"/>
                  <a:gd name="T9" fmla="*/ 23 h 41"/>
                  <a:gd name="T10" fmla="*/ 35 w 41"/>
                  <a:gd name="T11" fmla="*/ 6 h 41"/>
                  <a:gd name="T12" fmla="*/ 23 w 41"/>
                  <a:gd name="T13" fmla="*/ 0 h 41"/>
                  <a:gd name="T14" fmla="*/ 6 w 41"/>
                  <a:gd name="T15" fmla="*/ 6 h 41"/>
                  <a:gd name="T16" fmla="*/ 0 w 41"/>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23"/>
                    </a:moveTo>
                    <a:lnTo>
                      <a:pt x="6" y="35"/>
                    </a:lnTo>
                    <a:lnTo>
                      <a:pt x="23" y="41"/>
                    </a:lnTo>
                    <a:lnTo>
                      <a:pt x="41" y="35"/>
                    </a:lnTo>
                    <a:lnTo>
                      <a:pt x="41"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61" name="Freeform 69"/>
              <p:cNvSpPr>
                <a:spLocks/>
              </p:cNvSpPr>
              <p:nvPr/>
            </p:nvSpPr>
            <p:spPr bwMode="auto">
              <a:xfrm>
                <a:off x="4413" y="2680"/>
                <a:ext cx="46" cy="40"/>
              </a:xfrm>
              <a:custGeom>
                <a:avLst/>
                <a:gdLst>
                  <a:gd name="T0" fmla="*/ 0 w 46"/>
                  <a:gd name="T1" fmla="*/ 17 h 40"/>
                  <a:gd name="T2" fmla="*/ 6 w 46"/>
                  <a:gd name="T3" fmla="*/ 34 h 40"/>
                  <a:gd name="T4" fmla="*/ 23 w 46"/>
                  <a:gd name="T5" fmla="*/ 40 h 40"/>
                  <a:gd name="T6" fmla="*/ 40 w 46"/>
                  <a:gd name="T7" fmla="*/ 34 h 40"/>
                  <a:gd name="T8" fmla="*/ 46 w 46"/>
                  <a:gd name="T9" fmla="*/ 17 h 40"/>
                  <a:gd name="T10" fmla="*/ 40 w 46"/>
                  <a:gd name="T11" fmla="*/ 6 h 40"/>
                  <a:gd name="T12" fmla="*/ 23 w 46"/>
                  <a:gd name="T13" fmla="*/ 0 h 40"/>
                  <a:gd name="T14" fmla="*/ 6 w 46"/>
                  <a:gd name="T15" fmla="*/ 6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4"/>
                    </a:lnTo>
                    <a:lnTo>
                      <a:pt x="23" y="40"/>
                    </a:lnTo>
                    <a:lnTo>
                      <a:pt x="40" y="34"/>
                    </a:lnTo>
                    <a:lnTo>
                      <a:pt x="46" y="17"/>
                    </a:lnTo>
                    <a:lnTo>
                      <a:pt x="40"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62" name="Freeform 70"/>
              <p:cNvSpPr>
                <a:spLocks/>
              </p:cNvSpPr>
              <p:nvPr/>
            </p:nvSpPr>
            <p:spPr bwMode="auto">
              <a:xfrm>
                <a:off x="4413" y="2686"/>
                <a:ext cx="46" cy="40"/>
              </a:xfrm>
              <a:custGeom>
                <a:avLst/>
                <a:gdLst>
                  <a:gd name="T0" fmla="*/ 0 w 46"/>
                  <a:gd name="T1" fmla="*/ 17 h 40"/>
                  <a:gd name="T2" fmla="*/ 6 w 46"/>
                  <a:gd name="T3" fmla="*/ 34 h 40"/>
                  <a:gd name="T4" fmla="*/ 23 w 46"/>
                  <a:gd name="T5" fmla="*/ 40 h 40"/>
                  <a:gd name="T6" fmla="*/ 40 w 46"/>
                  <a:gd name="T7" fmla="*/ 34 h 40"/>
                  <a:gd name="T8" fmla="*/ 46 w 46"/>
                  <a:gd name="T9" fmla="*/ 17 h 40"/>
                  <a:gd name="T10" fmla="*/ 40 w 46"/>
                  <a:gd name="T11" fmla="*/ 5 h 40"/>
                  <a:gd name="T12" fmla="*/ 23 w 46"/>
                  <a:gd name="T13" fmla="*/ 0 h 40"/>
                  <a:gd name="T14" fmla="*/ 6 w 46"/>
                  <a:gd name="T15" fmla="*/ 5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4"/>
                    </a:lnTo>
                    <a:lnTo>
                      <a:pt x="23" y="40"/>
                    </a:lnTo>
                    <a:lnTo>
                      <a:pt x="40" y="34"/>
                    </a:lnTo>
                    <a:lnTo>
                      <a:pt x="46" y="17"/>
                    </a:lnTo>
                    <a:lnTo>
                      <a:pt x="40"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63" name="Freeform 71"/>
              <p:cNvSpPr>
                <a:spLocks/>
              </p:cNvSpPr>
              <p:nvPr/>
            </p:nvSpPr>
            <p:spPr bwMode="auto">
              <a:xfrm>
                <a:off x="4384" y="2755"/>
                <a:ext cx="41" cy="40"/>
              </a:xfrm>
              <a:custGeom>
                <a:avLst/>
                <a:gdLst>
                  <a:gd name="T0" fmla="*/ 0 w 41"/>
                  <a:gd name="T1" fmla="*/ 23 h 40"/>
                  <a:gd name="T2" fmla="*/ 6 w 41"/>
                  <a:gd name="T3" fmla="*/ 35 h 40"/>
                  <a:gd name="T4" fmla="*/ 23 w 41"/>
                  <a:gd name="T5" fmla="*/ 40 h 40"/>
                  <a:gd name="T6" fmla="*/ 35 w 41"/>
                  <a:gd name="T7" fmla="*/ 35 h 40"/>
                  <a:gd name="T8" fmla="*/ 41 w 41"/>
                  <a:gd name="T9" fmla="*/ 23 h 40"/>
                  <a:gd name="T10" fmla="*/ 35 w 41"/>
                  <a:gd name="T11" fmla="*/ 6 h 40"/>
                  <a:gd name="T12" fmla="*/ 23 w 41"/>
                  <a:gd name="T13" fmla="*/ 0 h 40"/>
                  <a:gd name="T14" fmla="*/ 6 w 41"/>
                  <a:gd name="T15" fmla="*/ 6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5"/>
                    </a:lnTo>
                    <a:lnTo>
                      <a:pt x="23" y="40"/>
                    </a:lnTo>
                    <a:lnTo>
                      <a:pt x="35" y="35"/>
                    </a:lnTo>
                    <a:lnTo>
                      <a:pt x="41"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64" name="Freeform 72"/>
              <p:cNvSpPr>
                <a:spLocks/>
              </p:cNvSpPr>
              <p:nvPr/>
            </p:nvSpPr>
            <p:spPr bwMode="auto">
              <a:xfrm>
                <a:off x="4396" y="2714"/>
                <a:ext cx="46" cy="41"/>
              </a:xfrm>
              <a:custGeom>
                <a:avLst/>
                <a:gdLst>
                  <a:gd name="T0" fmla="*/ 0 w 46"/>
                  <a:gd name="T1" fmla="*/ 24 h 41"/>
                  <a:gd name="T2" fmla="*/ 6 w 46"/>
                  <a:gd name="T3" fmla="*/ 35 h 41"/>
                  <a:gd name="T4" fmla="*/ 23 w 46"/>
                  <a:gd name="T5" fmla="*/ 41 h 41"/>
                  <a:gd name="T6" fmla="*/ 40 w 46"/>
                  <a:gd name="T7" fmla="*/ 35 h 41"/>
                  <a:gd name="T8" fmla="*/ 46 w 46"/>
                  <a:gd name="T9" fmla="*/ 24 h 41"/>
                  <a:gd name="T10" fmla="*/ 40 w 46"/>
                  <a:gd name="T11" fmla="*/ 6 h 41"/>
                  <a:gd name="T12" fmla="*/ 23 w 46"/>
                  <a:gd name="T13" fmla="*/ 0 h 41"/>
                  <a:gd name="T14" fmla="*/ 6 w 46"/>
                  <a:gd name="T15" fmla="*/ 6 h 41"/>
                  <a:gd name="T16" fmla="*/ 0 w 46"/>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4"/>
                    </a:moveTo>
                    <a:lnTo>
                      <a:pt x="6" y="35"/>
                    </a:lnTo>
                    <a:lnTo>
                      <a:pt x="23" y="41"/>
                    </a:lnTo>
                    <a:lnTo>
                      <a:pt x="40" y="35"/>
                    </a:lnTo>
                    <a:lnTo>
                      <a:pt x="46" y="24"/>
                    </a:lnTo>
                    <a:lnTo>
                      <a:pt x="40"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endParaRPr lang="en-US"/>
              </a:p>
            </p:txBody>
          </p:sp>
          <p:sp>
            <p:nvSpPr>
              <p:cNvPr id="8265" name="Freeform 73"/>
              <p:cNvSpPr>
                <a:spLocks/>
              </p:cNvSpPr>
              <p:nvPr/>
            </p:nvSpPr>
            <p:spPr bwMode="auto">
              <a:xfrm>
                <a:off x="4350" y="2743"/>
                <a:ext cx="46" cy="47"/>
              </a:xfrm>
              <a:custGeom>
                <a:avLst/>
                <a:gdLst>
                  <a:gd name="T0" fmla="*/ 0 w 46"/>
                  <a:gd name="T1" fmla="*/ 23 h 47"/>
                  <a:gd name="T2" fmla="*/ 5 w 46"/>
                  <a:gd name="T3" fmla="*/ 41 h 47"/>
                  <a:gd name="T4" fmla="*/ 23 w 46"/>
                  <a:gd name="T5" fmla="*/ 47 h 47"/>
                  <a:gd name="T6" fmla="*/ 40 w 46"/>
                  <a:gd name="T7" fmla="*/ 35 h 47"/>
                  <a:gd name="T8" fmla="*/ 46 w 46"/>
                  <a:gd name="T9" fmla="*/ 23 h 47"/>
                  <a:gd name="T10" fmla="*/ 40 w 46"/>
                  <a:gd name="T11" fmla="*/ 6 h 47"/>
                  <a:gd name="T12" fmla="*/ 23 w 46"/>
                  <a:gd name="T13" fmla="*/ 0 h 47"/>
                  <a:gd name="T14" fmla="*/ 5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5" y="41"/>
                    </a:lnTo>
                    <a:lnTo>
                      <a:pt x="23" y="47"/>
                    </a:lnTo>
                    <a:lnTo>
                      <a:pt x="40" y="35"/>
                    </a:lnTo>
                    <a:lnTo>
                      <a:pt x="46" y="23"/>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66" name="Freeform 74"/>
              <p:cNvSpPr>
                <a:spLocks/>
              </p:cNvSpPr>
              <p:nvPr/>
            </p:nvSpPr>
            <p:spPr bwMode="auto">
              <a:xfrm>
                <a:off x="4373" y="2720"/>
                <a:ext cx="46" cy="41"/>
              </a:xfrm>
              <a:custGeom>
                <a:avLst/>
                <a:gdLst>
                  <a:gd name="T0" fmla="*/ 0 w 46"/>
                  <a:gd name="T1" fmla="*/ 23 h 41"/>
                  <a:gd name="T2" fmla="*/ 5 w 46"/>
                  <a:gd name="T3" fmla="*/ 35 h 41"/>
                  <a:gd name="T4" fmla="*/ 23 w 46"/>
                  <a:gd name="T5" fmla="*/ 41 h 41"/>
                  <a:gd name="T6" fmla="*/ 40 w 46"/>
                  <a:gd name="T7" fmla="*/ 35 h 41"/>
                  <a:gd name="T8" fmla="*/ 46 w 46"/>
                  <a:gd name="T9" fmla="*/ 23 h 41"/>
                  <a:gd name="T10" fmla="*/ 40 w 46"/>
                  <a:gd name="T11" fmla="*/ 6 h 41"/>
                  <a:gd name="T12" fmla="*/ 23 w 46"/>
                  <a:gd name="T13" fmla="*/ 0 h 41"/>
                  <a:gd name="T14" fmla="*/ 5 w 46"/>
                  <a:gd name="T15" fmla="*/ 6 h 41"/>
                  <a:gd name="T16" fmla="*/ 0 w 46"/>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3"/>
                    </a:moveTo>
                    <a:lnTo>
                      <a:pt x="5" y="35"/>
                    </a:lnTo>
                    <a:lnTo>
                      <a:pt x="23" y="41"/>
                    </a:lnTo>
                    <a:lnTo>
                      <a:pt x="40" y="35"/>
                    </a:lnTo>
                    <a:lnTo>
                      <a:pt x="46" y="23"/>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67" name="Freeform 75"/>
              <p:cNvSpPr>
                <a:spLocks/>
              </p:cNvSpPr>
              <p:nvPr/>
            </p:nvSpPr>
            <p:spPr bwMode="auto">
              <a:xfrm>
                <a:off x="4332" y="2720"/>
                <a:ext cx="46" cy="41"/>
              </a:xfrm>
              <a:custGeom>
                <a:avLst/>
                <a:gdLst>
                  <a:gd name="T0" fmla="*/ 0 w 46"/>
                  <a:gd name="T1" fmla="*/ 18 h 41"/>
                  <a:gd name="T2" fmla="*/ 6 w 46"/>
                  <a:gd name="T3" fmla="*/ 35 h 41"/>
                  <a:gd name="T4" fmla="*/ 23 w 46"/>
                  <a:gd name="T5" fmla="*/ 41 h 41"/>
                  <a:gd name="T6" fmla="*/ 41 w 46"/>
                  <a:gd name="T7" fmla="*/ 35 h 41"/>
                  <a:gd name="T8" fmla="*/ 46 w 46"/>
                  <a:gd name="T9" fmla="*/ 18 h 41"/>
                  <a:gd name="T10" fmla="*/ 41 w 46"/>
                  <a:gd name="T11" fmla="*/ 6 h 41"/>
                  <a:gd name="T12" fmla="*/ 23 w 46"/>
                  <a:gd name="T13" fmla="*/ 0 h 41"/>
                  <a:gd name="T14" fmla="*/ 6 w 46"/>
                  <a:gd name="T15" fmla="*/ 6 h 41"/>
                  <a:gd name="T16" fmla="*/ 0 w 46"/>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8"/>
                    </a:moveTo>
                    <a:lnTo>
                      <a:pt x="6" y="35"/>
                    </a:lnTo>
                    <a:lnTo>
                      <a:pt x="23" y="41"/>
                    </a:lnTo>
                    <a:lnTo>
                      <a:pt x="41" y="35"/>
                    </a:lnTo>
                    <a:lnTo>
                      <a:pt x="46" y="18"/>
                    </a:lnTo>
                    <a:lnTo>
                      <a:pt x="41"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68" name="Freeform 76"/>
              <p:cNvSpPr>
                <a:spLocks/>
              </p:cNvSpPr>
              <p:nvPr/>
            </p:nvSpPr>
            <p:spPr bwMode="auto">
              <a:xfrm>
                <a:off x="4361" y="2697"/>
                <a:ext cx="41" cy="41"/>
              </a:xfrm>
              <a:custGeom>
                <a:avLst/>
                <a:gdLst>
                  <a:gd name="T0" fmla="*/ 0 w 41"/>
                  <a:gd name="T1" fmla="*/ 23 h 41"/>
                  <a:gd name="T2" fmla="*/ 6 w 41"/>
                  <a:gd name="T3" fmla="*/ 35 h 41"/>
                  <a:gd name="T4" fmla="*/ 23 w 41"/>
                  <a:gd name="T5" fmla="*/ 41 h 41"/>
                  <a:gd name="T6" fmla="*/ 35 w 41"/>
                  <a:gd name="T7" fmla="*/ 35 h 41"/>
                  <a:gd name="T8" fmla="*/ 41 w 41"/>
                  <a:gd name="T9" fmla="*/ 23 h 41"/>
                  <a:gd name="T10" fmla="*/ 35 w 41"/>
                  <a:gd name="T11" fmla="*/ 6 h 41"/>
                  <a:gd name="T12" fmla="*/ 17 w 41"/>
                  <a:gd name="T13" fmla="*/ 0 h 41"/>
                  <a:gd name="T14" fmla="*/ 6 w 41"/>
                  <a:gd name="T15" fmla="*/ 6 h 41"/>
                  <a:gd name="T16" fmla="*/ 0 w 41"/>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23"/>
                    </a:moveTo>
                    <a:lnTo>
                      <a:pt x="6" y="35"/>
                    </a:lnTo>
                    <a:lnTo>
                      <a:pt x="23" y="41"/>
                    </a:lnTo>
                    <a:lnTo>
                      <a:pt x="35" y="35"/>
                    </a:lnTo>
                    <a:lnTo>
                      <a:pt x="41"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69" name="Freeform 77"/>
              <p:cNvSpPr>
                <a:spLocks/>
              </p:cNvSpPr>
              <p:nvPr/>
            </p:nvSpPr>
            <p:spPr bwMode="auto">
              <a:xfrm>
                <a:off x="4384" y="2674"/>
                <a:ext cx="41" cy="40"/>
              </a:xfrm>
              <a:custGeom>
                <a:avLst/>
                <a:gdLst>
                  <a:gd name="T0" fmla="*/ 0 w 41"/>
                  <a:gd name="T1" fmla="*/ 23 h 40"/>
                  <a:gd name="T2" fmla="*/ 6 w 41"/>
                  <a:gd name="T3" fmla="*/ 35 h 40"/>
                  <a:gd name="T4" fmla="*/ 18 w 41"/>
                  <a:gd name="T5" fmla="*/ 40 h 40"/>
                  <a:gd name="T6" fmla="*/ 35 w 41"/>
                  <a:gd name="T7" fmla="*/ 35 h 40"/>
                  <a:gd name="T8" fmla="*/ 41 w 41"/>
                  <a:gd name="T9" fmla="*/ 23 h 40"/>
                  <a:gd name="T10" fmla="*/ 35 w 41"/>
                  <a:gd name="T11" fmla="*/ 6 h 40"/>
                  <a:gd name="T12" fmla="*/ 18 w 41"/>
                  <a:gd name="T13" fmla="*/ 0 h 40"/>
                  <a:gd name="T14" fmla="*/ 6 w 41"/>
                  <a:gd name="T15" fmla="*/ 6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5"/>
                    </a:lnTo>
                    <a:lnTo>
                      <a:pt x="18" y="40"/>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70" name="Freeform 78"/>
              <p:cNvSpPr>
                <a:spLocks/>
              </p:cNvSpPr>
              <p:nvPr/>
            </p:nvSpPr>
            <p:spPr bwMode="auto">
              <a:xfrm>
                <a:off x="4390" y="2645"/>
                <a:ext cx="46" cy="41"/>
              </a:xfrm>
              <a:custGeom>
                <a:avLst/>
                <a:gdLst>
                  <a:gd name="T0" fmla="*/ 0 w 46"/>
                  <a:gd name="T1" fmla="*/ 23 h 41"/>
                  <a:gd name="T2" fmla="*/ 6 w 46"/>
                  <a:gd name="T3" fmla="*/ 35 h 41"/>
                  <a:gd name="T4" fmla="*/ 23 w 46"/>
                  <a:gd name="T5" fmla="*/ 41 h 41"/>
                  <a:gd name="T6" fmla="*/ 40 w 46"/>
                  <a:gd name="T7" fmla="*/ 35 h 41"/>
                  <a:gd name="T8" fmla="*/ 46 w 46"/>
                  <a:gd name="T9" fmla="*/ 23 h 41"/>
                  <a:gd name="T10" fmla="*/ 40 w 46"/>
                  <a:gd name="T11" fmla="*/ 6 h 41"/>
                  <a:gd name="T12" fmla="*/ 23 w 46"/>
                  <a:gd name="T13" fmla="*/ 0 h 41"/>
                  <a:gd name="T14" fmla="*/ 6 w 46"/>
                  <a:gd name="T15" fmla="*/ 6 h 41"/>
                  <a:gd name="T16" fmla="*/ 0 w 46"/>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3"/>
                    </a:moveTo>
                    <a:lnTo>
                      <a:pt x="6" y="35"/>
                    </a:lnTo>
                    <a:lnTo>
                      <a:pt x="23" y="41"/>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71" name="Freeform 79"/>
              <p:cNvSpPr>
                <a:spLocks/>
              </p:cNvSpPr>
              <p:nvPr/>
            </p:nvSpPr>
            <p:spPr bwMode="auto">
              <a:xfrm>
                <a:off x="4384" y="2610"/>
                <a:ext cx="46" cy="41"/>
              </a:xfrm>
              <a:custGeom>
                <a:avLst/>
                <a:gdLst>
                  <a:gd name="T0" fmla="*/ 0 w 46"/>
                  <a:gd name="T1" fmla="*/ 24 h 41"/>
                  <a:gd name="T2" fmla="*/ 6 w 46"/>
                  <a:gd name="T3" fmla="*/ 35 h 41"/>
                  <a:gd name="T4" fmla="*/ 23 w 46"/>
                  <a:gd name="T5" fmla="*/ 41 h 41"/>
                  <a:gd name="T6" fmla="*/ 41 w 46"/>
                  <a:gd name="T7" fmla="*/ 35 h 41"/>
                  <a:gd name="T8" fmla="*/ 46 w 46"/>
                  <a:gd name="T9" fmla="*/ 24 h 41"/>
                  <a:gd name="T10" fmla="*/ 41 w 46"/>
                  <a:gd name="T11" fmla="*/ 6 h 41"/>
                  <a:gd name="T12" fmla="*/ 23 w 46"/>
                  <a:gd name="T13" fmla="*/ 0 h 41"/>
                  <a:gd name="T14" fmla="*/ 6 w 46"/>
                  <a:gd name="T15" fmla="*/ 6 h 41"/>
                  <a:gd name="T16" fmla="*/ 0 w 46"/>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4"/>
                    </a:moveTo>
                    <a:lnTo>
                      <a:pt x="6" y="35"/>
                    </a:lnTo>
                    <a:lnTo>
                      <a:pt x="23" y="41"/>
                    </a:lnTo>
                    <a:lnTo>
                      <a:pt x="41" y="35"/>
                    </a:lnTo>
                    <a:lnTo>
                      <a:pt x="46" y="24"/>
                    </a:lnTo>
                    <a:lnTo>
                      <a:pt x="41"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endParaRPr lang="en-US"/>
              </a:p>
            </p:txBody>
          </p:sp>
          <p:sp>
            <p:nvSpPr>
              <p:cNvPr id="8272" name="Freeform 80"/>
              <p:cNvSpPr>
                <a:spLocks/>
              </p:cNvSpPr>
              <p:nvPr/>
            </p:nvSpPr>
            <p:spPr bwMode="auto">
              <a:xfrm>
                <a:off x="4390" y="2593"/>
                <a:ext cx="46" cy="41"/>
              </a:xfrm>
              <a:custGeom>
                <a:avLst/>
                <a:gdLst>
                  <a:gd name="T0" fmla="*/ 0 w 46"/>
                  <a:gd name="T1" fmla="*/ 17 h 41"/>
                  <a:gd name="T2" fmla="*/ 6 w 46"/>
                  <a:gd name="T3" fmla="*/ 35 h 41"/>
                  <a:gd name="T4" fmla="*/ 23 w 46"/>
                  <a:gd name="T5" fmla="*/ 41 h 41"/>
                  <a:gd name="T6" fmla="*/ 40 w 46"/>
                  <a:gd name="T7" fmla="*/ 35 h 41"/>
                  <a:gd name="T8" fmla="*/ 46 w 46"/>
                  <a:gd name="T9" fmla="*/ 17 h 41"/>
                  <a:gd name="T10" fmla="*/ 40 w 46"/>
                  <a:gd name="T11" fmla="*/ 6 h 41"/>
                  <a:gd name="T12" fmla="*/ 23 w 46"/>
                  <a:gd name="T13" fmla="*/ 0 h 41"/>
                  <a:gd name="T14" fmla="*/ 6 w 46"/>
                  <a:gd name="T15" fmla="*/ 6 h 41"/>
                  <a:gd name="T16" fmla="*/ 0 w 46"/>
                  <a:gd name="T1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7"/>
                    </a:moveTo>
                    <a:lnTo>
                      <a:pt x="6" y="35"/>
                    </a:lnTo>
                    <a:lnTo>
                      <a:pt x="23" y="41"/>
                    </a:lnTo>
                    <a:lnTo>
                      <a:pt x="40" y="35"/>
                    </a:lnTo>
                    <a:lnTo>
                      <a:pt x="46" y="17"/>
                    </a:lnTo>
                    <a:lnTo>
                      <a:pt x="40"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73" name="Freeform 81"/>
              <p:cNvSpPr>
                <a:spLocks/>
              </p:cNvSpPr>
              <p:nvPr/>
            </p:nvSpPr>
            <p:spPr bwMode="auto">
              <a:xfrm>
                <a:off x="4344" y="2605"/>
                <a:ext cx="46" cy="40"/>
              </a:xfrm>
              <a:custGeom>
                <a:avLst/>
                <a:gdLst>
                  <a:gd name="T0" fmla="*/ 0 w 46"/>
                  <a:gd name="T1" fmla="*/ 17 h 40"/>
                  <a:gd name="T2" fmla="*/ 6 w 46"/>
                  <a:gd name="T3" fmla="*/ 34 h 40"/>
                  <a:gd name="T4" fmla="*/ 23 w 46"/>
                  <a:gd name="T5" fmla="*/ 40 h 40"/>
                  <a:gd name="T6" fmla="*/ 40 w 46"/>
                  <a:gd name="T7" fmla="*/ 34 h 40"/>
                  <a:gd name="T8" fmla="*/ 46 w 46"/>
                  <a:gd name="T9" fmla="*/ 17 h 40"/>
                  <a:gd name="T10" fmla="*/ 40 w 46"/>
                  <a:gd name="T11" fmla="*/ 5 h 40"/>
                  <a:gd name="T12" fmla="*/ 23 w 46"/>
                  <a:gd name="T13" fmla="*/ 0 h 40"/>
                  <a:gd name="T14" fmla="*/ 6 w 46"/>
                  <a:gd name="T15" fmla="*/ 5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4"/>
                    </a:lnTo>
                    <a:lnTo>
                      <a:pt x="23" y="40"/>
                    </a:lnTo>
                    <a:lnTo>
                      <a:pt x="40" y="34"/>
                    </a:lnTo>
                    <a:lnTo>
                      <a:pt x="46" y="17"/>
                    </a:lnTo>
                    <a:lnTo>
                      <a:pt x="40"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74" name="Freeform 82"/>
              <p:cNvSpPr>
                <a:spLocks/>
              </p:cNvSpPr>
              <p:nvPr/>
            </p:nvSpPr>
            <p:spPr bwMode="auto">
              <a:xfrm>
                <a:off x="4361" y="2639"/>
                <a:ext cx="46" cy="41"/>
              </a:xfrm>
              <a:custGeom>
                <a:avLst/>
                <a:gdLst>
                  <a:gd name="T0" fmla="*/ 0 w 46"/>
                  <a:gd name="T1" fmla="*/ 23 h 41"/>
                  <a:gd name="T2" fmla="*/ 6 w 46"/>
                  <a:gd name="T3" fmla="*/ 35 h 41"/>
                  <a:gd name="T4" fmla="*/ 23 w 46"/>
                  <a:gd name="T5" fmla="*/ 41 h 41"/>
                  <a:gd name="T6" fmla="*/ 41 w 46"/>
                  <a:gd name="T7" fmla="*/ 35 h 41"/>
                  <a:gd name="T8" fmla="*/ 46 w 46"/>
                  <a:gd name="T9" fmla="*/ 23 h 41"/>
                  <a:gd name="T10" fmla="*/ 41 w 46"/>
                  <a:gd name="T11" fmla="*/ 6 h 41"/>
                  <a:gd name="T12" fmla="*/ 23 w 46"/>
                  <a:gd name="T13" fmla="*/ 0 h 41"/>
                  <a:gd name="T14" fmla="*/ 6 w 46"/>
                  <a:gd name="T15" fmla="*/ 6 h 41"/>
                  <a:gd name="T16" fmla="*/ 0 w 46"/>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3"/>
                    </a:moveTo>
                    <a:lnTo>
                      <a:pt x="6" y="35"/>
                    </a:lnTo>
                    <a:lnTo>
                      <a:pt x="23" y="41"/>
                    </a:lnTo>
                    <a:lnTo>
                      <a:pt x="41" y="35"/>
                    </a:lnTo>
                    <a:lnTo>
                      <a:pt x="46" y="23"/>
                    </a:lnTo>
                    <a:lnTo>
                      <a:pt x="41"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75" name="Freeform 83"/>
              <p:cNvSpPr>
                <a:spLocks/>
              </p:cNvSpPr>
              <p:nvPr/>
            </p:nvSpPr>
            <p:spPr bwMode="auto">
              <a:xfrm>
                <a:off x="4350" y="2674"/>
                <a:ext cx="40" cy="40"/>
              </a:xfrm>
              <a:custGeom>
                <a:avLst/>
                <a:gdLst>
                  <a:gd name="T0" fmla="*/ 0 w 40"/>
                  <a:gd name="T1" fmla="*/ 17 h 40"/>
                  <a:gd name="T2" fmla="*/ 5 w 40"/>
                  <a:gd name="T3" fmla="*/ 35 h 40"/>
                  <a:gd name="T4" fmla="*/ 23 w 40"/>
                  <a:gd name="T5" fmla="*/ 40 h 40"/>
                  <a:gd name="T6" fmla="*/ 34 w 40"/>
                  <a:gd name="T7" fmla="*/ 35 h 40"/>
                  <a:gd name="T8" fmla="*/ 40 w 40"/>
                  <a:gd name="T9" fmla="*/ 17 h 40"/>
                  <a:gd name="T10" fmla="*/ 34 w 40"/>
                  <a:gd name="T11" fmla="*/ 6 h 40"/>
                  <a:gd name="T12" fmla="*/ 17 w 40"/>
                  <a:gd name="T13" fmla="*/ 0 h 40"/>
                  <a:gd name="T14" fmla="*/ 5 w 40"/>
                  <a:gd name="T15" fmla="*/ 6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5" y="35"/>
                    </a:lnTo>
                    <a:lnTo>
                      <a:pt x="23" y="40"/>
                    </a:lnTo>
                    <a:lnTo>
                      <a:pt x="34" y="35"/>
                    </a:lnTo>
                    <a:lnTo>
                      <a:pt x="40" y="17"/>
                    </a:lnTo>
                    <a:lnTo>
                      <a:pt x="34" y="6"/>
                    </a:lnTo>
                    <a:lnTo>
                      <a:pt x="17" y="0"/>
                    </a:lnTo>
                    <a:lnTo>
                      <a:pt x="5"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76" name="Freeform 84"/>
              <p:cNvSpPr>
                <a:spLocks/>
              </p:cNvSpPr>
              <p:nvPr/>
            </p:nvSpPr>
            <p:spPr bwMode="auto">
              <a:xfrm>
                <a:off x="4321" y="2697"/>
                <a:ext cx="40" cy="41"/>
              </a:xfrm>
              <a:custGeom>
                <a:avLst/>
                <a:gdLst>
                  <a:gd name="T0" fmla="*/ 0 w 40"/>
                  <a:gd name="T1" fmla="*/ 17 h 41"/>
                  <a:gd name="T2" fmla="*/ 6 w 40"/>
                  <a:gd name="T3" fmla="*/ 35 h 41"/>
                  <a:gd name="T4" fmla="*/ 23 w 40"/>
                  <a:gd name="T5" fmla="*/ 41 h 41"/>
                  <a:gd name="T6" fmla="*/ 34 w 40"/>
                  <a:gd name="T7" fmla="*/ 35 h 41"/>
                  <a:gd name="T8" fmla="*/ 40 w 40"/>
                  <a:gd name="T9" fmla="*/ 17 h 41"/>
                  <a:gd name="T10" fmla="*/ 34 w 40"/>
                  <a:gd name="T11" fmla="*/ 6 h 41"/>
                  <a:gd name="T12" fmla="*/ 23 w 40"/>
                  <a:gd name="T13" fmla="*/ 0 h 41"/>
                  <a:gd name="T14" fmla="*/ 6 w 40"/>
                  <a:gd name="T15" fmla="*/ 6 h 41"/>
                  <a:gd name="T16" fmla="*/ 0 w 40"/>
                  <a:gd name="T1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17"/>
                    </a:moveTo>
                    <a:lnTo>
                      <a:pt x="6" y="35"/>
                    </a:lnTo>
                    <a:lnTo>
                      <a:pt x="23" y="41"/>
                    </a:lnTo>
                    <a:lnTo>
                      <a:pt x="34" y="35"/>
                    </a:lnTo>
                    <a:lnTo>
                      <a:pt x="40" y="17"/>
                    </a:lnTo>
                    <a:lnTo>
                      <a:pt x="34"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77" name="Freeform 85"/>
              <p:cNvSpPr>
                <a:spLocks/>
              </p:cNvSpPr>
              <p:nvPr/>
            </p:nvSpPr>
            <p:spPr bwMode="auto">
              <a:xfrm>
                <a:off x="4298" y="2714"/>
                <a:ext cx="46" cy="41"/>
              </a:xfrm>
              <a:custGeom>
                <a:avLst/>
                <a:gdLst>
                  <a:gd name="T0" fmla="*/ 0 w 46"/>
                  <a:gd name="T1" fmla="*/ 18 h 41"/>
                  <a:gd name="T2" fmla="*/ 5 w 46"/>
                  <a:gd name="T3" fmla="*/ 35 h 41"/>
                  <a:gd name="T4" fmla="*/ 23 w 46"/>
                  <a:gd name="T5" fmla="*/ 41 h 41"/>
                  <a:gd name="T6" fmla="*/ 40 w 46"/>
                  <a:gd name="T7" fmla="*/ 35 h 41"/>
                  <a:gd name="T8" fmla="*/ 46 w 46"/>
                  <a:gd name="T9" fmla="*/ 18 h 41"/>
                  <a:gd name="T10" fmla="*/ 40 w 46"/>
                  <a:gd name="T11" fmla="*/ 6 h 41"/>
                  <a:gd name="T12" fmla="*/ 23 w 46"/>
                  <a:gd name="T13" fmla="*/ 0 h 41"/>
                  <a:gd name="T14" fmla="*/ 5 w 46"/>
                  <a:gd name="T15" fmla="*/ 6 h 41"/>
                  <a:gd name="T16" fmla="*/ 0 w 46"/>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8"/>
                    </a:moveTo>
                    <a:lnTo>
                      <a:pt x="5" y="35"/>
                    </a:lnTo>
                    <a:lnTo>
                      <a:pt x="23" y="41"/>
                    </a:lnTo>
                    <a:lnTo>
                      <a:pt x="40" y="35"/>
                    </a:lnTo>
                    <a:lnTo>
                      <a:pt x="46" y="18"/>
                    </a:lnTo>
                    <a:lnTo>
                      <a:pt x="40" y="6"/>
                    </a:lnTo>
                    <a:lnTo>
                      <a:pt x="23" y="0"/>
                    </a:lnTo>
                    <a:lnTo>
                      <a:pt x="5"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78" name="Freeform 86"/>
              <p:cNvSpPr>
                <a:spLocks/>
              </p:cNvSpPr>
              <p:nvPr/>
            </p:nvSpPr>
            <p:spPr bwMode="auto">
              <a:xfrm>
                <a:off x="4269" y="2714"/>
                <a:ext cx="46" cy="41"/>
              </a:xfrm>
              <a:custGeom>
                <a:avLst/>
                <a:gdLst>
                  <a:gd name="T0" fmla="*/ 0 w 46"/>
                  <a:gd name="T1" fmla="*/ 24 h 41"/>
                  <a:gd name="T2" fmla="*/ 6 w 46"/>
                  <a:gd name="T3" fmla="*/ 35 h 41"/>
                  <a:gd name="T4" fmla="*/ 23 w 46"/>
                  <a:gd name="T5" fmla="*/ 41 h 41"/>
                  <a:gd name="T6" fmla="*/ 40 w 46"/>
                  <a:gd name="T7" fmla="*/ 35 h 41"/>
                  <a:gd name="T8" fmla="*/ 46 w 46"/>
                  <a:gd name="T9" fmla="*/ 18 h 41"/>
                  <a:gd name="T10" fmla="*/ 40 w 46"/>
                  <a:gd name="T11" fmla="*/ 6 h 41"/>
                  <a:gd name="T12" fmla="*/ 23 w 46"/>
                  <a:gd name="T13" fmla="*/ 0 h 41"/>
                  <a:gd name="T14" fmla="*/ 6 w 46"/>
                  <a:gd name="T15" fmla="*/ 6 h 41"/>
                  <a:gd name="T16" fmla="*/ 0 w 46"/>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4"/>
                    </a:moveTo>
                    <a:lnTo>
                      <a:pt x="6" y="35"/>
                    </a:lnTo>
                    <a:lnTo>
                      <a:pt x="23" y="41"/>
                    </a:lnTo>
                    <a:lnTo>
                      <a:pt x="40" y="35"/>
                    </a:lnTo>
                    <a:lnTo>
                      <a:pt x="46" y="18"/>
                    </a:lnTo>
                    <a:lnTo>
                      <a:pt x="40"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endParaRPr lang="en-US"/>
              </a:p>
            </p:txBody>
          </p:sp>
          <p:sp>
            <p:nvSpPr>
              <p:cNvPr id="8279" name="Freeform 87"/>
              <p:cNvSpPr>
                <a:spLocks/>
              </p:cNvSpPr>
              <p:nvPr/>
            </p:nvSpPr>
            <p:spPr bwMode="auto">
              <a:xfrm>
                <a:off x="4263" y="2691"/>
                <a:ext cx="46" cy="41"/>
              </a:xfrm>
              <a:custGeom>
                <a:avLst/>
                <a:gdLst>
                  <a:gd name="T0" fmla="*/ 0 w 46"/>
                  <a:gd name="T1" fmla="*/ 23 h 41"/>
                  <a:gd name="T2" fmla="*/ 6 w 46"/>
                  <a:gd name="T3" fmla="*/ 35 h 41"/>
                  <a:gd name="T4" fmla="*/ 23 w 46"/>
                  <a:gd name="T5" fmla="*/ 41 h 41"/>
                  <a:gd name="T6" fmla="*/ 40 w 46"/>
                  <a:gd name="T7" fmla="*/ 35 h 41"/>
                  <a:gd name="T8" fmla="*/ 46 w 46"/>
                  <a:gd name="T9" fmla="*/ 23 h 41"/>
                  <a:gd name="T10" fmla="*/ 40 w 46"/>
                  <a:gd name="T11" fmla="*/ 6 h 41"/>
                  <a:gd name="T12" fmla="*/ 23 w 46"/>
                  <a:gd name="T13" fmla="*/ 0 h 41"/>
                  <a:gd name="T14" fmla="*/ 6 w 46"/>
                  <a:gd name="T15" fmla="*/ 6 h 41"/>
                  <a:gd name="T16" fmla="*/ 0 w 46"/>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3"/>
                    </a:moveTo>
                    <a:lnTo>
                      <a:pt x="6" y="35"/>
                    </a:lnTo>
                    <a:lnTo>
                      <a:pt x="23" y="41"/>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80" name="Freeform 88"/>
              <p:cNvSpPr>
                <a:spLocks/>
              </p:cNvSpPr>
              <p:nvPr/>
            </p:nvSpPr>
            <p:spPr bwMode="auto">
              <a:xfrm>
                <a:off x="4286" y="2674"/>
                <a:ext cx="41" cy="40"/>
              </a:xfrm>
              <a:custGeom>
                <a:avLst/>
                <a:gdLst>
                  <a:gd name="T0" fmla="*/ 0 w 41"/>
                  <a:gd name="T1" fmla="*/ 23 h 40"/>
                  <a:gd name="T2" fmla="*/ 6 w 41"/>
                  <a:gd name="T3" fmla="*/ 35 h 40"/>
                  <a:gd name="T4" fmla="*/ 23 w 41"/>
                  <a:gd name="T5" fmla="*/ 40 h 40"/>
                  <a:gd name="T6" fmla="*/ 35 w 41"/>
                  <a:gd name="T7" fmla="*/ 35 h 40"/>
                  <a:gd name="T8" fmla="*/ 41 w 41"/>
                  <a:gd name="T9" fmla="*/ 17 h 40"/>
                  <a:gd name="T10" fmla="*/ 35 w 41"/>
                  <a:gd name="T11" fmla="*/ 6 h 40"/>
                  <a:gd name="T12" fmla="*/ 23 w 41"/>
                  <a:gd name="T13" fmla="*/ 0 h 40"/>
                  <a:gd name="T14" fmla="*/ 6 w 41"/>
                  <a:gd name="T15" fmla="*/ 6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5"/>
                    </a:lnTo>
                    <a:lnTo>
                      <a:pt x="23" y="40"/>
                    </a:lnTo>
                    <a:lnTo>
                      <a:pt x="35" y="35"/>
                    </a:lnTo>
                    <a:lnTo>
                      <a:pt x="41" y="17"/>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81" name="Freeform 89"/>
              <p:cNvSpPr>
                <a:spLocks/>
              </p:cNvSpPr>
              <p:nvPr/>
            </p:nvSpPr>
            <p:spPr bwMode="auto">
              <a:xfrm>
                <a:off x="4315" y="2651"/>
                <a:ext cx="46" cy="40"/>
              </a:xfrm>
              <a:custGeom>
                <a:avLst/>
                <a:gdLst>
                  <a:gd name="T0" fmla="*/ 0 w 46"/>
                  <a:gd name="T1" fmla="*/ 23 h 40"/>
                  <a:gd name="T2" fmla="*/ 6 w 46"/>
                  <a:gd name="T3" fmla="*/ 35 h 40"/>
                  <a:gd name="T4" fmla="*/ 23 w 46"/>
                  <a:gd name="T5" fmla="*/ 40 h 40"/>
                  <a:gd name="T6" fmla="*/ 40 w 46"/>
                  <a:gd name="T7" fmla="*/ 35 h 40"/>
                  <a:gd name="T8" fmla="*/ 46 w 46"/>
                  <a:gd name="T9" fmla="*/ 23 h 40"/>
                  <a:gd name="T10" fmla="*/ 40 w 46"/>
                  <a:gd name="T11" fmla="*/ 6 h 40"/>
                  <a:gd name="T12" fmla="*/ 23 w 46"/>
                  <a:gd name="T13" fmla="*/ 0 h 40"/>
                  <a:gd name="T14" fmla="*/ 6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5"/>
                    </a:lnTo>
                    <a:lnTo>
                      <a:pt x="23" y="40"/>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82" name="Freeform 90"/>
              <p:cNvSpPr>
                <a:spLocks/>
              </p:cNvSpPr>
              <p:nvPr/>
            </p:nvSpPr>
            <p:spPr bwMode="auto">
              <a:xfrm>
                <a:off x="4344" y="2634"/>
                <a:ext cx="40" cy="40"/>
              </a:xfrm>
              <a:custGeom>
                <a:avLst/>
                <a:gdLst>
                  <a:gd name="T0" fmla="*/ 0 w 40"/>
                  <a:gd name="T1" fmla="*/ 17 h 40"/>
                  <a:gd name="T2" fmla="*/ 6 w 40"/>
                  <a:gd name="T3" fmla="*/ 34 h 40"/>
                  <a:gd name="T4" fmla="*/ 17 w 40"/>
                  <a:gd name="T5" fmla="*/ 40 h 40"/>
                  <a:gd name="T6" fmla="*/ 34 w 40"/>
                  <a:gd name="T7" fmla="*/ 34 h 40"/>
                  <a:gd name="T8" fmla="*/ 40 w 40"/>
                  <a:gd name="T9" fmla="*/ 17 h 40"/>
                  <a:gd name="T10" fmla="*/ 34 w 40"/>
                  <a:gd name="T11" fmla="*/ 5 h 40"/>
                  <a:gd name="T12" fmla="*/ 17 w 40"/>
                  <a:gd name="T13" fmla="*/ 0 h 40"/>
                  <a:gd name="T14" fmla="*/ 6 w 40"/>
                  <a:gd name="T15" fmla="*/ 5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6" y="34"/>
                    </a:lnTo>
                    <a:lnTo>
                      <a:pt x="17" y="40"/>
                    </a:lnTo>
                    <a:lnTo>
                      <a:pt x="34" y="34"/>
                    </a:lnTo>
                    <a:lnTo>
                      <a:pt x="40" y="17"/>
                    </a:lnTo>
                    <a:lnTo>
                      <a:pt x="34" y="5"/>
                    </a:lnTo>
                    <a:lnTo>
                      <a:pt x="17" y="0"/>
                    </a:lnTo>
                    <a:lnTo>
                      <a:pt x="6"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83" name="Freeform 91"/>
              <p:cNvSpPr>
                <a:spLocks/>
              </p:cNvSpPr>
              <p:nvPr/>
            </p:nvSpPr>
            <p:spPr bwMode="auto">
              <a:xfrm>
                <a:off x="4327" y="2605"/>
                <a:ext cx="40" cy="40"/>
              </a:xfrm>
              <a:custGeom>
                <a:avLst/>
                <a:gdLst>
                  <a:gd name="T0" fmla="*/ 0 w 40"/>
                  <a:gd name="T1" fmla="*/ 17 h 40"/>
                  <a:gd name="T2" fmla="*/ 5 w 40"/>
                  <a:gd name="T3" fmla="*/ 34 h 40"/>
                  <a:gd name="T4" fmla="*/ 17 w 40"/>
                  <a:gd name="T5" fmla="*/ 40 h 40"/>
                  <a:gd name="T6" fmla="*/ 34 w 40"/>
                  <a:gd name="T7" fmla="*/ 34 h 40"/>
                  <a:gd name="T8" fmla="*/ 40 w 40"/>
                  <a:gd name="T9" fmla="*/ 17 h 40"/>
                  <a:gd name="T10" fmla="*/ 34 w 40"/>
                  <a:gd name="T11" fmla="*/ 5 h 40"/>
                  <a:gd name="T12" fmla="*/ 17 w 40"/>
                  <a:gd name="T13" fmla="*/ 0 h 40"/>
                  <a:gd name="T14" fmla="*/ 0 w 40"/>
                  <a:gd name="T15" fmla="*/ 5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5" y="34"/>
                    </a:lnTo>
                    <a:lnTo>
                      <a:pt x="17" y="40"/>
                    </a:lnTo>
                    <a:lnTo>
                      <a:pt x="34" y="34"/>
                    </a:lnTo>
                    <a:lnTo>
                      <a:pt x="40" y="17"/>
                    </a:lnTo>
                    <a:lnTo>
                      <a:pt x="34" y="5"/>
                    </a:lnTo>
                    <a:lnTo>
                      <a:pt x="17" y="0"/>
                    </a:lnTo>
                    <a:lnTo>
                      <a:pt x="0"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84" name="Freeform 92"/>
              <p:cNvSpPr>
                <a:spLocks/>
              </p:cNvSpPr>
              <p:nvPr/>
            </p:nvSpPr>
            <p:spPr bwMode="auto">
              <a:xfrm>
                <a:off x="4303" y="2622"/>
                <a:ext cx="41" cy="40"/>
              </a:xfrm>
              <a:custGeom>
                <a:avLst/>
                <a:gdLst>
                  <a:gd name="T0" fmla="*/ 0 w 41"/>
                  <a:gd name="T1" fmla="*/ 23 h 40"/>
                  <a:gd name="T2" fmla="*/ 6 w 41"/>
                  <a:gd name="T3" fmla="*/ 35 h 40"/>
                  <a:gd name="T4" fmla="*/ 18 w 41"/>
                  <a:gd name="T5" fmla="*/ 40 h 40"/>
                  <a:gd name="T6" fmla="*/ 35 w 41"/>
                  <a:gd name="T7" fmla="*/ 35 h 40"/>
                  <a:gd name="T8" fmla="*/ 41 w 41"/>
                  <a:gd name="T9" fmla="*/ 23 h 40"/>
                  <a:gd name="T10" fmla="*/ 35 w 41"/>
                  <a:gd name="T11" fmla="*/ 6 h 40"/>
                  <a:gd name="T12" fmla="*/ 18 w 41"/>
                  <a:gd name="T13" fmla="*/ 0 h 40"/>
                  <a:gd name="T14" fmla="*/ 6 w 41"/>
                  <a:gd name="T15" fmla="*/ 6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5"/>
                    </a:lnTo>
                    <a:lnTo>
                      <a:pt x="18" y="40"/>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85" name="Freeform 93"/>
              <p:cNvSpPr>
                <a:spLocks/>
              </p:cNvSpPr>
              <p:nvPr/>
            </p:nvSpPr>
            <p:spPr bwMode="auto">
              <a:xfrm>
                <a:off x="4275" y="2657"/>
                <a:ext cx="40" cy="40"/>
              </a:xfrm>
              <a:custGeom>
                <a:avLst/>
                <a:gdLst>
                  <a:gd name="T0" fmla="*/ 0 w 40"/>
                  <a:gd name="T1" fmla="*/ 17 h 40"/>
                  <a:gd name="T2" fmla="*/ 5 w 40"/>
                  <a:gd name="T3" fmla="*/ 34 h 40"/>
                  <a:gd name="T4" fmla="*/ 23 w 40"/>
                  <a:gd name="T5" fmla="*/ 40 h 40"/>
                  <a:gd name="T6" fmla="*/ 34 w 40"/>
                  <a:gd name="T7" fmla="*/ 34 h 40"/>
                  <a:gd name="T8" fmla="*/ 40 w 40"/>
                  <a:gd name="T9" fmla="*/ 17 h 40"/>
                  <a:gd name="T10" fmla="*/ 34 w 40"/>
                  <a:gd name="T11" fmla="*/ 5 h 40"/>
                  <a:gd name="T12" fmla="*/ 23 w 40"/>
                  <a:gd name="T13" fmla="*/ 0 h 40"/>
                  <a:gd name="T14" fmla="*/ 5 w 40"/>
                  <a:gd name="T15" fmla="*/ 5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5" y="34"/>
                    </a:lnTo>
                    <a:lnTo>
                      <a:pt x="23" y="40"/>
                    </a:lnTo>
                    <a:lnTo>
                      <a:pt x="34" y="34"/>
                    </a:lnTo>
                    <a:lnTo>
                      <a:pt x="40" y="17"/>
                    </a:lnTo>
                    <a:lnTo>
                      <a:pt x="34" y="5"/>
                    </a:lnTo>
                    <a:lnTo>
                      <a:pt x="23" y="0"/>
                    </a:lnTo>
                    <a:lnTo>
                      <a:pt x="5"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86" name="Freeform 94"/>
              <p:cNvSpPr>
                <a:spLocks/>
              </p:cNvSpPr>
              <p:nvPr/>
            </p:nvSpPr>
            <p:spPr bwMode="auto">
              <a:xfrm>
                <a:off x="4257" y="2668"/>
                <a:ext cx="46" cy="41"/>
              </a:xfrm>
              <a:custGeom>
                <a:avLst/>
                <a:gdLst>
                  <a:gd name="T0" fmla="*/ 0 w 46"/>
                  <a:gd name="T1" fmla="*/ 18 h 41"/>
                  <a:gd name="T2" fmla="*/ 6 w 46"/>
                  <a:gd name="T3" fmla="*/ 35 h 41"/>
                  <a:gd name="T4" fmla="*/ 23 w 46"/>
                  <a:gd name="T5" fmla="*/ 41 h 41"/>
                  <a:gd name="T6" fmla="*/ 41 w 46"/>
                  <a:gd name="T7" fmla="*/ 35 h 41"/>
                  <a:gd name="T8" fmla="*/ 46 w 46"/>
                  <a:gd name="T9" fmla="*/ 18 h 41"/>
                  <a:gd name="T10" fmla="*/ 41 w 46"/>
                  <a:gd name="T11" fmla="*/ 6 h 41"/>
                  <a:gd name="T12" fmla="*/ 23 w 46"/>
                  <a:gd name="T13" fmla="*/ 0 h 41"/>
                  <a:gd name="T14" fmla="*/ 6 w 46"/>
                  <a:gd name="T15" fmla="*/ 6 h 41"/>
                  <a:gd name="T16" fmla="*/ 0 w 46"/>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8"/>
                    </a:moveTo>
                    <a:lnTo>
                      <a:pt x="6" y="35"/>
                    </a:lnTo>
                    <a:lnTo>
                      <a:pt x="23" y="41"/>
                    </a:lnTo>
                    <a:lnTo>
                      <a:pt x="41" y="35"/>
                    </a:lnTo>
                    <a:lnTo>
                      <a:pt x="46" y="18"/>
                    </a:lnTo>
                    <a:lnTo>
                      <a:pt x="41"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87" name="Freeform 95"/>
              <p:cNvSpPr>
                <a:spLocks/>
              </p:cNvSpPr>
              <p:nvPr/>
            </p:nvSpPr>
            <p:spPr bwMode="auto">
              <a:xfrm>
                <a:off x="4205" y="2657"/>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5 h 46"/>
                  <a:gd name="T12" fmla="*/ 23 w 46"/>
                  <a:gd name="T13" fmla="*/ 0 h 46"/>
                  <a:gd name="T14" fmla="*/ 6 w 46"/>
                  <a:gd name="T15" fmla="*/ 11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5"/>
                    </a:lnTo>
                    <a:lnTo>
                      <a:pt x="23" y="0"/>
                    </a:lnTo>
                    <a:lnTo>
                      <a:pt x="6" y="11"/>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88" name="Freeform 96"/>
              <p:cNvSpPr>
                <a:spLocks/>
              </p:cNvSpPr>
              <p:nvPr/>
            </p:nvSpPr>
            <p:spPr bwMode="auto">
              <a:xfrm>
                <a:off x="4205" y="2714"/>
                <a:ext cx="46" cy="41"/>
              </a:xfrm>
              <a:custGeom>
                <a:avLst/>
                <a:gdLst>
                  <a:gd name="T0" fmla="*/ 0 w 46"/>
                  <a:gd name="T1" fmla="*/ 18 h 41"/>
                  <a:gd name="T2" fmla="*/ 6 w 46"/>
                  <a:gd name="T3" fmla="*/ 35 h 41"/>
                  <a:gd name="T4" fmla="*/ 23 w 46"/>
                  <a:gd name="T5" fmla="*/ 41 h 41"/>
                  <a:gd name="T6" fmla="*/ 41 w 46"/>
                  <a:gd name="T7" fmla="*/ 35 h 41"/>
                  <a:gd name="T8" fmla="*/ 46 w 46"/>
                  <a:gd name="T9" fmla="*/ 18 h 41"/>
                  <a:gd name="T10" fmla="*/ 41 w 46"/>
                  <a:gd name="T11" fmla="*/ 6 h 41"/>
                  <a:gd name="T12" fmla="*/ 23 w 46"/>
                  <a:gd name="T13" fmla="*/ 0 h 41"/>
                  <a:gd name="T14" fmla="*/ 6 w 46"/>
                  <a:gd name="T15" fmla="*/ 6 h 41"/>
                  <a:gd name="T16" fmla="*/ 0 w 46"/>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8"/>
                    </a:moveTo>
                    <a:lnTo>
                      <a:pt x="6" y="35"/>
                    </a:lnTo>
                    <a:lnTo>
                      <a:pt x="23" y="41"/>
                    </a:lnTo>
                    <a:lnTo>
                      <a:pt x="41" y="35"/>
                    </a:lnTo>
                    <a:lnTo>
                      <a:pt x="46" y="18"/>
                    </a:lnTo>
                    <a:lnTo>
                      <a:pt x="41"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89" name="Freeform 97"/>
              <p:cNvSpPr>
                <a:spLocks/>
              </p:cNvSpPr>
              <p:nvPr/>
            </p:nvSpPr>
            <p:spPr bwMode="auto">
              <a:xfrm>
                <a:off x="4113" y="2599"/>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90" name="Freeform 98"/>
              <p:cNvSpPr>
                <a:spLocks/>
              </p:cNvSpPr>
              <p:nvPr/>
            </p:nvSpPr>
            <p:spPr bwMode="auto">
              <a:xfrm>
                <a:off x="4165" y="2610"/>
                <a:ext cx="46" cy="41"/>
              </a:xfrm>
              <a:custGeom>
                <a:avLst/>
                <a:gdLst>
                  <a:gd name="T0" fmla="*/ 0 w 46"/>
                  <a:gd name="T1" fmla="*/ 18 h 41"/>
                  <a:gd name="T2" fmla="*/ 6 w 46"/>
                  <a:gd name="T3" fmla="*/ 35 h 41"/>
                  <a:gd name="T4" fmla="*/ 23 w 46"/>
                  <a:gd name="T5" fmla="*/ 41 h 41"/>
                  <a:gd name="T6" fmla="*/ 40 w 46"/>
                  <a:gd name="T7" fmla="*/ 35 h 41"/>
                  <a:gd name="T8" fmla="*/ 46 w 46"/>
                  <a:gd name="T9" fmla="*/ 18 h 41"/>
                  <a:gd name="T10" fmla="*/ 40 w 46"/>
                  <a:gd name="T11" fmla="*/ 6 h 41"/>
                  <a:gd name="T12" fmla="*/ 23 w 46"/>
                  <a:gd name="T13" fmla="*/ 0 h 41"/>
                  <a:gd name="T14" fmla="*/ 6 w 46"/>
                  <a:gd name="T15" fmla="*/ 6 h 41"/>
                  <a:gd name="T16" fmla="*/ 0 w 46"/>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8"/>
                    </a:moveTo>
                    <a:lnTo>
                      <a:pt x="6" y="35"/>
                    </a:lnTo>
                    <a:lnTo>
                      <a:pt x="23" y="41"/>
                    </a:lnTo>
                    <a:lnTo>
                      <a:pt x="40" y="35"/>
                    </a:lnTo>
                    <a:lnTo>
                      <a:pt x="46" y="18"/>
                    </a:lnTo>
                    <a:lnTo>
                      <a:pt x="40"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91" name="Freeform 99"/>
              <p:cNvSpPr>
                <a:spLocks/>
              </p:cNvSpPr>
              <p:nvPr/>
            </p:nvSpPr>
            <p:spPr bwMode="auto">
              <a:xfrm>
                <a:off x="4200" y="2610"/>
                <a:ext cx="40" cy="41"/>
              </a:xfrm>
              <a:custGeom>
                <a:avLst/>
                <a:gdLst>
                  <a:gd name="T0" fmla="*/ 0 w 40"/>
                  <a:gd name="T1" fmla="*/ 18 h 41"/>
                  <a:gd name="T2" fmla="*/ 5 w 40"/>
                  <a:gd name="T3" fmla="*/ 35 h 41"/>
                  <a:gd name="T4" fmla="*/ 23 w 40"/>
                  <a:gd name="T5" fmla="*/ 41 h 41"/>
                  <a:gd name="T6" fmla="*/ 34 w 40"/>
                  <a:gd name="T7" fmla="*/ 35 h 41"/>
                  <a:gd name="T8" fmla="*/ 40 w 40"/>
                  <a:gd name="T9" fmla="*/ 18 h 41"/>
                  <a:gd name="T10" fmla="*/ 34 w 40"/>
                  <a:gd name="T11" fmla="*/ 6 h 41"/>
                  <a:gd name="T12" fmla="*/ 23 w 40"/>
                  <a:gd name="T13" fmla="*/ 0 h 41"/>
                  <a:gd name="T14" fmla="*/ 5 w 40"/>
                  <a:gd name="T15" fmla="*/ 6 h 41"/>
                  <a:gd name="T16" fmla="*/ 0 w 40"/>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18"/>
                    </a:moveTo>
                    <a:lnTo>
                      <a:pt x="5" y="35"/>
                    </a:lnTo>
                    <a:lnTo>
                      <a:pt x="23" y="41"/>
                    </a:lnTo>
                    <a:lnTo>
                      <a:pt x="34" y="35"/>
                    </a:lnTo>
                    <a:lnTo>
                      <a:pt x="40" y="18"/>
                    </a:lnTo>
                    <a:lnTo>
                      <a:pt x="34" y="6"/>
                    </a:lnTo>
                    <a:lnTo>
                      <a:pt x="23" y="0"/>
                    </a:lnTo>
                    <a:lnTo>
                      <a:pt x="5"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92" name="Freeform 100"/>
              <p:cNvSpPr>
                <a:spLocks/>
              </p:cNvSpPr>
              <p:nvPr/>
            </p:nvSpPr>
            <p:spPr bwMode="auto">
              <a:xfrm>
                <a:off x="4240" y="2616"/>
                <a:ext cx="40" cy="41"/>
              </a:xfrm>
              <a:custGeom>
                <a:avLst/>
                <a:gdLst>
                  <a:gd name="T0" fmla="*/ 0 w 40"/>
                  <a:gd name="T1" fmla="*/ 18 h 41"/>
                  <a:gd name="T2" fmla="*/ 6 w 40"/>
                  <a:gd name="T3" fmla="*/ 35 h 41"/>
                  <a:gd name="T4" fmla="*/ 23 w 40"/>
                  <a:gd name="T5" fmla="*/ 41 h 41"/>
                  <a:gd name="T6" fmla="*/ 35 w 40"/>
                  <a:gd name="T7" fmla="*/ 35 h 41"/>
                  <a:gd name="T8" fmla="*/ 40 w 40"/>
                  <a:gd name="T9" fmla="*/ 18 h 41"/>
                  <a:gd name="T10" fmla="*/ 35 w 40"/>
                  <a:gd name="T11" fmla="*/ 6 h 41"/>
                  <a:gd name="T12" fmla="*/ 23 w 40"/>
                  <a:gd name="T13" fmla="*/ 0 h 41"/>
                  <a:gd name="T14" fmla="*/ 6 w 40"/>
                  <a:gd name="T15" fmla="*/ 6 h 41"/>
                  <a:gd name="T16" fmla="*/ 0 w 40"/>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18"/>
                    </a:moveTo>
                    <a:lnTo>
                      <a:pt x="6" y="35"/>
                    </a:lnTo>
                    <a:lnTo>
                      <a:pt x="23" y="41"/>
                    </a:lnTo>
                    <a:lnTo>
                      <a:pt x="35" y="35"/>
                    </a:lnTo>
                    <a:lnTo>
                      <a:pt x="40" y="18"/>
                    </a:lnTo>
                    <a:lnTo>
                      <a:pt x="35"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293" name="Freeform 101"/>
              <p:cNvSpPr>
                <a:spLocks/>
              </p:cNvSpPr>
              <p:nvPr/>
            </p:nvSpPr>
            <p:spPr bwMode="auto">
              <a:xfrm>
                <a:off x="4263" y="2651"/>
                <a:ext cx="40" cy="40"/>
              </a:xfrm>
              <a:custGeom>
                <a:avLst/>
                <a:gdLst>
                  <a:gd name="T0" fmla="*/ 0 w 40"/>
                  <a:gd name="T1" fmla="*/ 17 h 40"/>
                  <a:gd name="T2" fmla="*/ 6 w 40"/>
                  <a:gd name="T3" fmla="*/ 35 h 40"/>
                  <a:gd name="T4" fmla="*/ 23 w 40"/>
                  <a:gd name="T5" fmla="*/ 40 h 40"/>
                  <a:gd name="T6" fmla="*/ 35 w 40"/>
                  <a:gd name="T7" fmla="*/ 35 h 40"/>
                  <a:gd name="T8" fmla="*/ 40 w 40"/>
                  <a:gd name="T9" fmla="*/ 17 h 40"/>
                  <a:gd name="T10" fmla="*/ 35 w 40"/>
                  <a:gd name="T11" fmla="*/ 6 h 40"/>
                  <a:gd name="T12" fmla="*/ 23 w 40"/>
                  <a:gd name="T13" fmla="*/ 0 h 40"/>
                  <a:gd name="T14" fmla="*/ 6 w 40"/>
                  <a:gd name="T15" fmla="*/ 6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6" y="35"/>
                    </a:lnTo>
                    <a:lnTo>
                      <a:pt x="23" y="40"/>
                    </a:lnTo>
                    <a:lnTo>
                      <a:pt x="35" y="35"/>
                    </a:lnTo>
                    <a:lnTo>
                      <a:pt x="40" y="17"/>
                    </a:lnTo>
                    <a:lnTo>
                      <a:pt x="35"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294" name="Freeform 102"/>
              <p:cNvSpPr>
                <a:spLocks/>
              </p:cNvSpPr>
              <p:nvPr/>
            </p:nvSpPr>
            <p:spPr bwMode="auto">
              <a:xfrm>
                <a:off x="4280" y="2616"/>
                <a:ext cx="41" cy="41"/>
              </a:xfrm>
              <a:custGeom>
                <a:avLst/>
                <a:gdLst>
                  <a:gd name="T0" fmla="*/ 0 w 41"/>
                  <a:gd name="T1" fmla="*/ 23 h 41"/>
                  <a:gd name="T2" fmla="*/ 6 w 41"/>
                  <a:gd name="T3" fmla="*/ 35 h 41"/>
                  <a:gd name="T4" fmla="*/ 23 w 41"/>
                  <a:gd name="T5" fmla="*/ 41 h 41"/>
                  <a:gd name="T6" fmla="*/ 35 w 41"/>
                  <a:gd name="T7" fmla="*/ 35 h 41"/>
                  <a:gd name="T8" fmla="*/ 41 w 41"/>
                  <a:gd name="T9" fmla="*/ 23 h 41"/>
                  <a:gd name="T10" fmla="*/ 35 w 41"/>
                  <a:gd name="T11" fmla="*/ 6 h 41"/>
                  <a:gd name="T12" fmla="*/ 18 w 41"/>
                  <a:gd name="T13" fmla="*/ 0 h 41"/>
                  <a:gd name="T14" fmla="*/ 6 w 41"/>
                  <a:gd name="T15" fmla="*/ 6 h 41"/>
                  <a:gd name="T16" fmla="*/ 0 w 41"/>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23"/>
                    </a:moveTo>
                    <a:lnTo>
                      <a:pt x="6" y="35"/>
                    </a:lnTo>
                    <a:lnTo>
                      <a:pt x="23" y="41"/>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95" name="Freeform 103"/>
              <p:cNvSpPr>
                <a:spLocks/>
              </p:cNvSpPr>
              <p:nvPr/>
            </p:nvSpPr>
            <p:spPr bwMode="auto">
              <a:xfrm>
                <a:off x="4303" y="2582"/>
                <a:ext cx="47" cy="40"/>
              </a:xfrm>
              <a:custGeom>
                <a:avLst/>
                <a:gdLst>
                  <a:gd name="T0" fmla="*/ 0 w 47"/>
                  <a:gd name="T1" fmla="*/ 23 h 40"/>
                  <a:gd name="T2" fmla="*/ 6 w 47"/>
                  <a:gd name="T3" fmla="*/ 34 h 40"/>
                  <a:gd name="T4" fmla="*/ 24 w 47"/>
                  <a:gd name="T5" fmla="*/ 40 h 40"/>
                  <a:gd name="T6" fmla="*/ 41 w 47"/>
                  <a:gd name="T7" fmla="*/ 34 h 40"/>
                  <a:gd name="T8" fmla="*/ 47 w 47"/>
                  <a:gd name="T9" fmla="*/ 23 h 40"/>
                  <a:gd name="T10" fmla="*/ 41 w 47"/>
                  <a:gd name="T11" fmla="*/ 5 h 40"/>
                  <a:gd name="T12" fmla="*/ 24 w 47"/>
                  <a:gd name="T13" fmla="*/ 0 h 40"/>
                  <a:gd name="T14" fmla="*/ 6 w 47"/>
                  <a:gd name="T15" fmla="*/ 5 h 40"/>
                  <a:gd name="T16" fmla="*/ 0 w 47"/>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0">
                    <a:moveTo>
                      <a:pt x="0" y="23"/>
                    </a:moveTo>
                    <a:lnTo>
                      <a:pt x="6" y="34"/>
                    </a:lnTo>
                    <a:lnTo>
                      <a:pt x="24" y="40"/>
                    </a:lnTo>
                    <a:lnTo>
                      <a:pt x="41" y="34"/>
                    </a:lnTo>
                    <a:lnTo>
                      <a:pt x="47" y="23"/>
                    </a:lnTo>
                    <a:lnTo>
                      <a:pt x="41" y="5"/>
                    </a:lnTo>
                    <a:lnTo>
                      <a:pt x="24"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96" name="Freeform 104"/>
              <p:cNvSpPr>
                <a:spLocks/>
              </p:cNvSpPr>
              <p:nvPr/>
            </p:nvSpPr>
            <p:spPr bwMode="auto">
              <a:xfrm>
                <a:off x="4298" y="2547"/>
                <a:ext cx="46" cy="40"/>
              </a:xfrm>
              <a:custGeom>
                <a:avLst/>
                <a:gdLst>
                  <a:gd name="T0" fmla="*/ 0 w 46"/>
                  <a:gd name="T1" fmla="*/ 23 h 40"/>
                  <a:gd name="T2" fmla="*/ 5 w 46"/>
                  <a:gd name="T3" fmla="*/ 35 h 40"/>
                  <a:gd name="T4" fmla="*/ 23 w 46"/>
                  <a:gd name="T5" fmla="*/ 40 h 40"/>
                  <a:gd name="T6" fmla="*/ 40 w 46"/>
                  <a:gd name="T7" fmla="*/ 35 h 40"/>
                  <a:gd name="T8" fmla="*/ 46 w 46"/>
                  <a:gd name="T9" fmla="*/ 23 h 40"/>
                  <a:gd name="T10" fmla="*/ 40 w 46"/>
                  <a:gd name="T11" fmla="*/ 6 h 40"/>
                  <a:gd name="T12" fmla="*/ 23 w 46"/>
                  <a:gd name="T13" fmla="*/ 0 h 40"/>
                  <a:gd name="T14" fmla="*/ 5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5" y="35"/>
                    </a:lnTo>
                    <a:lnTo>
                      <a:pt x="23" y="40"/>
                    </a:lnTo>
                    <a:lnTo>
                      <a:pt x="40" y="35"/>
                    </a:lnTo>
                    <a:lnTo>
                      <a:pt x="46" y="23"/>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97" name="Freeform 105"/>
              <p:cNvSpPr>
                <a:spLocks/>
              </p:cNvSpPr>
              <p:nvPr/>
            </p:nvSpPr>
            <p:spPr bwMode="auto">
              <a:xfrm>
                <a:off x="4263" y="2593"/>
                <a:ext cx="40" cy="41"/>
              </a:xfrm>
              <a:custGeom>
                <a:avLst/>
                <a:gdLst>
                  <a:gd name="T0" fmla="*/ 0 w 40"/>
                  <a:gd name="T1" fmla="*/ 23 h 41"/>
                  <a:gd name="T2" fmla="*/ 6 w 40"/>
                  <a:gd name="T3" fmla="*/ 35 h 41"/>
                  <a:gd name="T4" fmla="*/ 17 w 40"/>
                  <a:gd name="T5" fmla="*/ 41 h 41"/>
                  <a:gd name="T6" fmla="*/ 35 w 40"/>
                  <a:gd name="T7" fmla="*/ 35 h 41"/>
                  <a:gd name="T8" fmla="*/ 40 w 40"/>
                  <a:gd name="T9" fmla="*/ 23 h 41"/>
                  <a:gd name="T10" fmla="*/ 35 w 40"/>
                  <a:gd name="T11" fmla="*/ 6 h 41"/>
                  <a:gd name="T12" fmla="*/ 17 w 40"/>
                  <a:gd name="T13" fmla="*/ 0 h 41"/>
                  <a:gd name="T14" fmla="*/ 6 w 40"/>
                  <a:gd name="T15" fmla="*/ 6 h 41"/>
                  <a:gd name="T16" fmla="*/ 0 w 40"/>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23"/>
                    </a:moveTo>
                    <a:lnTo>
                      <a:pt x="6" y="35"/>
                    </a:lnTo>
                    <a:lnTo>
                      <a:pt x="17" y="41"/>
                    </a:lnTo>
                    <a:lnTo>
                      <a:pt x="35" y="35"/>
                    </a:lnTo>
                    <a:lnTo>
                      <a:pt x="40"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98" name="Freeform 106"/>
              <p:cNvSpPr>
                <a:spLocks/>
              </p:cNvSpPr>
              <p:nvPr/>
            </p:nvSpPr>
            <p:spPr bwMode="auto">
              <a:xfrm>
                <a:off x="4240" y="2570"/>
                <a:ext cx="46" cy="40"/>
              </a:xfrm>
              <a:custGeom>
                <a:avLst/>
                <a:gdLst>
                  <a:gd name="T0" fmla="*/ 0 w 46"/>
                  <a:gd name="T1" fmla="*/ 23 h 40"/>
                  <a:gd name="T2" fmla="*/ 6 w 46"/>
                  <a:gd name="T3" fmla="*/ 35 h 40"/>
                  <a:gd name="T4" fmla="*/ 23 w 46"/>
                  <a:gd name="T5" fmla="*/ 40 h 40"/>
                  <a:gd name="T6" fmla="*/ 40 w 46"/>
                  <a:gd name="T7" fmla="*/ 35 h 40"/>
                  <a:gd name="T8" fmla="*/ 46 w 46"/>
                  <a:gd name="T9" fmla="*/ 17 h 40"/>
                  <a:gd name="T10" fmla="*/ 40 w 46"/>
                  <a:gd name="T11" fmla="*/ 6 h 40"/>
                  <a:gd name="T12" fmla="*/ 23 w 46"/>
                  <a:gd name="T13" fmla="*/ 0 h 40"/>
                  <a:gd name="T14" fmla="*/ 6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5"/>
                    </a:lnTo>
                    <a:lnTo>
                      <a:pt x="23" y="40"/>
                    </a:lnTo>
                    <a:lnTo>
                      <a:pt x="40" y="35"/>
                    </a:lnTo>
                    <a:lnTo>
                      <a:pt x="46" y="17"/>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299" name="Freeform 107"/>
              <p:cNvSpPr>
                <a:spLocks/>
              </p:cNvSpPr>
              <p:nvPr/>
            </p:nvSpPr>
            <p:spPr bwMode="auto">
              <a:xfrm>
                <a:off x="4217" y="2587"/>
                <a:ext cx="40" cy="41"/>
              </a:xfrm>
              <a:custGeom>
                <a:avLst/>
                <a:gdLst>
                  <a:gd name="T0" fmla="*/ 0 w 40"/>
                  <a:gd name="T1" fmla="*/ 23 h 41"/>
                  <a:gd name="T2" fmla="*/ 6 w 40"/>
                  <a:gd name="T3" fmla="*/ 35 h 41"/>
                  <a:gd name="T4" fmla="*/ 23 w 40"/>
                  <a:gd name="T5" fmla="*/ 41 h 41"/>
                  <a:gd name="T6" fmla="*/ 34 w 40"/>
                  <a:gd name="T7" fmla="*/ 35 h 41"/>
                  <a:gd name="T8" fmla="*/ 40 w 40"/>
                  <a:gd name="T9" fmla="*/ 18 h 41"/>
                  <a:gd name="T10" fmla="*/ 34 w 40"/>
                  <a:gd name="T11" fmla="*/ 6 h 41"/>
                  <a:gd name="T12" fmla="*/ 17 w 40"/>
                  <a:gd name="T13" fmla="*/ 0 h 41"/>
                  <a:gd name="T14" fmla="*/ 6 w 40"/>
                  <a:gd name="T15" fmla="*/ 6 h 41"/>
                  <a:gd name="T16" fmla="*/ 0 w 40"/>
                  <a:gd name="T1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23"/>
                    </a:moveTo>
                    <a:lnTo>
                      <a:pt x="6" y="35"/>
                    </a:lnTo>
                    <a:lnTo>
                      <a:pt x="23" y="41"/>
                    </a:lnTo>
                    <a:lnTo>
                      <a:pt x="34" y="35"/>
                    </a:lnTo>
                    <a:lnTo>
                      <a:pt x="40" y="18"/>
                    </a:lnTo>
                    <a:lnTo>
                      <a:pt x="34"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00" name="Freeform 108"/>
              <p:cNvSpPr>
                <a:spLocks/>
              </p:cNvSpPr>
              <p:nvPr/>
            </p:nvSpPr>
            <p:spPr bwMode="auto">
              <a:xfrm>
                <a:off x="4176" y="2582"/>
                <a:ext cx="47" cy="40"/>
              </a:xfrm>
              <a:custGeom>
                <a:avLst/>
                <a:gdLst>
                  <a:gd name="T0" fmla="*/ 0 w 47"/>
                  <a:gd name="T1" fmla="*/ 23 h 40"/>
                  <a:gd name="T2" fmla="*/ 6 w 47"/>
                  <a:gd name="T3" fmla="*/ 34 h 40"/>
                  <a:gd name="T4" fmla="*/ 24 w 47"/>
                  <a:gd name="T5" fmla="*/ 40 h 40"/>
                  <a:gd name="T6" fmla="*/ 41 w 47"/>
                  <a:gd name="T7" fmla="*/ 34 h 40"/>
                  <a:gd name="T8" fmla="*/ 47 w 47"/>
                  <a:gd name="T9" fmla="*/ 23 h 40"/>
                  <a:gd name="T10" fmla="*/ 41 w 47"/>
                  <a:gd name="T11" fmla="*/ 5 h 40"/>
                  <a:gd name="T12" fmla="*/ 24 w 47"/>
                  <a:gd name="T13" fmla="*/ 0 h 40"/>
                  <a:gd name="T14" fmla="*/ 6 w 47"/>
                  <a:gd name="T15" fmla="*/ 5 h 40"/>
                  <a:gd name="T16" fmla="*/ 0 w 47"/>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0">
                    <a:moveTo>
                      <a:pt x="0" y="23"/>
                    </a:moveTo>
                    <a:lnTo>
                      <a:pt x="6" y="34"/>
                    </a:lnTo>
                    <a:lnTo>
                      <a:pt x="24" y="40"/>
                    </a:lnTo>
                    <a:lnTo>
                      <a:pt x="41" y="34"/>
                    </a:lnTo>
                    <a:lnTo>
                      <a:pt x="47" y="23"/>
                    </a:lnTo>
                    <a:lnTo>
                      <a:pt x="41" y="5"/>
                    </a:lnTo>
                    <a:lnTo>
                      <a:pt x="24"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01" name="Freeform 109"/>
              <p:cNvSpPr>
                <a:spLocks/>
              </p:cNvSpPr>
              <p:nvPr/>
            </p:nvSpPr>
            <p:spPr bwMode="auto">
              <a:xfrm>
                <a:off x="4142" y="2553"/>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02" name="Freeform 110"/>
              <p:cNvSpPr>
                <a:spLocks/>
              </p:cNvSpPr>
              <p:nvPr/>
            </p:nvSpPr>
            <p:spPr bwMode="auto">
              <a:xfrm>
                <a:off x="4176" y="2547"/>
                <a:ext cx="47" cy="40"/>
              </a:xfrm>
              <a:custGeom>
                <a:avLst/>
                <a:gdLst>
                  <a:gd name="T0" fmla="*/ 0 w 47"/>
                  <a:gd name="T1" fmla="*/ 23 h 40"/>
                  <a:gd name="T2" fmla="*/ 6 w 47"/>
                  <a:gd name="T3" fmla="*/ 40 h 40"/>
                  <a:gd name="T4" fmla="*/ 24 w 47"/>
                  <a:gd name="T5" fmla="*/ 40 h 40"/>
                  <a:gd name="T6" fmla="*/ 41 w 47"/>
                  <a:gd name="T7" fmla="*/ 35 h 40"/>
                  <a:gd name="T8" fmla="*/ 47 w 47"/>
                  <a:gd name="T9" fmla="*/ 23 h 40"/>
                  <a:gd name="T10" fmla="*/ 41 w 47"/>
                  <a:gd name="T11" fmla="*/ 6 h 40"/>
                  <a:gd name="T12" fmla="*/ 24 w 47"/>
                  <a:gd name="T13" fmla="*/ 0 h 40"/>
                  <a:gd name="T14" fmla="*/ 6 w 47"/>
                  <a:gd name="T15" fmla="*/ 6 h 40"/>
                  <a:gd name="T16" fmla="*/ 0 w 47"/>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0">
                    <a:moveTo>
                      <a:pt x="0" y="23"/>
                    </a:moveTo>
                    <a:lnTo>
                      <a:pt x="6" y="40"/>
                    </a:lnTo>
                    <a:lnTo>
                      <a:pt x="24" y="40"/>
                    </a:lnTo>
                    <a:lnTo>
                      <a:pt x="41" y="35"/>
                    </a:lnTo>
                    <a:lnTo>
                      <a:pt x="47" y="23"/>
                    </a:lnTo>
                    <a:lnTo>
                      <a:pt x="41" y="6"/>
                    </a:lnTo>
                    <a:lnTo>
                      <a:pt x="24"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03" name="Freeform 111"/>
              <p:cNvSpPr>
                <a:spLocks/>
              </p:cNvSpPr>
              <p:nvPr/>
            </p:nvSpPr>
            <p:spPr bwMode="auto">
              <a:xfrm>
                <a:off x="4217" y="2547"/>
                <a:ext cx="46" cy="40"/>
              </a:xfrm>
              <a:custGeom>
                <a:avLst/>
                <a:gdLst>
                  <a:gd name="T0" fmla="*/ 0 w 46"/>
                  <a:gd name="T1" fmla="*/ 23 h 40"/>
                  <a:gd name="T2" fmla="*/ 6 w 46"/>
                  <a:gd name="T3" fmla="*/ 35 h 40"/>
                  <a:gd name="T4" fmla="*/ 23 w 46"/>
                  <a:gd name="T5" fmla="*/ 40 h 40"/>
                  <a:gd name="T6" fmla="*/ 40 w 46"/>
                  <a:gd name="T7" fmla="*/ 35 h 40"/>
                  <a:gd name="T8" fmla="*/ 46 w 46"/>
                  <a:gd name="T9" fmla="*/ 23 h 40"/>
                  <a:gd name="T10" fmla="*/ 40 w 46"/>
                  <a:gd name="T11" fmla="*/ 6 h 40"/>
                  <a:gd name="T12" fmla="*/ 23 w 46"/>
                  <a:gd name="T13" fmla="*/ 0 h 40"/>
                  <a:gd name="T14" fmla="*/ 6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5"/>
                    </a:lnTo>
                    <a:lnTo>
                      <a:pt x="23" y="40"/>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04" name="Freeform 112"/>
              <p:cNvSpPr>
                <a:spLocks/>
              </p:cNvSpPr>
              <p:nvPr/>
            </p:nvSpPr>
            <p:spPr bwMode="auto">
              <a:xfrm>
                <a:off x="4240" y="2524"/>
                <a:ext cx="46" cy="40"/>
              </a:xfrm>
              <a:custGeom>
                <a:avLst/>
                <a:gdLst>
                  <a:gd name="T0" fmla="*/ 0 w 46"/>
                  <a:gd name="T1" fmla="*/ 23 h 40"/>
                  <a:gd name="T2" fmla="*/ 6 w 46"/>
                  <a:gd name="T3" fmla="*/ 34 h 40"/>
                  <a:gd name="T4" fmla="*/ 23 w 46"/>
                  <a:gd name="T5" fmla="*/ 40 h 40"/>
                  <a:gd name="T6" fmla="*/ 40 w 46"/>
                  <a:gd name="T7" fmla="*/ 34 h 40"/>
                  <a:gd name="T8" fmla="*/ 46 w 46"/>
                  <a:gd name="T9" fmla="*/ 23 h 40"/>
                  <a:gd name="T10" fmla="*/ 40 w 46"/>
                  <a:gd name="T11" fmla="*/ 6 h 40"/>
                  <a:gd name="T12" fmla="*/ 23 w 46"/>
                  <a:gd name="T13" fmla="*/ 0 h 40"/>
                  <a:gd name="T14" fmla="*/ 6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4"/>
                    </a:lnTo>
                    <a:lnTo>
                      <a:pt x="23" y="40"/>
                    </a:lnTo>
                    <a:lnTo>
                      <a:pt x="40" y="34"/>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05" name="Freeform 113"/>
              <p:cNvSpPr>
                <a:spLocks/>
              </p:cNvSpPr>
              <p:nvPr/>
            </p:nvSpPr>
            <p:spPr bwMode="auto">
              <a:xfrm>
                <a:off x="4251" y="2495"/>
                <a:ext cx="47" cy="40"/>
              </a:xfrm>
              <a:custGeom>
                <a:avLst/>
                <a:gdLst>
                  <a:gd name="T0" fmla="*/ 0 w 47"/>
                  <a:gd name="T1" fmla="*/ 23 h 40"/>
                  <a:gd name="T2" fmla="*/ 6 w 47"/>
                  <a:gd name="T3" fmla="*/ 35 h 40"/>
                  <a:gd name="T4" fmla="*/ 24 w 47"/>
                  <a:gd name="T5" fmla="*/ 40 h 40"/>
                  <a:gd name="T6" fmla="*/ 41 w 47"/>
                  <a:gd name="T7" fmla="*/ 35 h 40"/>
                  <a:gd name="T8" fmla="*/ 47 w 47"/>
                  <a:gd name="T9" fmla="*/ 23 h 40"/>
                  <a:gd name="T10" fmla="*/ 35 w 47"/>
                  <a:gd name="T11" fmla="*/ 6 h 40"/>
                  <a:gd name="T12" fmla="*/ 24 w 47"/>
                  <a:gd name="T13" fmla="*/ 0 h 40"/>
                  <a:gd name="T14" fmla="*/ 6 w 47"/>
                  <a:gd name="T15" fmla="*/ 6 h 40"/>
                  <a:gd name="T16" fmla="*/ 0 w 47"/>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0">
                    <a:moveTo>
                      <a:pt x="0" y="23"/>
                    </a:moveTo>
                    <a:lnTo>
                      <a:pt x="6" y="35"/>
                    </a:lnTo>
                    <a:lnTo>
                      <a:pt x="24" y="40"/>
                    </a:lnTo>
                    <a:lnTo>
                      <a:pt x="41" y="35"/>
                    </a:lnTo>
                    <a:lnTo>
                      <a:pt x="47" y="23"/>
                    </a:lnTo>
                    <a:lnTo>
                      <a:pt x="35" y="6"/>
                    </a:lnTo>
                    <a:lnTo>
                      <a:pt x="24"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06" name="Freeform 114"/>
              <p:cNvSpPr>
                <a:spLocks/>
              </p:cNvSpPr>
              <p:nvPr/>
            </p:nvSpPr>
            <p:spPr bwMode="auto">
              <a:xfrm>
                <a:off x="4292" y="2495"/>
                <a:ext cx="46" cy="40"/>
              </a:xfrm>
              <a:custGeom>
                <a:avLst/>
                <a:gdLst>
                  <a:gd name="T0" fmla="*/ 0 w 46"/>
                  <a:gd name="T1" fmla="*/ 23 h 40"/>
                  <a:gd name="T2" fmla="*/ 6 w 46"/>
                  <a:gd name="T3" fmla="*/ 35 h 40"/>
                  <a:gd name="T4" fmla="*/ 23 w 46"/>
                  <a:gd name="T5" fmla="*/ 40 h 40"/>
                  <a:gd name="T6" fmla="*/ 40 w 46"/>
                  <a:gd name="T7" fmla="*/ 35 h 40"/>
                  <a:gd name="T8" fmla="*/ 46 w 46"/>
                  <a:gd name="T9" fmla="*/ 17 h 40"/>
                  <a:gd name="T10" fmla="*/ 40 w 46"/>
                  <a:gd name="T11" fmla="*/ 6 h 40"/>
                  <a:gd name="T12" fmla="*/ 23 w 46"/>
                  <a:gd name="T13" fmla="*/ 0 h 40"/>
                  <a:gd name="T14" fmla="*/ 6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5"/>
                    </a:lnTo>
                    <a:lnTo>
                      <a:pt x="23" y="40"/>
                    </a:lnTo>
                    <a:lnTo>
                      <a:pt x="40" y="35"/>
                    </a:lnTo>
                    <a:lnTo>
                      <a:pt x="46" y="17"/>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07" name="Freeform 115"/>
              <p:cNvSpPr>
                <a:spLocks/>
              </p:cNvSpPr>
              <p:nvPr/>
            </p:nvSpPr>
            <p:spPr bwMode="auto">
              <a:xfrm>
                <a:off x="4292" y="2495"/>
                <a:ext cx="46" cy="40"/>
              </a:xfrm>
              <a:custGeom>
                <a:avLst/>
                <a:gdLst>
                  <a:gd name="T0" fmla="*/ 0 w 46"/>
                  <a:gd name="T1" fmla="*/ 23 h 40"/>
                  <a:gd name="T2" fmla="*/ 6 w 46"/>
                  <a:gd name="T3" fmla="*/ 35 h 40"/>
                  <a:gd name="T4" fmla="*/ 23 w 46"/>
                  <a:gd name="T5" fmla="*/ 40 h 40"/>
                  <a:gd name="T6" fmla="*/ 40 w 46"/>
                  <a:gd name="T7" fmla="*/ 35 h 40"/>
                  <a:gd name="T8" fmla="*/ 46 w 46"/>
                  <a:gd name="T9" fmla="*/ 17 h 40"/>
                  <a:gd name="T10" fmla="*/ 40 w 46"/>
                  <a:gd name="T11" fmla="*/ 6 h 40"/>
                  <a:gd name="T12" fmla="*/ 23 w 46"/>
                  <a:gd name="T13" fmla="*/ 0 h 40"/>
                  <a:gd name="T14" fmla="*/ 6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5"/>
                    </a:lnTo>
                    <a:lnTo>
                      <a:pt x="23" y="40"/>
                    </a:lnTo>
                    <a:lnTo>
                      <a:pt x="40" y="35"/>
                    </a:lnTo>
                    <a:lnTo>
                      <a:pt x="46" y="17"/>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08" name="Freeform 116"/>
              <p:cNvSpPr>
                <a:spLocks/>
              </p:cNvSpPr>
              <p:nvPr/>
            </p:nvSpPr>
            <p:spPr bwMode="auto">
              <a:xfrm>
                <a:off x="4211" y="2495"/>
                <a:ext cx="46" cy="46"/>
              </a:xfrm>
              <a:custGeom>
                <a:avLst/>
                <a:gdLst>
                  <a:gd name="T0" fmla="*/ 0 w 46"/>
                  <a:gd name="T1" fmla="*/ 23 h 46"/>
                  <a:gd name="T2" fmla="*/ 6 w 46"/>
                  <a:gd name="T3" fmla="*/ 40 h 46"/>
                  <a:gd name="T4" fmla="*/ 23 w 46"/>
                  <a:gd name="T5" fmla="*/ 46 h 46"/>
                  <a:gd name="T6" fmla="*/ 40 w 46"/>
                  <a:gd name="T7" fmla="*/ 35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09" name="Freeform 117"/>
              <p:cNvSpPr>
                <a:spLocks/>
              </p:cNvSpPr>
              <p:nvPr/>
            </p:nvSpPr>
            <p:spPr bwMode="auto">
              <a:xfrm>
                <a:off x="4176" y="2518"/>
                <a:ext cx="47" cy="40"/>
              </a:xfrm>
              <a:custGeom>
                <a:avLst/>
                <a:gdLst>
                  <a:gd name="T0" fmla="*/ 0 w 47"/>
                  <a:gd name="T1" fmla="*/ 17 h 40"/>
                  <a:gd name="T2" fmla="*/ 6 w 47"/>
                  <a:gd name="T3" fmla="*/ 35 h 40"/>
                  <a:gd name="T4" fmla="*/ 24 w 47"/>
                  <a:gd name="T5" fmla="*/ 40 h 40"/>
                  <a:gd name="T6" fmla="*/ 41 w 47"/>
                  <a:gd name="T7" fmla="*/ 35 h 40"/>
                  <a:gd name="T8" fmla="*/ 47 w 47"/>
                  <a:gd name="T9" fmla="*/ 17 h 40"/>
                  <a:gd name="T10" fmla="*/ 41 w 47"/>
                  <a:gd name="T11" fmla="*/ 6 h 40"/>
                  <a:gd name="T12" fmla="*/ 24 w 47"/>
                  <a:gd name="T13" fmla="*/ 0 h 40"/>
                  <a:gd name="T14" fmla="*/ 6 w 47"/>
                  <a:gd name="T15" fmla="*/ 6 h 40"/>
                  <a:gd name="T16" fmla="*/ 0 w 47"/>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0">
                    <a:moveTo>
                      <a:pt x="0" y="17"/>
                    </a:moveTo>
                    <a:lnTo>
                      <a:pt x="6" y="35"/>
                    </a:lnTo>
                    <a:lnTo>
                      <a:pt x="24" y="40"/>
                    </a:lnTo>
                    <a:lnTo>
                      <a:pt x="41" y="35"/>
                    </a:lnTo>
                    <a:lnTo>
                      <a:pt x="47" y="17"/>
                    </a:lnTo>
                    <a:lnTo>
                      <a:pt x="41" y="6"/>
                    </a:lnTo>
                    <a:lnTo>
                      <a:pt x="24"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310" name="Freeform 118"/>
              <p:cNvSpPr>
                <a:spLocks/>
              </p:cNvSpPr>
              <p:nvPr/>
            </p:nvSpPr>
            <p:spPr bwMode="auto">
              <a:xfrm>
                <a:off x="4171" y="2489"/>
                <a:ext cx="46" cy="41"/>
              </a:xfrm>
              <a:custGeom>
                <a:avLst/>
                <a:gdLst>
                  <a:gd name="T0" fmla="*/ 0 w 46"/>
                  <a:gd name="T1" fmla="*/ 17 h 41"/>
                  <a:gd name="T2" fmla="*/ 5 w 46"/>
                  <a:gd name="T3" fmla="*/ 35 h 41"/>
                  <a:gd name="T4" fmla="*/ 23 w 46"/>
                  <a:gd name="T5" fmla="*/ 41 h 41"/>
                  <a:gd name="T6" fmla="*/ 40 w 46"/>
                  <a:gd name="T7" fmla="*/ 35 h 41"/>
                  <a:gd name="T8" fmla="*/ 46 w 46"/>
                  <a:gd name="T9" fmla="*/ 17 h 41"/>
                  <a:gd name="T10" fmla="*/ 40 w 46"/>
                  <a:gd name="T11" fmla="*/ 6 h 41"/>
                  <a:gd name="T12" fmla="*/ 23 w 46"/>
                  <a:gd name="T13" fmla="*/ 0 h 41"/>
                  <a:gd name="T14" fmla="*/ 5 w 46"/>
                  <a:gd name="T15" fmla="*/ 6 h 41"/>
                  <a:gd name="T16" fmla="*/ 0 w 46"/>
                  <a:gd name="T1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7"/>
                    </a:moveTo>
                    <a:lnTo>
                      <a:pt x="5" y="35"/>
                    </a:lnTo>
                    <a:lnTo>
                      <a:pt x="23" y="41"/>
                    </a:lnTo>
                    <a:lnTo>
                      <a:pt x="40" y="35"/>
                    </a:lnTo>
                    <a:lnTo>
                      <a:pt x="46" y="17"/>
                    </a:lnTo>
                    <a:lnTo>
                      <a:pt x="40" y="6"/>
                    </a:lnTo>
                    <a:lnTo>
                      <a:pt x="23" y="0"/>
                    </a:lnTo>
                    <a:lnTo>
                      <a:pt x="5"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311" name="Freeform 119"/>
              <p:cNvSpPr>
                <a:spLocks/>
              </p:cNvSpPr>
              <p:nvPr/>
            </p:nvSpPr>
            <p:spPr bwMode="auto">
              <a:xfrm>
                <a:off x="4211" y="2443"/>
                <a:ext cx="40" cy="40"/>
              </a:xfrm>
              <a:custGeom>
                <a:avLst/>
                <a:gdLst>
                  <a:gd name="T0" fmla="*/ 0 w 40"/>
                  <a:gd name="T1" fmla="*/ 23 h 40"/>
                  <a:gd name="T2" fmla="*/ 6 w 40"/>
                  <a:gd name="T3" fmla="*/ 35 h 40"/>
                  <a:gd name="T4" fmla="*/ 23 w 40"/>
                  <a:gd name="T5" fmla="*/ 40 h 40"/>
                  <a:gd name="T6" fmla="*/ 35 w 40"/>
                  <a:gd name="T7" fmla="*/ 35 h 40"/>
                  <a:gd name="T8" fmla="*/ 40 w 40"/>
                  <a:gd name="T9" fmla="*/ 23 h 40"/>
                  <a:gd name="T10" fmla="*/ 35 w 40"/>
                  <a:gd name="T11" fmla="*/ 6 h 40"/>
                  <a:gd name="T12" fmla="*/ 23 w 40"/>
                  <a:gd name="T13" fmla="*/ 0 h 40"/>
                  <a:gd name="T14" fmla="*/ 6 w 40"/>
                  <a:gd name="T15" fmla="*/ 6 h 40"/>
                  <a:gd name="T16" fmla="*/ 0 w 40"/>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23"/>
                    </a:moveTo>
                    <a:lnTo>
                      <a:pt x="6" y="35"/>
                    </a:lnTo>
                    <a:lnTo>
                      <a:pt x="23" y="40"/>
                    </a:lnTo>
                    <a:lnTo>
                      <a:pt x="35" y="35"/>
                    </a:lnTo>
                    <a:lnTo>
                      <a:pt x="40"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12" name="Freeform 120"/>
              <p:cNvSpPr>
                <a:spLocks/>
              </p:cNvSpPr>
              <p:nvPr/>
            </p:nvSpPr>
            <p:spPr bwMode="auto">
              <a:xfrm>
                <a:off x="4211" y="2391"/>
                <a:ext cx="46" cy="40"/>
              </a:xfrm>
              <a:custGeom>
                <a:avLst/>
                <a:gdLst>
                  <a:gd name="T0" fmla="*/ 0 w 46"/>
                  <a:gd name="T1" fmla="*/ 23 h 40"/>
                  <a:gd name="T2" fmla="*/ 6 w 46"/>
                  <a:gd name="T3" fmla="*/ 35 h 40"/>
                  <a:gd name="T4" fmla="*/ 23 w 46"/>
                  <a:gd name="T5" fmla="*/ 40 h 40"/>
                  <a:gd name="T6" fmla="*/ 40 w 46"/>
                  <a:gd name="T7" fmla="*/ 35 h 40"/>
                  <a:gd name="T8" fmla="*/ 46 w 46"/>
                  <a:gd name="T9" fmla="*/ 23 h 40"/>
                  <a:gd name="T10" fmla="*/ 40 w 46"/>
                  <a:gd name="T11" fmla="*/ 6 h 40"/>
                  <a:gd name="T12" fmla="*/ 23 w 46"/>
                  <a:gd name="T13" fmla="*/ 0 h 40"/>
                  <a:gd name="T14" fmla="*/ 6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5"/>
                    </a:lnTo>
                    <a:lnTo>
                      <a:pt x="23" y="40"/>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13" name="Freeform 121"/>
              <p:cNvSpPr>
                <a:spLocks/>
              </p:cNvSpPr>
              <p:nvPr/>
            </p:nvSpPr>
            <p:spPr bwMode="auto">
              <a:xfrm>
                <a:off x="4130" y="2443"/>
                <a:ext cx="46" cy="40"/>
              </a:xfrm>
              <a:custGeom>
                <a:avLst/>
                <a:gdLst>
                  <a:gd name="T0" fmla="*/ 0 w 46"/>
                  <a:gd name="T1" fmla="*/ 17 h 40"/>
                  <a:gd name="T2" fmla="*/ 6 w 46"/>
                  <a:gd name="T3" fmla="*/ 35 h 40"/>
                  <a:gd name="T4" fmla="*/ 23 w 46"/>
                  <a:gd name="T5" fmla="*/ 40 h 40"/>
                  <a:gd name="T6" fmla="*/ 41 w 46"/>
                  <a:gd name="T7" fmla="*/ 35 h 40"/>
                  <a:gd name="T8" fmla="*/ 46 w 46"/>
                  <a:gd name="T9" fmla="*/ 17 h 40"/>
                  <a:gd name="T10" fmla="*/ 41 w 46"/>
                  <a:gd name="T11" fmla="*/ 6 h 40"/>
                  <a:gd name="T12" fmla="*/ 23 w 46"/>
                  <a:gd name="T13" fmla="*/ 0 h 40"/>
                  <a:gd name="T14" fmla="*/ 6 w 46"/>
                  <a:gd name="T15" fmla="*/ 6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5"/>
                    </a:lnTo>
                    <a:lnTo>
                      <a:pt x="23" y="40"/>
                    </a:lnTo>
                    <a:lnTo>
                      <a:pt x="41" y="35"/>
                    </a:lnTo>
                    <a:lnTo>
                      <a:pt x="46" y="17"/>
                    </a:lnTo>
                    <a:lnTo>
                      <a:pt x="41"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314" name="Freeform 122"/>
              <p:cNvSpPr>
                <a:spLocks/>
              </p:cNvSpPr>
              <p:nvPr/>
            </p:nvSpPr>
            <p:spPr bwMode="auto">
              <a:xfrm>
                <a:off x="4142" y="2530"/>
                <a:ext cx="46" cy="40"/>
              </a:xfrm>
              <a:custGeom>
                <a:avLst/>
                <a:gdLst>
                  <a:gd name="T0" fmla="*/ 0 w 46"/>
                  <a:gd name="T1" fmla="*/ 17 h 40"/>
                  <a:gd name="T2" fmla="*/ 6 w 46"/>
                  <a:gd name="T3" fmla="*/ 34 h 40"/>
                  <a:gd name="T4" fmla="*/ 23 w 46"/>
                  <a:gd name="T5" fmla="*/ 40 h 40"/>
                  <a:gd name="T6" fmla="*/ 40 w 46"/>
                  <a:gd name="T7" fmla="*/ 34 h 40"/>
                  <a:gd name="T8" fmla="*/ 46 w 46"/>
                  <a:gd name="T9" fmla="*/ 17 h 40"/>
                  <a:gd name="T10" fmla="*/ 40 w 46"/>
                  <a:gd name="T11" fmla="*/ 5 h 40"/>
                  <a:gd name="T12" fmla="*/ 23 w 46"/>
                  <a:gd name="T13" fmla="*/ 0 h 40"/>
                  <a:gd name="T14" fmla="*/ 6 w 46"/>
                  <a:gd name="T15" fmla="*/ 5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4"/>
                    </a:lnTo>
                    <a:lnTo>
                      <a:pt x="23" y="40"/>
                    </a:lnTo>
                    <a:lnTo>
                      <a:pt x="40" y="34"/>
                    </a:lnTo>
                    <a:lnTo>
                      <a:pt x="46" y="17"/>
                    </a:lnTo>
                    <a:lnTo>
                      <a:pt x="40"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315" name="Freeform 123"/>
              <p:cNvSpPr>
                <a:spLocks/>
              </p:cNvSpPr>
              <p:nvPr/>
            </p:nvSpPr>
            <p:spPr bwMode="auto">
              <a:xfrm>
                <a:off x="4119" y="2495"/>
                <a:ext cx="46" cy="40"/>
              </a:xfrm>
              <a:custGeom>
                <a:avLst/>
                <a:gdLst>
                  <a:gd name="T0" fmla="*/ 0 w 46"/>
                  <a:gd name="T1" fmla="*/ 23 h 40"/>
                  <a:gd name="T2" fmla="*/ 5 w 46"/>
                  <a:gd name="T3" fmla="*/ 35 h 40"/>
                  <a:gd name="T4" fmla="*/ 23 w 46"/>
                  <a:gd name="T5" fmla="*/ 40 h 40"/>
                  <a:gd name="T6" fmla="*/ 40 w 46"/>
                  <a:gd name="T7" fmla="*/ 35 h 40"/>
                  <a:gd name="T8" fmla="*/ 46 w 46"/>
                  <a:gd name="T9" fmla="*/ 23 h 40"/>
                  <a:gd name="T10" fmla="*/ 40 w 46"/>
                  <a:gd name="T11" fmla="*/ 6 h 40"/>
                  <a:gd name="T12" fmla="*/ 23 w 46"/>
                  <a:gd name="T13" fmla="*/ 0 h 40"/>
                  <a:gd name="T14" fmla="*/ 5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5" y="35"/>
                    </a:lnTo>
                    <a:lnTo>
                      <a:pt x="23" y="40"/>
                    </a:lnTo>
                    <a:lnTo>
                      <a:pt x="40" y="35"/>
                    </a:lnTo>
                    <a:lnTo>
                      <a:pt x="46" y="23"/>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16" name="Freeform 124"/>
              <p:cNvSpPr>
                <a:spLocks/>
              </p:cNvSpPr>
              <p:nvPr/>
            </p:nvSpPr>
            <p:spPr bwMode="auto">
              <a:xfrm>
                <a:off x="4084" y="2506"/>
                <a:ext cx="46" cy="41"/>
              </a:xfrm>
              <a:custGeom>
                <a:avLst/>
                <a:gdLst>
                  <a:gd name="T0" fmla="*/ 0 w 46"/>
                  <a:gd name="T1" fmla="*/ 24 h 41"/>
                  <a:gd name="T2" fmla="*/ 6 w 46"/>
                  <a:gd name="T3" fmla="*/ 35 h 41"/>
                  <a:gd name="T4" fmla="*/ 23 w 46"/>
                  <a:gd name="T5" fmla="*/ 41 h 41"/>
                  <a:gd name="T6" fmla="*/ 40 w 46"/>
                  <a:gd name="T7" fmla="*/ 35 h 41"/>
                  <a:gd name="T8" fmla="*/ 46 w 46"/>
                  <a:gd name="T9" fmla="*/ 24 h 41"/>
                  <a:gd name="T10" fmla="*/ 40 w 46"/>
                  <a:gd name="T11" fmla="*/ 6 h 41"/>
                  <a:gd name="T12" fmla="*/ 23 w 46"/>
                  <a:gd name="T13" fmla="*/ 0 h 41"/>
                  <a:gd name="T14" fmla="*/ 6 w 46"/>
                  <a:gd name="T15" fmla="*/ 6 h 41"/>
                  <a:gd name="T16" fmla="*/ 0 w 46"/>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4"/>
                    </a:moveTo>
                    <a:lnTo>
                      <a:pt x="6" y="35"/>
                    </a:lnTo>
                    <a:lnTo>
                      <a:pt x="23" y="41"/>
                    </a:lnTo>
                    <a:lnTo>
                      <a:pt x="40" y="35"/>
                    </a:lnTo>
                    <a:lnTo>
                      <a:pt x="46" y="24"/>
                    </a:lnTo>
                    <a:lnTo>
                      <a:pt x="40"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endParaRPr lang="en-US"/>
              </a:p>
            </p:txBody>
          </p:sp>
          <p:sp>
            <p:nvSpPr>
              <p:cNvPr id="8317" name="Freeform 125"/>
              <p:cNvSpPr>
                <a:spLocks/>
              </p:cNvSpPr>
              <p:nvPr/>
            </p:nvSpPr>
            <p:spPr bwMode="auto">
              <a:xfrm>
                <a:off x="4078" y="2472"/>
                <a:ext cx="41" cy="40"/>
              </a:xfrm>
              <a:custGeom>
                <a:avLst/>
                <a:gdLst>
                  <a:gd name="T0" fmla="*/ 0 w 41"/>
                  <a:gd name="T1" fmla="*/ 23 h 40"/>
                  <a:gd name="T2" fmla="*/ 6 w 41"/>
                  <a:gd name="T3" fmla="*/ 34 h 40"/>
                  <a:gd name="T4" fmla="*/ 23 w 41"/>
                  <a:gd name="T5" fmla="*/ 40 h 40"/>
                  <a:gd name="T6" fmla="*/ 35 w 41"/>
                  <a:gd name="T7" fmla="*/ 34 h 40"/>
                  <a:gd name="T8" fmla="*/ 41 w 41"/>
                  <a:gd name="T9" fmla="*/ 23 h 40"/>
                  <a:gd name="T10" fmla="*/ 35 w 41"/>
                  <a:gd name="T11" fmla="*/ 6 h 40"/>
                  <a:gd name="T12" fmla="*/ 18 w 41"/>
                  <a:gd name="T13" fmla="*/ 0 h 40"/>
                  <a:gd name="T14" fmla="*/ 6 w 41"/>
                  <a:gd name="T15" fmla="*/ 6 h 40"/>
                  <a:gd name="T16" fmla="*/ 0 w 41"/>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23"/>
                    </a:moveTo>
                    <a:lnTo>
                      <a:pt x="6" y="34"/>
                    </a:lnTo>
                    <a:lnTo>
                      <a:pt x="23" y="40"/>
                    </a:lnTo>
                    <a:lnTo>
                      <a:pt x="35" y="34"/>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18" name="Freeform 126"/>
              <p:cNvSpPr>
                <a:spLocks/>
              </p:cNvSpPr>
              <p:nvPr/>
            </p:nvSpPr>
            <p:spPr bwMode="auto">
              <a:xfrm>
                <a:off x="4107" y="2466"/>
                <a:ext cx="46" cy="40"/>
              </a:xfrm>
              <a:custGeom>
                <a:avLst/>
                <a:gdLst>
                  <a:gd name="T0" fmla="*/ 0 w 46"/>
                  <a:gd name="T1" fmla="*/ 23 h 40"/>
                  <a:gd name="T2" fmla="*/ 6 w 46"/>
                  <a:gd name="T3" fmla="*/ 35 h 40"/>
                  <a:gd name="T4" fmla="*/ 23 w 46"/>
                  <a:gd name="T5" fmla="*/ 40 h 40"/>
                  <a:gd name="T6" fmla="*/ 41 w 46"/>
                  <a:gd name="T7" fmla="*/ 35 h 40"/>
                  <a:gd name="T8" fmla="*/ 46 w 46"/>
                  <a:gd name="T9" fmla="*/ 23 h 40"/>
                  <a:gd name="T10" fmla="*/ 41 w 46"/>
                  <a:gd name="T11" fmla="*/ 6 h 40"/>
                  <a:gd name="T12" fmla="*/ 23 w 46"/>
                  <a:gd name="T13" fmla="*/ 0 h 40"/>
                  <a:gd name="T14" fmla="*/ 6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5"/>
                    </a:lnTo>
                    <a:lnTo>
                      <a:pt x="23" y="40"/>
                    </a:lnTo>
                    <a:lnTo>
                      <a:pt x="41" y="35"/>
                    </a:lnTo>
                    <a:lnTo>
                      <a:pt x="46" y="23"/>
                    </a:lnTo>
                    <a:lnTo>
                      <a:pt x="41"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19" name="Freeform 127"/>
              <p:cNvSpPr>
                <a:spLocks/>
              </p:cNvSpPr>
              <p:nvPr/>
            </p:nvSpPr>
            <p:spPr bwMode="auto">
              <a:xfrm>
                <a:off x="4096" y="2443"/>
                <a:ext cx="40" cy="40"/>
              </a:xfrm>
              <a:custGeom>
                <a:avLst/>
                <a:gdLst>
                  <a:gd name="T0" fmla="*/ 0 w 40"/>
                  <a:gd name="T1" fmla="*/ 23 h 40"/>
                  <a:gd name="T2" fmla="*/ 5 w 40"/>
                  <a:gd name="T3" fmla="*/ 40 h 40"/>
                  <a:gd name="T4" fmla="*/ 17 w 40"/>
                  <a:gd name="T5" fmla="*/ 40 h 40"/>
                  <a:gd name="T6" fmla="*/ 34 w 40"/>
                  <a:gd name="T7" fmla="*/ 35 h 40"/>
                  <a:gd name="T8" fmla="*/ 40 w 40"/>
                  <a:gd name="T9" fmla="*/ 23 h 40"/>
                  <a:gd name="T10" fmla="*/ 34 w 40"/>
                  <a:gd name="T11" fmla="*/ 6 h 40"/>
                  <a:gd name="T12" fmla="*/ 17 w 40"/>
                  <a:gd name="T13" fmla="*/ 0 h 40"/>
                  <a:gd name="T14" fmla="*/ 5 w 40"/>
                  <a:gd name="T15" fmla="*/ 6 h 40"/>
                  <a:gd name="T16" fmla="*/ 0 w 40"/>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23"/>
                    </a:moveTo>
                    <a:lnTo>
                      <a:pt x="5" y="40"/>
                    </a:lnTo>
                    <a:lnTo>
                      <a:pt x="17" y="40"/>
                    </a:lnTo>
                    <a:lnTo>
                      <a:pt x="34" y="35"/>
                    </a:lnTo>
                    <a:lnTo>
                      <a:pt x="40" y="23"/>
                    </a:lnTo>
                    <a:lnTo>
                      <a:pt x="34" y="6"/>
                    </a:lnTo>
                    <a:lnTo>
                      <a:pt x="17"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20" name="Freeform 128"/>
              <p:cNvSpPr>
                <a:spLocks/>
              </p:cNvSpPr>
              <p:nvPr/>
            </p:nvSpPr>
            <p:spPr bwMode="auto">
              <a:xfrm>
                <a:off x="4067" y="2454"/>
                <a:ext cx="46" cy="41"/>
              </a:xfrm>
              <a:custGeom>
                <a:avLst/>
                <a:gdLst>
                  <a:gd name="T0" fmla="*/ 0 w 46"/>
                  <a:gd name="T1" fmla="*/ 18 h 41"/>
                  <a:gd name="T2" fmla="*/ 6 w 46"/>
                  <a:gd name="T3" fmla="*/ 35 h 41"/>
                  <a:gd name="T4" fmla="*/ 23 w 46"/>
                  <a:gd name="T5" fmla="*/ 41 h 41"/>
                  <a:gd name="T6" fmla="*/ 40 w 46"/>
                  <a:gd name="T7" fmla="*/ 35 h 41"/>
                  <a:gd name="T8" fmla="*/ 46 w 46"/>
                  <a:gd name="T9" fmla="*/ 18 h 41"/>
                  <a:gd name="T10" fmla="*/ 40 w 46"/>
                  <a:gd name="T11" fmla="*/ 6 h 41"/>
                  <a:gd name="T12" fmla="*/ 23 w 46"/>
                  <a:gd name="T13" fmla="*/ 0 h 41"/>
                  <a:gd name="T14" fmla="*/ 6 w 46"/>
                  <a:gd name="T15" fmla="*/ 6 h 41"/>
                  <a:gd name="T16" fmla="*/ 0 w 46"/>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8"/>
                    </a:moveTo>
                    <a:lnTo>
                      <a:pt x="6" y="35"/>
                    </a:lnTo>
                    <a:lnTo>
                      <a:pt x="23" y="41"/>
                    </a:lnTo>
                    <a:lnTo>
                      <a:pt x="40" y="35"/>
                    </a:lnTo>
                    <a:lnTo>
                      <a:pt x="46" y="18"/>
                    </a:lnTo>
                    <a:lnTo>
                      <a:pt x="40"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321" name="Freeform 129"/>
              <p:cNvSpPr>
                <a:spLocks/>
              </p:cNvSpPr>
              <p:nvPr/>
            </p:nvSpPr>
            <p:spPr bwMode="auto">
              <a:xfrm>
                <a:off x="4084" y="2351"/>
                <a:ext cx="46" cy="40"/>
              </a:xfrm>
              <a:custGeom>
                <a:avLst/>
                <a:gdLst>
                  <a:gd name="T0" fmla="*/ 0 w 46"/>
                  <a:gd name="T1" fmla="*/ 17 h 40"/>
                  <a:gd name="T2" fmla="*/ 6 w 46"/>
                  <a:gd name="T3" fmla="*/ 34 h 40"/>
                  <a:gd name="T4" fmla="*/ 23 w 46"/>
                  <a:gd name="T5" fmla="*/ 40 h 40"/>
                  <a:gd name="T6" fmla="*/ 40 w 46"/>
                  <a:gd name="T7" fmla="*/ 34 h 40"/>
                  <a:gd name="T8" fmla="*/ 46 w 46"/>
                  <a:gd name="T9" fmla="*/ 17 h 40"/>
                  <a:gd name="T10" fmla="*/ 35 w 46"/>
                  <a:gd name="T11" fmla="*/ 5 h 40"/>
                  <a:gd name="T12" fmla="*/ 23 w 46"/>
                  <a:gd name="T13" fmla="*/ 0 h 40"/>
                  <a:gd name="T14" fmla="*/ 6 w 46"/>
                  <a:gd name="T15" fmla="*/ 5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4"/>
                    </a:lnTo>
                    <a:lnTo>
                      <a:pt x="23" y="40"/>
                    </a:lnTo>
                    <a:lnTo>
                      <a:pt x="40" y="34"/>
                    </a:lnTo>
                    <a:lnTo>
                      <a:pt x="46" y="17"/>
                    </a:lnTo>
                    <a:lnTo>
                      <a:pt x="35"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322" name="Freeform 130"/>
              <p:cNvSpPr>
                <a:spLocks/>
              </p:cNvSpPr>
              <p:nvPr/>
            </p:nvSpPr>
            <p:spPr bwMode="auto">
              <a:xfrm>
                <a:off x="4055" y="2299"/>
                <a:ext cx="46" cy="40"/>
              </a:xfrm>
              <a:custGeom>
                <a:avLst/>
                <a:gdLst>
                  <a:gd name="T0" fmla="*/ 0 w 46"/>
                  <a:gd name="T1" fmla="*/ 23 h 40"/>
                  <a:gd name="T2" fmla="*/ 6 w 46"/>
                  <a:gd name="T3" fmla="*/ 34 h 40"/>
                  <a:gd name="T4" fmla="*/ 23 w 46"/>
                  <a:gd name="T5" fmla="*/ 40 h 40"/>
                  <a:gd name="T6" fmla="*/ 41 w 46"/>
                  <a:gd name="T7" fmla="*/ 34 h 40"/>
                  <a:gd name="T8" fmla="*/ 46 w 46"/>
                  <a:gd name="T9" fmla="*/ 23 h 40"/>
                  <a:gd name="T10" fmla="*/ 41 w 46"/>
                  <a:gd name="T11" fmla="*/ 5 h 40"/>
                  <a:gd name="T12" fmla="*/ 23 w 46"/>
                  <a:gd name="T13" fmla="*/ 0 h 40"/>
                  <a:gd name="T14" fmla="*/ 6 w 46"/>
                  <a:gd name="T15" fmla="*/ 5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4"/>
                    </a:lnTo>
                    <a:lnTo>
                      <a:pt x="23" y="40"/>
                    </a:lnTo>
                    <a:lnTo>
                      <a:pt x="41" y="34"/>
                    </a:lnTo>
                    <a:lnTo>
                      <a:pt x="46" y="23"/>
                    </a:lnTo>
                    <a:lnTo>
                      <a:pt x="41"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23" name="Freeform 131"/>
              <p:cNvSpPr>
                <a:spLocks/>
              </p:cNvSpPr>
              <p:nvPr/>
            </p:nvSpPr>
            <p:spPr bwMode="auto">
              <a:xfrm>
                <a:off x="4044" y="2345"/>
                <a:ext cx="46" cy="40"/>
              </a:xfrm>
              <a:custGeom>
                <a:avLst/>
                <a:gdLst>
                  <a:gd name="T0" fmla="*/ 0 w 46"/>
                  <a:gd name="T1" fmla="*/ 23 h 40"/>
                  <a:gd name="T2" fmla="*/ 5 w 46"/>
                  <a:gd name="T3" fmla="*/ 34 h 40"/>
                  <a:gd name="T4" fmla="*/ 23 w 46"/>
                  <a:gd name="T5" fmla="*/ 40 h 40"/>
                  <a:gd name="T6" fmla="*/ 40 w 46"/>
                  <a:gd name="T7" fmla="*/ 34 h 40"/>
                  <a:gd name="T8" fmla="*/ 46 w 46"/>
                  <a:gd name="T9" fmla="*/ 17 h 40"/>
                  <a:gd name="T10" fmla="*/ 40 w 46"/>
                  <a:gd name="T11" fmla="*/ 6 h 40"/>
                  <a:gd name="T12" fmla="*/ 23 w 46"/>
                  <a:gd name="T13" fmla="*/ 0 h 40"/>
                  <a:gd name="T14" fmla="*/ 5 w 46"/>
                  <a:gd name="T15" fmla="*/ 6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5" y="34"/>
                    </a:lnTo>
                    <a:lnTo>
                      <a:pt x="23" y="40"/>
                    </a:lnTo>
                    <a:lnTo>
                      <a:pt x="40" y="34"/>
                    </a:lnTo>
                    <a:lnTo>
                      <a:pt x="46" y="17"/>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24" name="Freeform 132"/>
              <p:cNvSpPr>
                <a:spLocks/>
              </p:cNvSpPr>
              <p:nvPr/>
            </p:nvSpPr>
            <p:spPr bwMode="auto">
              <a:xfrm>
                <a:off x="4003" y="2339"/>
                <a:ext cx="46" cy="40"/>
              </a:xfrm>
              <a:custGeom>
                <a:avLst/>
                <a:gdLst>
                  <a:gd name="T0" fmla="*/ 0 w 46"/>
                  <a:gd name="T1" fmla="*/ 17 h 40"/>
                  <a:gd name="T2" fmla="*/ 6 w 46"/>
                  <a:gd name="T3" fmla="*/ 35 h 40"/>
                  <a:gd name="T4" fmla="*/ 23 w 46"/>
                  <a:gd name="T5" fmla="*/ 40 h 40"/>
                  <a:gd name="T6" fmla="*/ 41 w 46"/>
                  <a:gd name="T7" fmla="*/ 35 h 40"/>
                  <a:gd name="T8" fmla="*/ 46 w 46"/>
                  <a:gd name="T9" fmla="*/ 17 h 40"/>
                  <a:gd name="T10" fmla="*/ 41 w 46"/>
                  <a:gd name="T11" fmla="*/ 6 h 40"/>
                  <a:gd name="T12" fmla="*/ 23 w 46"/>
                  <a:gd name="T13" fmla="*/ 0 h 40"/>
                  <a:gd name="T14" fmla="*/ 6 w 46"/>
                  <a:gd name="T15" fmla="*/ 6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5"/>
                    </a:lnTo>
                    <a:lnTo>
                      <a:pt x="23" y="40"/>
                    </a:lnTo>
                    <a:lnTo>
                      <a:pt x="41" y="35"/>
                    </a:lnTo>
                    <a:lnTo>
                      <a:pt x="46" y="17"/>
                    </a:lnTo>
                    <a:lnTo>
                      <a:pt x="41"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325" name="Freeform 133"/>
              <p:cNvSpPr>
                <a:spLocks/>
              </p:cNvSpPr>
              <p:nvPr/>
            </p:nvSpPr>
            <p:spPr bwMode="auto">
              <a:xfrm>
                <a:off x="4038" y="2391"/>
                <a:ext cx="40" cy="40"/>
              </a:xfrm>
              <a:custGeom>
                <a:avLst/>
                <a:gdLst>
                  <a:gd name="T0" fmla="*/ 0 w 40"/>
                  <a:gd name="T1" fmla="*/ 23 h 40"/>
                  <a:gd name="T2" fmla="*/ 6 w 40"/>
                  <a:gd name="T3" fmla="*/ 35 h 40"/>
                  <a:gd name="T4" fmla="*/ 17 w 40"/>
                  <a:gd name="T5" fmla="*/ 40 h 40"/>
                  <a:gd name="T6" fmla="*/ 35 w 40"/>
                  <a:gd name="T7" fmla="*/ 35 h 40"/>
                  <a:gd name="T8" fmla="*/ 40 w 40"/>
                  <a:gd name="T9" fmla="*/ 17 h 40"/>
                  <a:gd name="T10" fmla="*/ 35 w 40"/>
                  <a:gd name="T11" fmla="*/ 6 h 40"/>
                  <a:gd name="T12" fmla="*/ 17 w 40"/>
                  <a:gd name="T13" fmla="*/ 0 h 40"/>
                  <a:gd name="T14" fmla="*/ 6 w 40"/>
                  <a:gd name="T15" fmla="*/ 6 h 40"/>
                  <a:gd name="T16" fmla="*/ 0 w 40"/>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23"/>
                    </a:moveTo>
                    <a:lnTo>
                      <a:pt x="6" y="35"/>
                    </a:lnTo>
                    <a:lnTo>
                      <a:pt x="17" y="40"/>
                    </a:lnTo>
                    <a:lnTo>
                      <a:pt x="35" y="35"/>
                    </a:lnTo>
                    <a:lnTo>
                      <a:pt x="40" y="17"/>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26" name="Freeform 134"/>
              <p:cNvSpPr>
                <a:spLocks/>
              </p:cNvSpPr>
              <p:nvPr/>
            </p:nvSpPr>
            <p:spPr bwMode="auto">
              <a:xfrm>
                <a:off x="3992" y="2379"/>
                <a:ext cx="40" cy="41"/>
              </a:xfrm>
              <a:custGeom>
                <a:avLst/>
                <a:gdLst>
                  <a:gd name="T0" fmla="*/ 0 w 40"/>
                  <a:gd name="T1" fmla="*/ 18 h 41"/>
                  <a:gd name="T2" fmla="*/ 6 w 40"/>
                  <a:gd name="T3" fmla="*/ 35 h 41"/>
                  <a:gd name="T4" fmla="*/ 23 w 40"/>
                  <a:gd name="T5" fmla="*/ 41 h 41"/>
                  <a:gd name="T6" fmla="*/ 34 w 40"/>
                  <a:gd name="T7" fmla="*/ 35 h 41"/>
                  <a:gd name="T8" fmla="*/ 40 w 40"/>
                  <a:gd name="T9" fmla="*/ 18 h 41"/>
                  <a:gd name="T10" fmla="*/ 34 w 40"/>
                  <a:gd name="T11" fmla="*/ 6 h 41"/>
                  <a:gd name="T12" fmla="*/ 17 w 40"/>
                  <a:gd name="T13" fmla="*/ 0 h 41"/>
                  <a:gd name="T14" fmla="*/ 6 w 40"/>
                  <a:gd name="T15" fmla="*/ 6 h 41"/>
                  <a:gd name="T16" fmla="*/ 0 w 40"/>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18"/>
                    </a:moveTo>
                    <a:lnTo>
                      <a:pt x="6" y="35"/>
                    </a:lnTo>
                    <a:lnTo>
                      <a:pt x="23" y="41"/>
                    </a:lnTo>
                    <a:lnTo>
                      <a:pt x="34" y="35"/>
                    </a:lnTo>
                    <a:lnTo>
                      <a:pt x="40" y="18"/>
                    </a:lnTo>
                    <a:lnTo>
                      <a:pt x="34" y="6"/>
                    </a:lnTo>
                    <a:lnTo>
                      <a:pt x="17"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327" name="Freeform 135"/>
              <p:cNvSpPr>
                <a:spLocks/>
              </p:cNvSpPr>
              <p:nvPr/>
            </p:nvSpPr>
            <p:spPr bwMode="auto">
              <a:xfrm>
                <a:off x="3957" y="2345"/>
                <a:ext cx="41" cy="46"/>
              </a:xfrm>
              <a:custGeom>
                <a:avLst/>
                <a:gdLst>
                  <a:gd name="T0" fmla="*/ 0 w 41"/>
                  <a:gd name="T1" fmla="*/ 23 h 46"/>
                  <a:gd name="T2" fmla="*/ 6 w 41"/>
                  <a:gd name="T3" fmla="*/ 40 h 46"/>
                  <a:gd name="T4" fmla="*/ 23 w 41"/>
                  <a:gd name="T5" fmla="*/ 46 h 46"/>
                  <a:gd name="T6" fmla="*/ 35 w 41"/>
                  <a:gd name="T7" fmla="*/ 40 h 46"/>
                  <a:gd name="T8" fmla="*/ 41 w 41"/>
                  <a:gd name="T9" fmla="*/ 23 h 46"/>
                  <a:gd name="T10" fmla="*/ 35 w 41"/>
                  <a:gd name="T11" fmla="*/ 6 h 46"/>
                  <a:gd name="T12" fmla="*/ 17 w 41"/>
                  <a:gd name="T13" fmla="*/ 0 h 46"/>
                  <a:gd name="T14" fmla="*/ 6 w 41"/>
                  <a:gd name="T15" fmla="*/ 11 h 46"/>
                  <a:gd name="T16" fmla="*/ 0 w 4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0" y="23"/>
                    </a:moveTo>
                    <a:lnTo>
                      <a:pt x="6" y="40"/>
                    </a:lnTo>
                    <a:lnTo>
                      <a:pt x="23" y="46"/>
                    </a:lnTo>
                    <a:lnTo>
                      <a:pt x="35" y="40"/>
                    </a:lnTo>
                    <a:lnTo>
                      <a:pt x="41" y="23"/>
                    </a:lnTo>
                    <a:lnTo>
                      <a:pt x="35" y="6"/>
                    </a:lnTo>
                    <a:lnTo>
                      <a:pt x="17" y="0"/>
                    </a:lnTo>
                    <a:lnTo>
                      <a:pt x="6" y="11"/>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28" name="Freeform 136"/>
              <p:cNvSpPr>
                <a:spLocks/>
              </p:cNvSpPr>
              <p:nvPr/>
            </p:nvSpPr>
            <p:spPr bwMode="auto">
              <a:xfrm>
                <a:off x="3871" y="2402"/>
                <a:ext cx="40" cy="41"/>
              </a:xfrm>
              <a:custGeom>
                <a:avLst/>
                <a:gdLst>
                  <a:gd name="T0" fmla="*/ 0 w 40"/>
                  <a:gd name="T1" fmla="*/ 18 h 41"/>
                  <a:gd name="T2" fmla="*/ 5 w 40"/>
                  <a:gd name="T3" fmla="*/ 35 h 41"/>
                  <a:gd name="T4" fmla="*/ 17 w 40"/>
                  <a:gd name="T5" fmla="*/ 41 h 41"/>
                  <a:gd name="T6" fmla="*/ 34 w 40"/>
                  <a:gd name="T7" fmla="*/ 35 h 41"/>
                  <a:gd name="T8" fmla="*/ 40 w 40"/>
                  <a:gd name="T9" fmla="*/ 18 h 41"/>
                  <a:gd name="T10" fmla="*/ 34 w 40"/>
                  <a:gd name="T11" fmla="*/ 6 h 41"/>
                  <a:gd name="T12" fmla="*/ 17 w 40"/>
                  <a:gd name="T13" fmla="*/ 0 h 41"/>
                  <a:gd name="T14" fmla="*/ 5 w 40"/>
                  <a:gd name="T15" fmla="*/ 6 h 41"/>
                  <a:gd name="T16" fmla="*/ 0 w 40"/>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0" y="18"/>
                    </a:moveTo>
                    <a:lnTo>
                      <a:pt x="5" y="35"/>
                    </a:lnTo>
                    <a:lnTo>
                      <a:pt x="17" y="41"/>
                    </a:lnTo>
                    <a:lnTo>
                      <a:pt x="34" y="35"/>
                    </a:lnTo>
                    <a:lnTo>
                      <a:pt x="40" y="18"/>
                    </a:lnTo>
                    <a:lnTo>
                      <a:pt x="34" y="6"/>
                    </a:lnTo>
                    <a:lnTo>
                      <a:pt x="17" y="0"/>
                    </a:lnTo>
                    <a:lnTo>
                      <a:pt x="5"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329" name="Freeform 137"/>
              <p:cNvSpPr>
                <a:spLocks/>
              </p:cNvSpPr>
              <p:nvPr/>
            </p:nvSpPr>
            <p:spPr bwMode="auto">
              <a:xfrm>
                <a:off x="3865" y="2443"/>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11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11"/>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30" name="Freeform 138"/>
              <p:cNvSpPr>
                <a:spLocks/>
              </p:cNvSpPr>
              <p:nvPr/>
            </p:nvSpPr>
            <p:spPr bwMode="auto">
              <a:xfrm>
                <a:off x="3772" y="2506"/>
                <a:ext cx="47" cy="41"/>
              </a:xfrm>
              <a:custGeom>
                <a:avLst/>
                <a:gdLst>
                  <a:gd name="T0" fmla="*/ 0 w 47"/>
                  <a:gd name="T1" fmla="*/ 18 h 41"/>
                  <a:gd name="T2" fmla="*/ 6 w 47"/>
                  <a:gd name="T3" fmla="*/ 35 h 41"/>
                  <a:gd name="T4" fmla="*/ 24 w 47"/>
                  <a:gd name="T5" fmla="*/ 41 h 41"/>
                  <a:gd name="T6" fmla="*/ 41 w 47"/>
                  <a:gd name="T7" fmla="*/ 35 h 41"/>
                  <a:gd name="T8" fmla="*/ 47 w 47"/>
                  <a:gd name="T9" fmla="*/ 18 h 41"/>
                  <a:gd name="T10" fmla="*/ 41 w 47"/>
                  <a:gd name="T11" fmla="*/ 6 h 41"/>
                  <a:gd name="T12" fmla="*/ 24 w 47"/>
                  <a:gd name="T13" fmla="*/ 0 h 41"/>
                  <a:gd name="T14" fmla="*/ 6 w 47"/>
                  <a:gd name="T15" fmla="*/ 6 h 41"/>
                  <a:gd name="T16" fmla="*/ 0 w 47"/>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1">
                    <a:moveTo>
                      <a:pt x="0" y="18"/>
                    </a:moveTo>
                    <a:lnTo>
                      <a:pt x="6" y="35"/>
                    </a:lnTo>
                    <a:lnTo>
                      <a:pt x="24" y="41"/>
                    </a:lnTo>
                    <a:lnTo>
                      <a:pt x="41" y="35"/>
                    </a:lnTo>
                    <a:lnTo>
                      <a:pt x="47" y="18"/>
                    </a:lnTo>
                    <a:lnTo>
                      <a:pt x="41" y="6"/>
                    </a:lnTo>
                    <a:lnTo>
                      <a:pt x="24"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331" name="Freeform 139"/>
              <p:cNvSpPr>
                <a:spLocks/>
              </p:cNvSpPr>
              <p:nvPr/>
            </p:nvSpPr>
            <p:spPr bwMode="auto">
              <a:xfrm>
                <a:off x="3530" y="2714"/>
                <a:ext cx="46" cy="41"/>
              </a:xfrm>
              <a:custGeom>
                <a:avLst/>
                <a:gdLst>
                  <a:gd name="T0" fmla="*/ 0 w 46"/>
                  <a:gd name="T1" fmla="*/ 24 h 41"/>
                  <a:gd name="T2" fmla="*/ 6 w 46"/>
                  <a:gd name="T3" fmla="*/ 35 h 41"/>
                  <a:gd name="T4" fmla="*/ 23 w 46"/>
                  <a:gd name="T5" fmla="*/ 41 h 41"/>
                  <a:gd name="T6" fmla="*/ 40 w 46"/>
                  <a:gd name="T7" fmla="*/ 35 h 41"/>
                  <a:gd name="T8" fmla="*/ 46 w 46"/>
                  <a:gd name="T9" fmla="*/ 24 h 41"/>
                  <a:gd name="T10" fmla="*/ 40 w 46"/>
                  <a:gd name="T11" fmla="*/ 6 h 41"/>
                  <a:gd name="T12" fmla="*/ 23 w 46"/>
                  <a:gd name="T13" fmla="*/ 0 h 41"/>
                  <a:gd name="T14" fmla="*/ 6 w 46"/>
                  <a:gd name="T15" fmla="*/ 6 h 41"/>
                  <a:gd name="T16" fmla="*/ 0 w 46"/>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24"/>
                    </a:moveTo>
                    <a:lnTo>
                      <a:pt x="6" y="35"/>
                    </a:lnTo>
                    <a:lnTo>
                      <a:pt x="23" y="41"/>
                    </a:lnTo>
                    <a:lnTo>
                      <a:pt x="40" y="35"/>
                    </a:lnTo>
                    <a:lnTo>
                      <a:pt x="46" y="24"/>
                    </a:lnTo>
                    <a:lnTo>
                      <a:pt x="40"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endParaRPr lang="en-US"/>
              </a:p>
            </p:txBody>
          </p:sp>
          <p:sp>
            <p:nvSpPr>
              <p:cNvPr id="8332" name="Freeform 140"/>
              <p:cNvSpPr>
                <a:spLocks/>
              </p:cNvSpPr>
              <p:nvPr/>
            </p:nvSpPr>
            <p:spPr bwMode="auto">
              <a:xfrm>
                <a:off x="3461" y="2564"/>
                <a:ext cx="46" cy="41"/>
              </a:xfrm>
              <a:custGeom>
                <a:avLst/>
                <a:gdLst>
                  <a:gd name="T0" fmla="*/ 0 w 46"/>
                  <a:gd name="T1" fmla="*/ 18 h 41"/>
                  <a:gd name="T2" fmla="*/ 6 w 46"/>
                  <a:gd name="T3" fmla="*/ 35 h 41"/>
                  <a:gd name="T4" fmla="*/ 23 w 46"/>
                  <a:gd name="T5" fmla="*/ 41 h 41"/>
                  <a:gd name="T6" fmla="*/ 40 w 46"/>
                  <a:gd name="T7" fmla="*/ 35 h 41"/>
                  <a:gd name="T8" fmla="*/ 46 w 46"/>
                  <a:gd name="T9" fmla="*/ 18 h 41"/>
                  <a:gd name="T10" fmla="*/ 40 w 46"/>
                  <a:gd name="T11" fmla="*/ 6 h 41"/>
                  <a:gd name="T12" fmla="*/ 23 w 46"/>
                  <a:gd name="T13" fmla="*/ 0 h 41"/>
                  <a:gd name="T14" fmla="*/ 6 w 46"/>
                  <a:gd name="T15" fmla="*/ 6 h 41"/>
                  <a:gd name="T16" fmla="*/ 0 w 46"/>
                  <a:gd name="T1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0" y="18"/>
                    </a:moveTo>
                    <a:lnTo>
                      <a:pt x="6" y="35"/>
                    </a:lnTo>
                    <a:lnTo>
                      <a:pt x="23" y="41"/>
                    </a:lnTo>
                    <a:lnTo>
                      <a:pt x="40" y="35"/>
                    </a:lnTo>
                    <a:lnTo>
                      <a:pt x="46" y="18"/>
                    </a:lnTo>
                    <a:lnTo>
                      <a:pt x="40"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endParaRPr lang="en-US"/>
              </a:p>
            </p:txBody>
          </p:sp>
          <p:sp>
            <p:nvSpPr>
              <p:cNvPr id="8333" name="Freeform 141"/>
              <p:cNvSpPr>
                <a:spLocks/>
              </p:cNvSpPr>
              <p:nvPr/>
            </p:nvSpPr>
            <p:spPr bwMode="auto">
              <a:xfrm>
                <a:off x="3322" y="2703"/>
                <a:ext cx="46" cy="40"/>
              </a:xfrm>
              <a:custGeom>
                <a:avLst/>
                <a:gdLst>
                  <a:gd name="T0" fmla="*/ 0 w 46"/>
                  <a:gd name="T1" fmla="*/ 17 h 40"/>
                  <a:gd name="T2" fmla="*/ 6 w 46"/>
                  <a:gd name="T3" fmla="*/ 35 h 40"/>
                  <a:gd name="T4" fmla="*/ 23 w 46"/>
                  <a:gd name="T5" fmla="*/ 40 h 40"/>
                  <a:gd name="T6" fmla="*/ 41 w 46"/>
                  <a:gd name="T7" fmla="*/ 35 h 40"/>
                  <a:gd name="T8" fmla="*/ 46 w 46"/>
                  <a:gd name="T9" fmla="*/ 17 h 40"/>
                  <a:gd name="T10" fmla="*/ 41 w 46"/>
                  <a:gd name="T11" fmla="*/ 6 h 40"/>
                  <a:gd name="T12" fmla="*/ 23 w 46"/>
                  <a:gd name="T13" fmla="*/ 0 h 40"/>
                  <a:gd name="T14" fmla="*/ 6 w 46"/>
                  <a:gd name="T15" fmla="*/ 6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5"/>
                    </a:lnTo>
                    <a:lnTo>
                      <a:pt x="23" y="40"/>
                    </a:lnTo>
                    <a:lnTo>
                      <a:pt x="41" y="35"/>
                    </a:lnTo>
                    <a:lnTo>
                      <a:pt x="46" y="17"/>
                    </a:lnTo>
                    <a:lnTo>
                      <a:pt x="41"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334" name="Freeform 142"/>
              <p:cNvSpPr>
                <a:spLocks/>
              </p:cNvSpPr>
              <p:nvPr/>
            </p:nvSpPr>
            <p:spPr bwMode="auto">
              <a:xfrm>
                <a:off x="3282" y="2813"/>
                <a:ext cx="46" cy="40"/>
              </a:xfrm>
              <a:custGeom>
                <a:avLst/>
                <a:gdLst>
                  <a:gd name="T0" fmla="*/ 0 w 46"/>
                  <a:gd name="T1" fmla="*/ 23 h 40"/>
                  <a:gd name="T2" fmla="*/ 6 w 46"/>
                  <a:gd name="T3" fmla="*/ 34 h 40"/>
                  <a:gd name="T4" fmla="*/ 23 w 46"/>
                  <a:gd name="T5" fmla="*/ 40 h 40"/>
                  <a:gd name="T6" fmla="*/ 40 w 46"/>
                  <a:gd name="T7" fmla="*/ 34 h 40"/>
                  <a:gd name="T8" fmla="*/ 46 w 46"/>
                  <a:gd name="T9" fmla="*/ 23 h 40"/>
                  <a:gd name="T10" fmla="*/ 40 w 46"/>
                  <a:gd name="T11" fmla="*/ 5 h 40"/>
                  <a:gd name="T12" fmla="*/ 23 w 46"/>
                  <a:gd name="T13" fmla="*/ 0 h 40"/>
                  <a:gd name="T14" fmla="*/ 6 w 46"/>
                  <a:gd name="T15" fmla="*/ 5 h 40"/>
                  <a:gd name="T16" fmla="*/ 0 w 46"/>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23"/>
                    </a:moveTo>
                    <a:lnTo>
                      <a:pt x="6" y="34"/>
                    </a:lnTo>
                    <a:lnTo>
                      <a:pt x="23" y="40"/>
                    </a:lnTo>
                    <a:lnTo>
                      <a:pt x="40" y="34"/>
                    </a:lnTo>
                    <a:lnTo>
                      <a:pt x="46" y="23"/>
                    </a:lnTo>
                    <a:lnTo>
                      <a:pt x="40"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35" name="Freeform 143"/>
              <p:cNvSpPr>
                <a:spLocks/>
              </p:cNvSpPr>
              <p:nvPr/>
            </p:nvSpPr>
            <p:spPr bwMode="auto">
              <a:xfrm>
                <a:off x="2884" y="3275"/>
                <a:ext cx="40" cy="40"/>
              </a:xfrm>
              <a:custGeom>
                <a:avLst/>
                <a:gdLst>
                  <a:gd name="T0" fmla="*/ 0 w 40"/>
                  <a:gd name="T1" fmla="*/ 17 h 40"/>
                  <a:gd name="T2" fmla="*/ 5 w 40"/>
                  <a:gd name="T3" fmla="*/ 34 h 40"/>
                  <a:gd name="T4" fmla="*/ 23 w 40"/>
                  <a:gd name="T5" fmla="*/ 40 h 40"/>
                  <a:gd name="T6" fmla="*/ 34 w 40"/>
                  <a:gd name="T7" fmla="*/ 34 h 40"/>
                  <a:gd name="T8" fmla="*/ 40 w 40"/>
                  <a:gd name="T9" fmla="*/ 17 h 40"/>
                  <a:gd name="T10" fmla="*/ 34 w 40"/>
                  <a:gd name="T11" fmla="*/ 6 h 40"/>
                  <a:gd name="T12" fmla="*/ 23 w 40"/>
                  <a:gd name="T13" fmla="*/ 0 h 40"/>
                  <a:gd name="T14" fmla="*/ 5 w 40"/>
                  <a:gd name="T15" fmla="*/ 6 h 40"/>
                  <a:gd name="T16" fmla="*/ 0 w 40"/>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0" y="17"/>
                    </a:moveTo>
                    <a:lnTo>
                      <a:pt x="5" y="34"/>
                    </a:lnTo>
                    <a:lnTo>
                      <a:pt x="23" y="40"/>
                    </a:lnTo>
                    <a:lnTo>
                      <a:pt x="34" y="34"/>
                    </a:lnTo>
                    <a:lnTo>
                      <a:pt x="40" y="17"/>
                    </a:lnTo>
                    <a:lnTo>
                      <a:pt x="34" y="6"/>
                    </a:lnTo>
                    <a:lnTo>
                      <a:pt x="23" y="0"/>
                    </a:lnTo>
                    <a:lnTo>
                      <a:pt x="5"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336" name="Freeform 144"/>
              <p:cNvSpPr>
                <a:spLocks/>
              </p:cNvSpPr>
              <p:nvPr/>
            </p:nvSpPr>
            <p:spPr bwMode="auto">
              <a:xfrm>
                <a:off x="2849" y="3379"/>
                <a:ext cx="46" cy="40"/>
              </a:xfrm>
              <a:custGeom>
                <a:avLst/>
                <a:gdLst>
                  <a:gd name="T0" fmla="*/ 0 w 46"/>
                  <a:gd name="T1" fmla="*/ 17 h 40"/>
                  <a:gd name="T2" fmla="*/ 6 w 46"/>
                  <a:gd name="T3" fmla="*/ 34 h 40"/>
                  <a:gd name="T4" fmla="*/ 23 w 46"/>
                  <a:gd name="T5" fmla="*/ 40 h 40"/>
                  <a:gd name="T6" fmla="*/ 40 w 46"/>
                  <a:gd name="T7" fmla="*/ 34 h 40"/>
                  <a:gd name="T8" fmla="*/ 46 w 46"/>
                  <a:gd name="T9" fmla="*/ 17 h 40"/>
                  <a:gd name="T10" fmla="*/ 40 w 46"/>
                  <a:gd name="T11" fmla="*/ 6 h 40"/>
                  <a:gd name="T12" fmla="*/ 23 w 46"/>
                  <a:gd name="T13" fmla="*/ 0 h 40"/>
                  <a:gd name="T14" fmla="*/ 6 w 46"/>
                  <a:gd name="T15" fmla="*/ 6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4"/>
                    </a:lnTo>
                    <a:lnTo>
                      <a:pt x="23" y="40"/>
                    </a:lnTo>
                    <a:lnTo>
                      <a:pt x="40" y="34"/>
                    </a:lnTo>
                    <a:lnTo>
                      <a:pt x="46" y="17"/>
                    </a:lnTo>
                    <a:lnTo>
                      <a:pt x="40"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337" name="Freeform 145"/>
              <p:cNvSpPr>
                <a:spLocks/>
              </p:cNvSpPr>
              <p:nvPr/>
            </p:nvSpPr>
            <p:spPr bwMode="auto">
              <a:xfrm>
                <a:off x="2762" y="3425"/>
                <a:ext cx="47" cy="40"/>
              </a:xfrm>
              <a:custGeom>
                <a:avLst/>
                <a:gdLst>
                  <a:gd name="T0" fmla="*/ 0 w 47"/>
                  <a:gd name="T1" fmla="*/ 23 h 40"/>
                  <a:gd name="T2" fmla="*/ 6 w 47"/>
                  <a:gd name="T3" fmla="*/ 35 h 40"/>
                  <a:gd name="T4" fmla="*/ 23 w 47"/>
                  <a:gd name="T5" fmla="*/ 40 h 40"/>
                  <a:gd name="T6" fmla="*/ 41 w 47"/>
                  <a:gd name="T7" fmla="*/ 35 h 40"/>
                  <a:gd name="T8" fmla="*/ 47 w 47"/>
                  <a:gd name="T9" fmla="*/ 17 h 40"/>
                  <a:gd name="T10" fmla="*/ 41 w 47"/>
                  <a:gd name="T11" fmla="*/ 6 h 40"/>
                  <a:gd name="T12" fmla="*/ 23 w 47"/>
                  <a:gd name="T13" fmla="*/ 0 h 40"/>
                  <a:gd name="T14" fmla="*/ 6 w 47"/>
                  <a:gd name="T15" fmla="*/ 6 h 40"/>
                  <a:gd name="T16" fmla="*/ 0 w 47"/>
                  <a:gd name="T1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0">
                    <a:moveTo>
                      <a:pt x="0" y="23"/>
                    </a:moveTo>
                    <a:lnTo>
                      <a:pt x="6" y="35"/>
                    </a:lnTo>
                    <a:lnTo>
                      <a:pt x="23" y="40"/>
                    </a:lnTo>
                    <a:lnTo>
                      <a:pt x="41" y="35"/>
                    </a:lnTo>
                    <a:lnTo>
                      <a:pt x="47" y="17"/>
                    </a:lnTo>
                    <a:lnTo>
                      <a:pt x="41"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38" name="Freeform 146"/>
              <p:cNvSpPr>
                <a:spLocks/>
              </p:cNvSpPr>
              <p:nvPr/>
            </p:nvSpPr>
            <p:spPr bwMode="auto">
              <a:xfrm>
                <a:off x="2728" y="3483"/>
                <a:ext cx="46" cy="40"/>
              </a:xfrm>
              <a:custGeom>
                <a:avLst/>
                <a:gdLst>
                  <a:gd name="T0" fmla="*/ 0 w 46"/>
                  <a:gd name="T1" fmla="*/ 17 h 40"/>
                  <a:gd name="T2" fmla="*/ 5 w 46"/>
                  <a:gd name="T3" fmla="*/ 34 h 40"/>
                  <a:gd name="T4" fmla="*/ 23 w 46"/>
                  <a:gd name="T5" fmla="*/ 40 h 40"/>
                  <a:gd name="T6" fmla="*/ 40 w 46"/>
                  <a:gd name="T7" fmla="*/ 34 h 40"/>
                  <a:gd name="T8" fmla="*/ 46 w 46"/>
                  <a:gd name="T9" fmla="*/ 17 h 40"/>
                  <a:gd name="T10" fmla="*/ 40 w 46"/>
                  <a:gd name="T11" fmla="*/ 6 h 40"/>
                  <a:gd name="T12" fmla="*/ 23 w 46"/>
                  <a:gd name="T13" fmla="*/ 0 h 40"/>
                  <a:gd name="T14" fmla="*/ 5 w 46"/>
                  <a:gd name="T15" fmla="*/ 6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5" y="34"/>
                    </a:lnTo>
                    <a:lnTo>
                      <a:pt x="23" y="40"/>
                    </a:lnTo>
                    <a:lnTo>
                      <a:pt x="40" y="34"/>
                    </a:lnTo>
                    <a:lnTo>
                      <a:pt x="46" y="17"/>
                    </a:lnTo>
                    <a:lnTo>
                      <a:pt x="40" y="6"/>
                    </a:lnTo>
                    <a:lnTo>
                      <a:pt x="23" y="0"/>
                    </a:lnTo>
                    <a:lnTo>
                      <a:pt x="5"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339" name="Freeform 147"/>
              <p:cNvSpPr>
                <a:spLocks/>
              </p:cNvSpPr>
              <p:nvPr/>
            </p:nvSpPr>
            <p:spPr bwMode="auto">
              <a:xfrm>
                <a:off x="2693" y="3535"/>
                <a:ext cx="46" cy="40"/>
              </a:xfrm>
              <a:custGeom>
                <a:avLst/>
                <a:gdLst>
                  <a:gd name="T0" fmla="*/ 0 w 46"/>
                  <a:gd name="T1" fmla="*/ 17 h 40"/>
                  <a:gd name="T2" fmla="*/ 6 w 46"/>
                  <a:gd name="T3" fmla="*/ 34 h 40"/>
                  <a:gd name="T4" fmla="*/ 23 w 46"/>
                  <a:gd name="T5" fmla="*/ 40 h 40"/>
                  <a:gd name="T6" fmla="*/ 40 w 46"/>
                  <a:gd name="T7" fmla="*/ 34 h 40"/>
                  <a:gd name="T8" fmla="*/ 46 w 46"/>
                  <a:gd name="T9" fmla="*/ 17 h 40"/>
                  <a:gd name="T10" fmla="*/ 40 w 46"/>
                  <a:gd name="T11" fmla="*/ 6 h 40"/>
                  <a:gd name="T12" fmla="*/ 23 w 46"/>
                  <a:gd name="T13" fmla="*/ 0 h 40"/>
                  <a:gd name="T14" fmla="*/ 6 w 46"/>
                  <a:gd name="T15" fmla="*/ 6 h 40"/>
                  <a:gd name="T16" fmla="*/ 0 w 46"/>
                  <a:gd name="T1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0" y="17"/>
                    </a:moveTo>
                    <a:lnTo>
                      <a:pt x="6" y="34"/>
                    </a:lnTo>
                    <a:lnTo>
                      <a:pt x="23" y="40"/>
                    </a:lnTo>
                    <a:lnTo>
                      <a:pt x="40" y="34"/>
                    </a:lnTo>
                    <a:lnTo>
                      <a:pt x="46" y="17"/>
                    </a:lnTo>
                    <a:lnTo>
                      <a:pt x="40"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endParaRPr lang="en-US"/>
              </a:p>
            </p:txBody>
          </p:sp>
          <p:sp>
            <p:nvSpPr>
              <p:cNvPr id="8340" name="Freeform 148"/>
              <p:cNvSpPr>
                <a:spLocks/>
              </p:cNvSpPr>
              <p:nvPr/>
            </p:nvSpPr>
            <p:spPr bwMode="auto">
              <a:xfrm>
                <a:off x="2739" y="3529"/>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endParaRPr lang="en-US"/>
              </a:p>
            </p:txBody>
          </p:sp>
          <p:sp>
            <p:nvSpPr>
              <p:cNvPr id="8341" name="Freeform 149"/>
              <p:cNvSpPr>
                <a:spLocks/>
              </p:cNvSpPr>
              <p:nvPr/>
            </p:nvSpPr>
            <p:spPr bwMode="auto">
              <a:xfrm>
                <a:off x="3126" y="3061"/>
                <a:ext cx="12" cy="23"/>
              </a:xfrm>
              <a:custGeom>
                <a:avLst/>
                <a:gdLst>
                  <a:gd name="T0" fmla="*/ 12 w 12"/>
                  <a:gd name="T1" fmla="*/ 23 h 23"/>
                  <a:gd name="T2" fmla="*/ 12 w 12"/>
                  <a:gd name="T3" fmla="*/ 6 h 23"/>
                  <a:gd name="T4" fmla="*/ 6 w 12"/>
                  <a:gd name="T5" fmla="*/ 12 h 23"/>
                  <a:gd name="T6" fmla="*/ 12 w 12"/>
                  <a:gd name="T7" fmla="*/ 12 h 23"/>
                  <a:gd name="T8" fmla="*/ 12 w 12"/>
                  <a:gd name="T9" fmla="*/ 0 h 23"/>
                  <a:gd name="T10" fmla="*/ 0 w 12"/>
                  <a:gd name="T11" fmla="*/ 0 h 23"/>
                  <a:gd name="T12" fmla="*/ 0 w 12"/>
                  <a:gd name="T13" fmla="*/ 23 h 23"/>
                  <a:gd name="T14" fmla="*/ 12 w 1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12" y="23"/>
                    </a:moveTo>
                    <a:lnTo>
                      <a:pt x="12" y="6"/>
                    </a:lnTo>
                    <a:lnTo>
                      <a:pt x="6" y="12"/>
                    </a:lnTo>
                    <a:lnTo>
                      <a:pt x="12" y="12"/>
                    </a:lnTo>
                    <a:lnTo>
                      <a:pt x="12" y="0"/>
                    </a:lnTo>
                    <a:lnTo>
                      <a:pt x="0" y="0"/>
                    </a:lnTo>
                    <a:lnTo>
                      <a:pt x="0" y="23"/>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150"/>
              <p:cNvSpPr>
                <a:spLocks/>
              </p:cNvSpPr>
              <p:nvPr/>
            </p:nvSpPr>
            <p:spPr bwMode="auto">
              <a:xfrm>
                <a:off x="3143" y="3044"/>
                <a:ext cx="23" cy="11"/>
              </a:xfrm>
              <a:custGeom>
                <a:avLst/>
                <a:gdLst>
                  <a:gd name="T0" fmla="*/ 12 w 23"/>
                  <a:gd name="T1" fmla="*/ 11 h 11"/>
                  <a:gd name="T2" fmla="*/ 12 w 23"/>
                  <a:gd name="T3" fmla="*/ 6 h 11"/>
                  <a:gd name="T4" fmla="*/ 6 w 23"/>
                  <a:gd name="T5" fmla="*/ 11 h 11"/>
                  <a:gd name="T6" fmla="*/ 23 w 23"/>
                  <a:gd name="T7" fmla="*/ 11 h 11"/>
                  <a:gd name="T8" fmla="*/ 23 w 23"/>
                  <a:gd name="T9" fmla="*/ 0 h 11"/>
                  <a:gd name="T10" fmla="*/ 0 w 23"/>
                  <a:gd name="T11" fmla="*/ 0 h 11"/>
                  <a:gd name="T12" fmla="*/ 0 w 23"/>
                  <a:gd name="T13" fmla="*/ 11 h 11"/>
                  <a:gd name="T14" fmla="*/ 12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12" y="11"/>
                    </a:moveTo>
                    <a:lnTo>
                      <a:pt x="12" y="6"/>
                    </a:lnTo>
                    <a:lnTo>
                      <a:pt x="6" y="11"/>
                    </a:lnTo>
                    <a:lnTo>
                      <a:pt x="23" y="11"/>
                    </a:lnTo>
                    <a:lnTo>
                      <a:pt x="23" y="0"/>
                    </a:lnTo>
                    <a:lnTo>
                      <a:pt x="0" y="0"/>
                    </a:lnTo>
                    <a:lnTo>
                      <a:pt x="0" y="11"/>
                    </a:lnTo>
                    <a:lnTo>
                      <a:pt x="1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151"/>
              <p:cNvSpPr>
                <a:spLocks/>
              </p:cNvSpPr>
              <p:nvPr/>
            </p:nvSpPr>
            <p:spPr bwMode="auto">
              <a:xfrm>
                <a:off x="3178" y="3021"/>
                <a:ext cx="23" cy="17"/>
              </a:xfrm>
              <a:custGeom>
                <a:avLst/>
                <a:gdLst>
                  <a:gd name="T0" fmla="*/ 0 w 23"/>
                  <a:gd name="T1" fmla="*/ 17 h 17"/>
                  <a:gd name="T2" fmla="*/ 6 w 23"/>
                  <a:gd name="T3" fmla="*/ 17 h 17"/>
                  <a:gd name="T4" fmla="*/ 23 w 23"/>
                  <a:gd name="T5" fmla="*/ 11 h 17"/>
                  <a:gd name="T6" fmla="*/ 23 w 23"/>
                  <a:gd name="T7" fmla="*/ 0 h 17"/>
                  <a:gd name="T8" fmla="*/ 6 w 23"/>
                  <a:gd name="T9" fmla="*/ 5 h 17"/>
                  <a:gd name="T10" fmla="*/ 0 w 23"/>
                  <a:gd name="T11" fmla="*/ 5 h 17"/>
                  <a:gd name="T12" fmla="*/ 0 w 2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3" h="17">
                    <a:moveTo>
                      <a:pt x="0" y="17"/>
                    </a:moveTo>
                    <a:lnTo>
                      <a:pt x="6" y="17"/>
                    </a:lnTo>
                    <a:lnTo>
                      <a:pt x="23" y="11"/>
                    </a:lnTo>
                    <a:lnTo>
                      <a:pt x="23" y="0"/>
                    </a:lnTo>
                    <a:lnTo>
                      <a:pt x="6" y="5"/>
                    </a:lnTo>
                    <a:lnTo>
                      <a:pt x="0" y="5"/>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152"/>
              <p:cNvSpPr>
                <a:spLocks/>
              </p:cNvSpPr>
              <p:nvPr/>
            </p:nvSpPr>
            <p:spPr bwMode="auto">
              <a:xfrm>
                <a:off x="3213" y="2992"/>
                <a:ext cx="23" cy="29"/>
              </a:xfrm>
              <a:custGeom>
                <a:avLst/>
                <a:gdLst>
                  <a:gd name="T0" fmla="*/ 11 w 23"/>
                  <a:gd name="T1" fmla="*/ 29 h 29"/>
                  <a:gd name="T2" fmla="*/ 23 w 23"/>
                  <a:gd name="T3" fmla="*/ 11 h 29"/>
                  <a:gd name="T4" fmla="*/ 11 w 23"/>
                  <a:gd name="T5" fmla="*/ 0 h 29"/>
                  <a:gd name="T6" fmla="*/ 0 w 23"/>
                  <a:gd name="T7" fmla="*/ 17 h 29"/>
                  <a:gd name="T8" fmla="*/ 11 w 23"/>
                  <a:gd name="T9" fmla="*/ 29 h 29"/>
                </a:gdLst>
                <a:ahLst/>
                <a:cxnLst>
                  <a:cxn ang="0">
                    <a:pos x="T0" y="T1"/>
                  </a:cxn>
                  <a:cxn ang="0">
                    <a:pos x="T2" y="T3"/>
                  </a:cxn>
                  <a:cxn ang="0">
                    <a:pos x="T4" y="T5"/>
                  </a:cxn>
                  <a:cxn ang="0">
                    <a:pos x="T6" y="T7"/>
                  </a:cxn>
                  <a:cxn ang="0">
                    <a:pos x="T8" y="T9"/>
                  </a:cxn>
                </a:cxnLst>
                <a:rect l="0" t="0" r="r" b="b"/>
                <a:pathLst>
                  <a:path w="23" h="29">
                    <a:moveTo>
                      <a:pt x="11" y="29"/>
                    </a:moveTo>
                    <a:lnTo>
                      <a:pt x="23" y="11"/>
                    </a:lnTo>
                    <a:lnTo>
                      <a:pt x="11" y="0"/>
                    </a:lnTo>
                    <a:lnTo>
                      <a:pt x="0" y="17"/>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153"/>
              <p:cNvSpPr>
                <a:spLocks/>
              </p:cNvSpPr>
              <p:nvPr/>
            </p:nvSpPr>
            <p:spPr bwMode="auto">
              <a:xfrm>
                <a:off x="3247" y="2969"/>
                <a:ext cx="29" cy="29"/>
              </a:xfrm>
              <a:custGeom>
                <a:avLst/>
                <a:gdLst>
                  <a:gd name="T0" fmla="*/ 12 w 29"/>
                  <a:gd name="T1" fmla="*/ 29 h 29"/>
                  <a:gd name="T2" fmla="*/ 29 w 29"/>
                  <a:gd name="T3" fmla="*/ 11 h 29"/>
                  <a:gd name="T4" fmla="*/ 17 w 29"/>
                  <a:gd name="T5" fmla="*/ 0 h 29"/>
                  <a:gd name="T6" fmla="*/ 0 w 29"/>
                  <a:gd name="T7" fmla="*/ 17 h 29"/>
                  <a:gd name="T8" fmla="*/ 12 w 29"/>
                  <a:gd name="T9" fmla="*/ 29 h 29"/>
                </a:gdLst>
                <a:ahLst/>
                <a:cxnLst>
                  <a:cxn ang="0">
                    <a:pos x="T0" y="T1"/>
                  </a:cxn>
                  <a:cxn ang="0">
                    <a:pos x="T2" y="T3"/>
                  </a:cxn>
                  <a:cxn ang="0">
                    <a:pos x="T4" y="T5"/>
                  </a:cxn>
                  <a:cxn ang="0">
                    <a:pos x="T6" y="T7"/>
                  </a:cxn>
                  <a:cxn ang="0">
                    <a:pos x="T8" y="T9"/>
                  </a:cxn>
                </a:cxnLst>
                <a:rect l="0" t="0" r="r" b="b"/>
                <a:pathLst>
                  <a:path w="29" h="29">
                    <a:moveTo>
                      <a:pt x="12" y="29"/>
                    </a:moveTo>
                    <a:lnTo>
                      <a:pt x="29" y="11"/>
                    </a:lnTo>
                    <a:lnTo>
                      <a:pt x="17" y="0"/>
                    </a:lnTo>
                    <a:lnTo>
                      <a:pt x="0" y="17"/>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154"/>
              <p:cNvSpPr>
                <a:spLocks/>
              </p:cNvSpPr>
              <p:nvPr/>
            </p:nvSpPr>
            <p:spPr bwMode="auto">
              <a:xfrm>
                <a:off x="3288" y="2946"/>
                <a:ext cx="28" cy="23"/>
              </a:xfrm>
              <a:custGeom>
                <a:avLst/>
                <a:gdLst>
                  <a:gd name="T0" fmla="*/ 0 w 28"/>
                  <a:gd name="T1" fmla="*/ 23 h 23"/>
                  <a:gd name="T2" fmla="*/ 11 w 28"/>
                  <a:gd name="T3" fmla="*/ 23 h 23"/>
                  <a:gd name="T4" fmla="*/ 28 w 28"/>
                  <a:gd name="T5" fmla="*/ 11 h 23"/>
                  <a:gd name="T6" fmla="*/ 17 w 28"/>
                  <a:gd name="T7" fmla="*/ 0 h 23"/>
                  <a:gd name="T8" fmla="*/ 5 w 28"/>
                  <a:gd name="T9" fmla="*/ 11 h 23"/>
                  <a:gd name="T10" fmla="*/ 11 w 28"/>
                  <a:gd name="T11" fmla="*/ 11 h 23"/>
                  <a:gd name="T12" fmla="*/ 0 w 28"/>
                  <a:gd name="T13" fmla="*/ 11 h 23"/>
                  <a:gd name="T14" fmla="*/ 0 w 28"/>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3">
                    <a:moveTo>
                      <a:pt x="0" y="23"/>
                    </a:moveTo>
                    <a:lnTo>
                      <a:pt x="11" y="23"/>
                    </a:lnTo>
                    <a:lnTo>
                      <a:pt x="28" y="11"/>
                    </a:lnTo>
                    <a:lnTo>
                      <a:pt x="17" y="0"/>
                    </a:lnTo>
                    <a:lnTo>
                      <a:pt x="5" y="11"/>
                    </a:lnTo>
                    <a:lnTo>
                      <a:pt x="11" y="11"/>
                    </a:lnTo>
                    <a:lnTo>
                      <a:pt x="0" y="1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155"/>
              <p:cNvSpPr>
                <a:spLocks/>
              </p:cNvSpPr>
              <p:nvPr/>
            </p:nvSpPr>
            <p:spPr bwMode="auto">
              <a:xfrm>
                <a:off x="3322" y="2917"/>
                <a:ext cx="35" cy="29"/>
              </a:xfrm>
              <a:custGeom>
                <a:avLst/>
                <a:gdLst>
                  <a:gd name="T0" fmla="*/ 12 w 35"/>
                  <a:gd name="T1" fmla="*/ 29 h 29"/>
                  <a:gd name="T2" fmla="*/ 18 w 35"/>
                  <a:gd name="T3" fmla="*/ 23 h 29"/>
                  <a:gd name="T4" fmla="*/ 12 w 35"/>
                  <a:gd name="T5" fmla="*/ 23 h 29"/>
                  <a:gd name="T6" fmla="*/ 29 w 35"/>
                  <a:gd name="T7" fmla="*/ 17 h 29"/>
                  <a:gd name="T8" fmla="*/ 35 w 35"/>
                  <a:gd name="T9" fmla="*/ 11 h 29"/>
                  <a:gd name="T10" fmla="*/ 23 w 35"/>
                  <a:gd name="T11" fmla="*/ 0 h 29"/>
                  <a:gd name="T12" fmla="*/ 18 w 35"/>
                  <a:gd name="T13" fmla="*/ 5 h 29"/>
                  <a:gd name="T14" fmla="*/ 23 w 35"/>
                  <a:gd name="T15" fmla="*/ 5 h 29"/>
                  <a:gd name="T16" fmla="*/ 6 w 35"/>
                  <a:gd name="T17" fmla="*/ 11 h 29"/>
                  <a:gd name="T18" fmla="*/ 0 w 35"/>
                  <a:gd name="T19" fmla="*/ 17 h 29"/>
                  <a:gd name="T20" fmla="*/ 12 w 35"/>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
                    <a:moveTo>
                      <a:pt x="12" y="29"/>
                    </a:moveTo>
                    <a:lnTo>
                      <a:pt x="18" y="23"/>
                    </a:lnTo>
                    <a:lnTo>
                      <a:pt x="12" y="23"/>
                    </a:lnTo>
                    <a:lnTo>
                      <a:pt x="29" y="17"/>
                    </a:lnTo>
                    <a:lnTo>
                      <a:pt x="35" y="11"/>
                    </a:lnTo>
                    <a:lnTo>
                      <a:pt x="23" y="0"/>
                    </a:lnTo>
                    <a:lnTo>
                      <a:pt x="18" y="5"/>
                    </a:lnTo>
                    <a:lnTo>
                      <a:pt x="23" y="5"/>
                    </a:lnTo>
                    <a:lnTo>
                      <a:pt x="6" y="11"/>
                    </a:lnTo>
                    <a:lnTo>
                      <a:pt x="0" y="17"/>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156"/>
              <p:cNvSpPr>
                <a:spLocks/>
              </p:cNvSpPr>
              <p:nvPr/>
            </p:nvSpPr>
            <p:spPr bwMode="auto">
              <a:xfrm>
                <a:off x="3363" y="2894"/>
                <a:ext cx="23" cy="23"/>
              </a:xfrm>
              <a:custGeom>
                <a:avLst/>
                <a:gdLst>
                  <a:gd name="T0" fmla="*/ 11 w 23"/>
                  <a:gd name="T1" fmla="*/ 23 h 23"/>
                  <a:gd name="T2" fmla="*/ 17 w 23"/>
                  <a:gd name="T3" fmla="*/ 17 h 23"/>
                  <a:gd name="T4" fmla="*/ 11 w 23"/>
                  <a:gd name="T5" fmla="*/ 17 h 23"/>
                  <a:gd name="T6" fmla="*/ 23 w 23"/>
                  <a:gd name="T7" fmla="*/ 11 h 23"/>
                  <a:gd name="T8" fmla="*/ 23 w 23"/>
                  <a:gd name="T9" fmla="*/ 0 h 23"/>
                  <a:gd name="T10" fmla="*/ 5 w 23"/>
                  <a:gd name="T11" fmla="*/ 5 h 23"/>
                  <a:gd name="T12" fmla="*/ 0 w 23"/>
                  <a:gd name="T13" fmla="*/ 11 h 23"/>
                  <a:gd name="T14" fmla="*/ 11 w 23"/>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1" y="23"/>
                    </a:moveTo>
                    <a:lnTo>
                      <a:pt x="17" y="17"/>
                    </a:lnTo>
                    <a:lnTo>
                      <a:pt x="11" y="17"/>
                    </a:lnTo>
                    <a:lnTo>
                      <a:pt x="23" y="11"/>
                    </a:lnTo>
                    <a:lnTo>
                      <a:pt x="23" y="0"/>
                    </a:lnTo>
                    <a:lnTo>
                      <a:pt x="5" y="5"/>
                    </a:lnTo>
                    <a:lnTo>
                      <a:pt x="0" y="11"/>
                    </a:lnTo>
                    <a:lnTo>
                      <a:pt x="1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157"/>
              <p:cNvSpPr>
                <a:spLocks/>
              </p:cNvSpPr>
              <p:nvPr/>
            </p:nvSpPr>
            <p:spPr bwMode="auto">
              <a:xfrm>
                <a:off x="3403" y="2865"/>
                <a:ext cx="29" cy="29"/>
              </a:xfrm>
              <a:custGeom>
                <a:avLst/>
                <a:gdLst>
                  <a:gd name="T0" fmla="*/ 12 w 29"/>
                  <a:gd name="T1" fmla="*/ 29 h 29"/>
                  <a:gd name="T2" fmla="*/ 29 w 29"/>
                  <a:gd name="T3" fmla="*/ 11 h 29"/>
                  <a:gd name="T4" fmla="*/ 17 w 29"/>
                  <a:gd name="T5" fmla="*/ 0 h 29"/>
                  <a:gd name="T6" fmla="*/ 0 w 29"/>
                  <a:gd name="T7" fmla="*/ 17 h 29"/>
                  <a:gd name="T8" fmla="*/ 12 w 29"/>
                  <a:gd name="T9" fmla="*/ 29 h 29"/>
                </a:gdLst>
                <a:ahLst/>
                <a:cxnLst>
                  <a:cxn ang="0">
                    <a:pos x="T0" y="T1"/>
                  </a:cxn>
                  <a:cxn ang="0">
                    <a:pos x="T2" y="T3"/>
                  </a:cxn>
                  <a:cxn ang="0">
                    <a:pos x="T4" y="T5"/>
                  </a:cxn>
                  <a:cxn ang="0">
                    <a:pos x="T6" y="T7"/>
                  </a:cxn>
                  <a:cxn ang="0">
                    <a:pos x="T8" y="T9"/>
                  </a:cxn>
                </a:cxnLst>
                <a:rect l="0" t="0" r="r" b="b"/>
                <a:pathLst>
                  <a:path w="29" h="29">
                    <a:moveTo>
                      <a:pt x="12" y="29"/>
                    </a:moveTo>
                    <a:lnTo>
                      <a:pt x="29" y="11"/>
                    </a:lnTo>
                    <a:lnTo>
                      <a:pt x="17" y="0"/>
                    </a:lnTo>
                    <a:lnTo>
                      <a:pt x="0" y="17"/>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158"/>
              <p:cNvSpPr>
                <a:spLocks/>
              </p:cNvSpPr>
              <p:nvPr/>
            </p:nvSpPr>
            <p:spPr bwMode="auto">
              <a:xfrm>
                <a:off x="3449" y="2853"/>
                <a:ext cx="12" cy="23"/>
              </a:xfrm>
              <a:custGeom>
                <a:avLst/>
                <a:gdLst>
                  <a:gd name="T0" fmla="*/ 0 w 12"/>
                  <a:gd name="T1" fmla="*/ 23 h 23"/>
                  <a:gd name="T2" fmla="*/ 6 w 12"/>
                  <a:gd name="T3" fmla="*/ 23 h 23"/>
                  <a:gd name="T4" fmla="*/ 12 w 12"/>
                  <a:gd name="T5" fmla="*/ 17 h 23"/>
                  <a:gd name="T6" fmla="*/ 12 w 12"/>
                  <a:gd name="T7" fmla="*/ 0 h 23"/>
                  <a:gd name="T8" fmla="*/ 0 w 12"/>
                  <a:gd name="T9" fmla="*/ 0 h 23"/>
                  <a:gd name="T10" fmla="*/ 0 w 12"/>
                  <a:gd name="T11" fmla="*/ 17 h 23"/>
                  <a:gd name="T12" fmla="*/ 6 w 12"/>
                  <a:gd name="T13" fmla="*/ 12 h 23"/>
                  <a:gd name="T14" fmla="*/ 0 w 12"/>
                  <a:gd name="T15" fmla="*/ 12 h 23"/>
                  <a:gd name="T16" fmla="*/ 0 w 12"/>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3">
                    <a:moveTo>
                      <a:pt x="0" y="23"/>
                    </a:moveTo>
                    <a:lnTo>
                      <a:pt x="6" y="23"/>
                    </a:lnTo>
                    <a:lnTo>
                      <a:pt x="12" y="17"/>
                    </a:lnTo>
                    <a:lnTo>
                      <a:pt x="12" y="0"/>
                    </a:lnTo>
                    <a:lnTo>
                      <a:pt x="0" y="0"/>
                    </a:lnTo>
                    <a:lnTo>
                      <a:pt x="0" y="17"/>
                    </a:lnTo>
                    <a:lnTo>
                      <a:pt x="6" y="12"/>
                    </a:lnTo>
                    <a:lnTo>
                      <a:pt x="0" y="12"/>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159"/>
              <p:cNvSpPr>
                <a:spLocks/>
              </p:cNvSpPr>
              <p:nvPr/>
            </p:nvSpPr>
            <p:spPr bwMode="auto">
              <a:xfrm>
                <a:off x="3467" y="2830"/>
                <a:ext cx="23" cy="12"/>
              </a:xfrm>
              <a:custGeom>
                <a:avLst/>
                <a:gdLst>
                  <a:gd name="T0" fmla="*/ 11 w 23"/>
                  <a:gd name="T1" fmla="*/ 12 h 12"/>
                  <a:gd name="T2" fmla="*/ 11 w 23"/>
                  <a:gd name="T3" fmla="*/ 6 h 12"/>
                  <a:gd name="T4" fmla="*/ 5 w 23"/>
                  <a:gd name="T5" fmla="*/ 12 h 12"/>
                  <a:gd name="T6" fmla="*/ 23 w 23"/>
                  <a:gd name="T7" fmla="*/ 12 h 12"/>
                  <a:gd name="T8" fmla="*/ 23 w 23"/>
                  <a:gd name="T9" fmla="*/ 0 h 12"/>
                  <a:gd name="T10" fmla="*/ 0 w 23"/>
                  <a:gd name="T11" fmla="*/ 0 h 12"/>
                  <a:gd name="T12" fmla="*/ 0 w 23"/>
                  <a:gd name="T13" fmla="*/ 12 h 12"/>
                  <a:gd name="T14" fmla="*/ 11 w 2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2">
                    <a:moveTo>
                      <a:pt x="11" y="12"/>
                    </a:moveTo>
                    <a:lnTo>
                      <a:pt x="11" y="6"/>
                    </a:lnTo>
                    <a:lnTo>
                      <a:pt x="5" y="12"/>
                    </a:lnTo>
                    <a:lnTo>
                      <a:pt x="23" y="12"/>
                    </a:lnTo>
                    <a:lnTo>
                      <a:pt x="23" y="0"/>
                    </a:lnTo>
                    <a:lnTo>
                      <a:pt x="0" y="0"/>
                    </a:lnTo>
                    <a:lnTo>
                      <a:pt x="0" y="12"/>
                    </a:ln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160"/>
              <p:cNvSpPr>
                <a:spLocks/>
              </p:cNvSpPr>
              <p:nvPr/>
            </p:nvSpPr>
            <p:spPr bwMode="auto">
              <a:xfrm>
                <a:off x="3501" y="2813"/>
                <a:ext cx="23" cy="11"/>
              </a:xfrm>
              <a:custGeom>
                <a:avLst/>
                <a:gdLst>
                  <a:gd name="T0" fmla="*/ 0 w 23"/>
                  <a:gd name="T1" fmla="*/ 11 h 11"/>
                  <a:gd name="T2" fmla="*/ 23 w 23"/>
                  <a:gd name="T3" fmla="*/ 11 h 11"/>
                  <a:gd name="T4" fmla="*/ 23 w 23"/>
                  <a:gd name="T5" fmla="*/ 0 h 11"/>
                  <a:gd name="T6" fmla="*/ 12 w 23"/>
                  <a:gd name="T7" fmla="*/ 0 h 11"/>
                  <a:gd name="T8" fmla="*/ 12 w 23"/>
                  <a:gd name="T9" fmla="*/ 5 h 11"/>
                  <a:gd name="T10" fmla="*/ 17 w 23"/>
                  <a:gd name="T11" fmla="*/ 0 h 11"/>
                  <a:gd name="T12" fmla="*/ 0 w 23"/>
                  <a:gd name="T13" fmla="*/ 0 h 11"/>
                  <a:gd name="T14" fmla="*/ 0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0" y="11"/>
                    </a:moveTo>
                    <a:lnTo>
                      <a:pt x="23" y="11"/>
                    </a:lnTo>
                    <a:lnTo>
                      <a:pt x="23" y="0"/>
                    </a:lnTo>
                    <a:lnTo>
                      <a:pt x="12" y="0"/>
                    </a:lnTo>
                    <a:lnTo>
                      <a:pt x="12" y="5"/>
                    </a:lnTo>
                    <a:lnTo>
                      <a:pt x="17"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161"/>
              <p:cNvSpPr>
                <a:spLocks/>
              </p:cNvSpPr>
              <p:nvPr/>
            </p:nvSpPr>
            <p:spPr bwMode="auto">
              <a:xfrm>
                <a:off x="3530" y="2778"/>
                <a:ext cx="23" cy="29"/>
              </a:xfrm>
              <a:custGeom>
                <a:avLst/>
                <a:gdLst>
                  <a:gd name="T0" fmla="*/ 12 w 23"/>
                  <a:gd name="T1" fmla="*/ 29 h 29"/>
                  <a:gd name="T2" fmla="*/ 17 w 23"/>
                  <a:gd name="T3" fmla="*/ 23 h 29"/>
                  <a:gd name="T4" fmla="*/ 23 w 23"/>
                  <a:gd name="T5" fmla="*/ 6 h 29"/>
                  <a:gd name="T6" fmla="*/ 17 w 23"/>
                  <a:gd name="T7" fmla="*/ 12 h 29"/>
                  <a:gd name="T8" fmla="*/ 23 w 23"/>
                  <a:gd name="T9" fmla="*/ 12 h 29"/>
                  <a:gd name="T10" fmla="*/ 23 w 23"/>
                  <a:gd name="T11" fmla="*/ 0 h 29"/>
                  <a:gd name="T12" fmla="*/ 12 w 23"/>
                  <a:gd name="T13" fmla="*/ 0 h 29"/>
                  <a:gd name="T14" fmla="*/ 6 w 23"/>
                  <a:gd name="T15" fmla="*/ 17 h 29"/>
                  <a:gd name="T16" fmla="*/ 6 w 23"/>
                  <a:gd name="T17" fmla="*/ 12 h 29"/>
                  <a:gd name="T18" fmla="*/ 0 w 23"/>
                  <a:gd name="T19" fmla="*/ 17 h 29"/>
                  <a:gd name="T20" fmla="*/ 12 w 23"/>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9">
                    <a:moveTo>
                      <a:pt x="12" y="29"/>
                    </a:moveTo>
                    <a:lnTo>
                      <a:pt x="17" y="23"/>
                    </a:lnTo>
                    <a:lnTo>
                      <a:pt x="23" y="6"/>
                    </a:lnTo>
                    <a:lnTo>
                      <a:pt x="17" y="12"/>
                    </a:lnTo>
                    <a:lnTo>
                      <a:pt x="23" y="12"/>
                    </a:lnTo>
                    <a:lnTo>
                      <a:pt x="23" y="0"/>
                    </a:lnTo>
                    <a:lnTo>
                      <a:pt x="12" y="0"/>
                    </a:lnTo>
                    <a:lnTo>
                      <a:pt x="6" y="17"/>
                    </a:lnTo>
                    <a:lnTo>
                      <a:pt x="6" y="12"/>
                    </a:lnTo>
                    <a:lnTo>
                      <a:pt x="0" y="17"/>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162"/>
              <p:cNvSpPr>
                <a:spLocks/>
              </p:cNvSpPr>
              <p:nvPr/>
            </p:nvSpPr>
            <p:spPr bwMode="auto">
              <a:xfrm>
                <a:off x="3576" y="2755"/>
                <a:ext cx="12" cy="23"/>
              </a:xfrm>
              <a:custGeom>
                <a:avLst/>
                <a:gdLst>
                  <a:gd name="T0" fmla="*/ 0 w 12"/>
                  <a:gd name="T1" fmla="*/ 23 h 23"/>
                  <a:gd name="T2" fmla="*/ 12 w 12"/>
                  <a:gd name="T3" fmla="*/ 23 h 23"/>
                  <a:gd name="T4" fmla="*/ 12 w 12"/>
                  <a:gd name="T5" fmla="*/ 6 h 23"/>
                  <a:gd name="T6" fmla="*/ 6 w 12"/>
                  <a:gd name="T7" fmla="*/ 11 h 23"/>
                  <a:gd name="T8" fmla="*/ 12 w 12"/>
                  <a:gd name="T9" fmla="*/ 11 h 23"/>
                  <a:gd name="T10" fmla="*/ 12 w 12"/>
                  <a:gd name="T11" fmla="*/ 0 h 23"/>
                  <a:gd name="T12" fmla="*/ 0 w 12"/>
                  <a:gd name="T13" fmla="*/ 0 h 23"/>
                  <a:gd name="T14" fmla="*/ 0 w 12"/>
                  <a:gd name="T15" fmla="*/ 17 h 23"/>
                  <a:gd name="T16" fmla="*/ 6 w 12"/>
                  <a:gd name="T17" fmla="*/ 11 h 23"/>
                  <a:gd name="T18" fmla="*/ 0 w 12"/>
                  <a:gd name="T19" fmla="*/ 11 h 23"/>
                  <a:gd name="T20" fmla="*/ 0 w 12"/>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3">
                    <a:moveTo>
                      <a:pt x="0" y="23"/>
                    </a:moveTo>
                    <a:lnTo>
                      <a:pt x="12" y="23"/>
                    </a:lnTo>
                    <a:lnTo>
                      <a:pt x="12" y="6"/>
                    </a:lnTo>
                    <a:lnTo>
                      <a:pt x="6" y="11"/>
                    </a:lnTo>
                    <a:lnTo>
                      <a:pt x="12" y="11"/>
                    </a:lnTo>
                    <a:lnTo>
                      <a:pt x="12" y="0"/>
                    </a:lnTo>
                    <a:lnTo>
                      <a:pt x="0" y="0"/>
                    </a:lnTo>
                    <a:lnTo>
                      <a:pt x="0" y="17"/>
                    </a:lnTo>
                    <a:lnTo>
                      <a:pt x="6" y="11"/>
                    </a:lnTo>
                    <a:lnTo>
                      <a:pt x="0" y="1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163"/>
              <p:cNvSpPr>
                <a:spLocks/>
              </p:cNvSpPr>
              <p:nvPr/>
            </p:nvSpPr>
            <p:spPr bwMode="auto">
              <a:xfrm>
                <a:off x="3605" y="2726"/>
                <a:ext cx="17" cy="29"/>
              </a:xfrm>
              <a:custGeom>
                <a:avLst/>
                <a:gdLst>
                  <a:gd name="T0" fmla="*/ 12 w 17"/>
                  <a:gd name="T1" fmla="*/ 29 h 29"/>
                  <a:gd name="T2" fmla="*/ 17 w 17"/>
                  <a:gd name="T3" fmla="*/ 17 h 29"/>
                  <a:gd name="T4" fmla="*/ 17 w 17"/>
                  <a:gd name="T5" fmla="*/ 6 h 29"/>
                  <a:gd name="T6" fmla="*/ 12 w 17"/>
                  <a:gd name="T7" fmla="*/ 12 h 29"/>
                  <a:gd name="T8" fmla="*/ 17 w 17"/>
                  <a:gd name="T9" fmla="*/ 12 h 29"/>
                  <a:gd name="T10" fmla="*/ 17 w 17"/>
                  <a:gd name="T11" fmla="*/ 0 h 29"/>
                  <a:gd name="T12" fmla="*/ 6 w 17"/>
                  <a:gd name="T13" fmla="*/ 0 h 29"/>
                  <a:gd name="T14" fmla="*/ 6 w 17"/>
                  <a:gd name="T15" fmla="*/ 17 h 29"/>
                  <a:gd name="T16" fmla="*/ 6 w 17"/>
                  <a:gd name="T17" fmla="*/ 12 h 29"/>
                  <a:gd name="T18" fmla="*/ 0 w 17"/>
                  <a:gd name="T19" fmla="*/ 17 h 29"/>
                  <a:gd name="T20" fmla="*/ 12 w 17"/>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9">
                    <a:moveTo>
                      <a:pt x="12" y="29"/>
                    </a:moveTo>
                    <a:lnTo>
                      <a:pt x="17" y="17"/>
                    </a:lnTo>
                    <a:lnTo>
                      <a:pt x="17" y="6"/>
                    </a:lnTo>
                    <a:lnTo>
                      <a:pt x="12" y="12"/>
                    </a:lnTo>
                    <a:lnTo>
                      <a:pt x="17" y="12"/>
                    </a:lnTo>
                    <a:lnTo>
                      <a:pt x="17" y="0"/>
                    </a:lnTo>
                    <a:lnTo>
                      <a:pt x="6" y="0"/>
                    </a:lnTo>
                    <a:lnTo>
                      <a:pt x="6" y="17"/>
                    </a:lnTo>
                    <a:lnTo>
                      <a:pt x="6" y="12"/>
                    </a:lnTo>
                    <a:lnTo>
                      <a:pt x="0" y="17"/>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164"/>
              <p:cNvSpPr>
                <a:spLocks/>
              </p:cNvSpPr>
              <p:nvPr/>
            </p:nvSpPr>
            <p:spPr bwMode="auto">
              <a:xfrm>
                <a:off x="3634" y="2709"/>
                <a:ext cx="23" cy="23"/>
              </a:xfrm>
              <a:custGeom>
                <a:avLst/>
                <a:gdLst>
                  <a:gd name="T0" fmla="*/ 11 w 23"/>
                  <a:gd name="T1" fmla="*/ 23 h 23"/>
                  <a:gd name="T2" fmla="*/ 17 w 23"/>
                  <a:gd name="T3" fmla="*/ 17 h 23"/>
                  <a:gd name="T4" fmla="*/ 11 w 23"/>
                  <a:gd name="T5" fmla="*/ 17 h 23"/>
                  <a:gd name="T6" fmla="*/ 23 w 23"/>
                  <a:gd name="T7" fmla="*/ 17 h 23"/>
                  <a:gd name="T8" fmla="*/ 23 w 23"/>
                  <a:gd name="T9" fmla="*/ 5 h 23"/>
                  <a:gd name="T10" fmla="*/ 17 w 23"/>
                  <a:gd name="T11" fmla="*/ 11 h 23"/>
                  <a:gd name="T12" fmla="*/ 23 w 23"/>
                  <a:gd name="T13" fmla="*/ 11 h 23"/>
                  <a:gd name="T14" fmla="*/ 23 w 23"/>
                  <a:gd name="T15" fmla="*/ 0 h 23"/>
                  <a:gd name="T16" fmla="*/ 11 w 23"/>
                  <a:gd name="T17" fmla="*/ 0 h 23"/>
                  <a:gd name="T18" fmla="*/ 11 w 23"/>
                  <a:gd name="T19" fmla="*/ 11 h 23"/>
                  <a:gd name="T20" fmla="*/ 17 w 23"/>
                  <a:gd name="T21" fmla="*/ 5 h 23"/>
                  <a:gd name="T22" fmla="*/ 11 w 23"/>
                  <a:gd name="T23" fmla="*/ 5 h 23"/>
                  <a:gd name="T24" fmla="*/ 0 w 23"/>
                  <a:gd name="T25" fmla="*/ 11 h 23"/>
                  <a:gd name="T26" fmla="*/ 11 w 23"/>
                  <a:gd name="T2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3">
                    <a:moveTo>
                      <a:pt x="11" y="23"/>
                    </a:moveTo>
                    <a:lnTo>
                      <a:pt x="17" y="17"/>
                    </a:lnTo>
                    <a:lnTo>
                      <a:pt x="11" y="17"/>
                    </a:lnTo>
                    <a:lnTo>
                      <a:pt x="23" y="17"/>
                    </a:lnTo>
                    <a:lnTo>
                      <a:pt x="23" y="5"/>
                    </a:lnTo>
                    <a:lnTo>
                      <a:pt x="17" y="11"/>
                    </a:lnTo>
                    <a:lnTo>
                      <a:pt x="23" y="11"/>
                    </a:lnTo>
                    <a:lnTo>
                      <a:pt x="23" y="0"/>
                    </a:lnTo>
                    <a:lnTo>
                      <a:pt x="11" y="0"/>
                    </a:lnTo>
                    <a:lnTo>
                      <a:pt x="11" y="11"/>
                    </a:lnTo>
                    <a:lnTo>
                      <a:pt x="17" y="5"/>
                    </a:lnTo>
                    <a:lnTo>
                      <a:pt x="11" y="5"/>
                    </a:lnTo>
                    <a:lnTo>
                      <a:pt x="0" y="11"/>
                    </a:lnTo>
                    <a:lnTo>
                      <a:pt x="1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Rectangle 165"/>
              <p:cNvSpPr>
                <a:spLocks noChangeArrowheads="1"/>
              </p:cNvSpPr>
              <p:nvPr/>
            </p:nvSpPr>
            <p:spPr bwMode="auto">
              <a:xfrm>
                <a:off x="3674" y="2697"/>
                <a:ext cx="23"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58" name="Freeform 166"/>
              <p:cNvSpPr>
                <a:spLocks/>
              </p:cNvSpPr>
              <p:nvPr/>
            </p:nvSpPr>
            <p:spPr bwMode="auto">
              <a:xfrm>
                <a:off x="3703" y="2680"/>
                <a:ext cx="23" cy="11"/>
              </a:xfrm>
              <a:custGeom>
                <a:avLst/>
                <a:gdLst>
                  <a:gd name="T0" fmla="*/ 0 w 23"/>
                  <a:gd name="T1" fmla="*/ 11 h 11"/>
                  <a:gd name="T2" fmla="*/ 23 w 23"/>
                  <a:gd name="T3" fmla="*/ 11 h 11"/>
                  <a:gd name="T4" fmla="*/ 23 w 23"/>
                  <a:gd name="T5" fmla="*/ 0 h 11"/>
                  <a:gd name="T6" fmla="*/ 12 w 23"/>
                  <a:gd name="T7" fmla="*/ 0 h 11"/>
                  <a:gd name="T8" fmla="*/ 12 w 23"/>
                  <a:gd name="T9" fmla="*/ 6 h 11"/>
                  <a:gd name="T10" fmla="*/ 17 w 23"/>
                  <a:gd name="T11" fmla="*/ 0 h 11"/>
                  <a:gd name="T12" fmla="*/ 0 w 23"/>
                  <a:gd name="T13" fmla="*/ 0 h 11"/>
                  <a:gd name="T14" fmla="*/ 0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0" y="11"/>
                    </a:moveTo>
                    <a:lnTo>
                      <a:pt x="23" y="11"/>
                    </a:lnTo>
                    <a:lnTo>
                      <a:pt x="23" y="0"/>
                    </a:lnTo>
                    <a:lnTo>
                      <a:pt x="12" y="0"/>
                    </a:lnTo>
                    <a:lnTo>
                      <a:pt x="12" y="6"/>
                    </a:lnTo>
                    <a:lnTo>
                      <a:pt x="17"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167"/>
              <p:cNvSpPr>
                <a:spLocks/>
              </p:cNvSpPr>
              <p:nvPr/>
            </p:nvSpPr>
            <p:spPr bwMode="auto">
              <a:xfrm>
                <a:off x="3738" y="2645"/>
                <a:ext cx="23" cy="29"/>
              </a:xfrm>
              <a:custGeom>
                <a:avLst/>
                <a:gdLst>
                  <a:gd name="T0" fmla="*/ 0 w 23"/>
                  <a:gd name="T1" fmla="*/ 29 h 29"/>
                  <a:gd name="T2" fmla="*/ 11 w 23"/>
                  <a:gd name="T3" fmla="*/ 29 h 29"/>
                  <a:gd name="T4" fmla="*/ 11 w 23"/>
                  <a:gd name="T5" fmla="*/ 17 h 29"/>
                  <a:gd name="T6" fmla="*/ 11 w 23"/>
                  <a:gd name="T7" fmla="*/ 23 h 29"/>
                  <a:gd name="T8" fmla="*/ 23 w 23"/>
                  <a:gd name="T9" fmla="*/ 12 h 29"/>
                  <a:gd name="T10" fmla="*/ 11 w 23"/>
                  <a:gd name="T11" fmla="*/ 0 h 29"/>
                  <a:gd name="T12" fmla="*/ 0 w 23"/>
                  <a:gd name="T13" fmla="*/ 17 h 29"/>
                  <a:gd name="T14" fmla="*/ 0 w 23"/>
                  <a:gd name="T15" fmla="*/ 23 h 29"/>
                  <a:gd name="T16" fmla="*/ 6 w 23"/>
                  <a:gd name="T17" fmla="*/ 17 h 29"/>
                  <a:gd name="T18" fmla="*/ 0 w 23"/>
                  <a:gd name="T19" fmla="*/ 17 h 29"/>
                  <a:gd name="T20" fmla="*/ 0 w 23"/>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9">
                    <a:moveTo>
                      <a:pt x="0" y="29"/>
                    </a:moveTo>
                    <a:lnTo>
                      <a:pt x="11" y="29"/>
                    </a:lnTo>
                    <a:lnTo>
                      <a:pt x="11" y="17"/>
                    </a:lnTo>
                    <a:lnTo>
                      <a:pt x="11" y="23"/>
                    </a:lnTo>
                    <a:lnTo>
                      <a:pt x="23" y="12"/>
                    </a:lnTo>
                    <a:lnTo>
                      <a:pt x="11" y="0"/>
                    </a:lnTo>
                    <a:lnTo>
                      <a:pt x="0" y="17"/>
                    </a:lnTo>
                    <a:lnTo>
                      <a:pt x="0" y="23"/>
                    </a:lnTo>
                    <a:lnTo>
                      <a:pt x="6" y="17"/>
                    </a:lnTo>
                    <a:lnTo>
                      <a:pt x="0" y="17"/>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168"/>
              <p:cNvSpPr>
                <a:spLocks/>
              </p:cNvSpPr>
              <p:nvPr/>
            </p:nvSpPr>
            <p:spPr bwMode="auto">
              <a:xfrm>
                <a:off x="3772" y="2628"/>
                <a:ext cx="18" cy="17"/>
              </a:xfrm>
              <a:custGeom>
                <a:avLst/>
                <a:gdLst>
                  <a:gd name="T0" fmla="*/ 0 w 18"/>
                  <a:gd name="T1" fmla="*/ 17 h 17"/>
                  <a:gd name="T2" fmla="*/ 12 w 18"/>
                  <a:gd name="T3" fmla="*/ 17 h 17"/>
                  <a:gd name="T4" fmla="*/ 12 w 18"/>
                  <a:gd name="T5" fmla="*/ 6 h 17"/>
                  <a:gd name="T6" fmla="*/ 6 w 18"/>
                  <a:gd name="T7" fmla="*/ 11 h 17"/>
                  <a:gd name="T8" fmla="*/ 18 w 18"/>
                  <a:gd name="T9" fmla="*/ 11 h 17"/>
                  <a:gd name="T10" fmla="*/ 18 w 18"/>
                  <a:gd name="T11" fmla="*/ 0 h 17"/>
                  <a:gd name="T12" fmla="*/ 0 w 18"/>
                  <a:gd name="T13" fmla="*/ 0 h 17"/>
                  <a:gd name="T14" fmla="*/ 0 w 18"/>
                  <a:gd name="T15" fmla="*/ 11 h 17"/>
                  <a:gd name="T16" fmla="*/ 6 w 18"/>
                  <a:gd name="T17" fmla="*/ 6 h 17"/>
                  <a:gd name="T18" fmla="*/ 0 w 18"/>
                  <a:gd name="T19" fmla="*/ 6 h 17"/>
                  <a:gd name="T20" fmla="*/ 0 w 18"/>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0" y="17"/>
                    </a:moveTo>
                    <a:lnTo>
                      <a:pt x="12" y="17"/>
                    </a:lnTo>
                    <a:lnTo>
                      <a:pt x="12" y="6"/>
                    </a:lnTo>
                    <a:lnTo>
                      <a:pt x="6" y="11"/>
                    </a:lnTo>
                    <a:lnTo>
                      <a:pt x="18" y="11"/>
                    </a:lnTo>
                    <a:lnTo>
                      <a:pt x="18" y="0"/>
                    </a:lnTo>
                    <a:lnTo>
                      <a:pt x="0" y="0"/>
                    </a:lnTo>
                    <a:lnTo>
                      <a:pt x="0" y="11"/>
                    </a:lnTo>
                    <a:lnTo>
                      <a:pt x="6" y="6"/>
                    </a:lnTo>
                    <a:lnTo>
                      <a:pt x="0" y="6"/>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169"/>
              <p:cNvSpPr>
                <a:spLocks/>
              </p:cNvSpPr>
              <p:nvPr/>
            </p:nvSpPr>
            <p:spPr bwMode="auto">
              <a:xfrm>
                <a:off x="3807" y="2610"/>
                <a:ext cx="29" cy="18"/>
              </a:xfrm>
              <a:custGeom>
                <a:avLst/>
                <a:gdLst>
                  <a:gd name="T0" fmla="*/ 12 w 29"/>
                  <a:gd name="T1" fmla="*/ 18 h 18"/>
                  <a:gd name="T2" fmla="*/ 17 w 29"/>
                  <a:gd name="T3" fmla="*/ 12 h 18"/>
                  <a:gd name="T4" fmla="*/ 12 w 29"/>
                  <a:gd name="T5" fmla="*/ 12 h 18"/>
                  <a:gd name="T6" fmla="*/ 29 w 29"/>
                  <a:gd name="T7" fmla="*/ 12 h 18"/>
                  <a:gd name="T8" fmla="*/ 29 w 29"/>
                  <a:gd name="T9" fmla="*/ 0 h 18"/>
                  <a:gd name="T10" fmla="*/ 12 w 29"/>
                  <a:gd name="T11" fmla="*/ 0 h 18"/>
                  <a:gd name="T12" fmla="*/ 0 w 29"/>
                  <a:gd name="T13" fmla="*/ 6 h 18"/>
                  <a:gd name="T14" fmla="*/ 12 w 29"/>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8">
                    <a:moveTo>
                      <a:pt x="12" y="18"/>
                    </a:moveTo>
                    <a:lnTo>
                      <a:pt x="17" y="12"/>
                    </a:lnTo>
                    <a:lnTo>
                      <a:pt x="12" y="12"/>
                    </a:lnTo>
                    <a:lnTo>
                      <a:pt x="29" y="12"/>
                    </a:lnTo>
                    <a:lnTo>
                      <a:pt x="29" y="0"/>
                    </a:lnTo>
                    <a:lnTo>
                      <a:pt x="12" y="0"/>
                    </a:lnTo>
                    <a:lnTo>
                      <a:pt x="0" y="6"/>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170"/>
              <p:cNvSpPr>
                <a:spLocks/>
              </p:cNvSpPr>
              <p:nvPr/>
            </p:nvSpPr>
            <p:spPr bwMode="auto">
              <a:xfrm>
                <a:off x="3853" y="2593"/>
                <a:ext cx="12" cy="23"/>
              </a:xfrm>
              <a:custGeom>
                <a:avLst/>
                <a:gdLst>
                  <a:gd name="T0" fmla="*/ 12 w 12"/>
                  <a:gd name="T1" fmla="*/ 23 h 23"/>
                  <a:gd name="T2" fmla="*/ 12 w 12"/>
                  <a:gd name="T3" fmla="*/ 6 h 23"/>
                  <a:gd name="T4" fmla="*/ 6 w 12"/>
                  <a:gd name="T5" fmla="*/ 12 h 23"/>
                  <a:gd name="T6" fmla="*/ 12 w 12"/>
                  <a:gd name="T7" fmla="*/ 12 h 23"/>
                  <a:gd name="T8" fmla="*/ 12 w 12"/>
                  <a:gd name="T9" fmla="*/ 0 h 23"/>
                  <a:gd name="T10" fmla="*/ 0 w 12"/>
                  <a:gd name="T11" fmla="*/ 0 h 23"/>
                  <a:gd name="T12" fmla="*/ 0 w 12"/>
                  <a:gd name="T13" fmla="*/ 23 h 23"/>
                  <a:gd name="T14" fmla="*/ 12 w 1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12" y="23"/>
                    </a:moveTo>
                    <a:lnTo>
                      <a:pt x="12" y="6"/>
                    </a:lnTo>
                    <a:lnTo>
                      <a:pt x="6" y="12"/>
                    </a:lnTo>
                    <a:lnTo>
                      <a:pt x="12" y="12"/>
                    </a:lnTo>
                    <a:lnTo>
                      <a:pt x="12" y="0"/>
                    </a:lnTo>
                    <a:lnTo>
                      <a:pt x="0" y="0"/>
                    </a:lnTo>
                    <a:lnTo>
                      <a:pt x="0" y="23"/>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171"/>
              <p:cNvSpPr>
                <a:spLocks/>
              </p:cNvSpPr>
              <p:nvPr/>
            </p:nvSpPr>
            <p:spPr bwMode="auto">
              <a:xfrm>
                <a:off x="3888" y="2582"/>
                <a:ext cx="23" cy="17"/>
              </a:xfrm>
              <a:custGeom>
                <a:avLst/>
                <a:gdLst>
                  <a:gd name="T0" fmla="*/ 0 w 23"/>
                  <a:gd name="T1" fmla="*/ 17 h 17"/>
                  <a:gd name="T2" fmla="*/ 11 w 23"/>
                  <a:gd name="T3" fmla="*/ 17 h 17"/>
                  <a:gd name="T4" fmla="*/ 23 w 23"/>
                  <a:gd name="T5" fmla="*/ 11 h 17"/>
                  <a:gd name="T6" fmla="*/ 17 w 23"/>
                  <a:gd name="T7" fmla="*/ 11 h 17"/>
                  <a:gd name="T8" fmla="*/ 23 w 23"/>
                  <a:gd name="T9" fmla="*/ 11 h 17"/>
                  <a:gd name="T10" fmla="*/ 23 w 23"/>
                  <a:gd name="T11" fmla="*/ 0 h 17"/>
                  <a:gd name="T12" fmla="*/ 17 w 23"/>
                  <a:gd name="T13" fmla="*/ 0 h 17"/>
                  <a:gd name="T14" fmla="*/ 6 w 23"/>
                  <a:gd name="T15" fmla="*/ 5 h 17"/>
                  <a:gd name="T16" fmla="*/ 11 w 23"/>
                  <a:gd name="T17" fmla="*/ 5 h 17"/>
                  <a:gd name="T18" fmla="*/ 0 w 23"/>
                  <a:gd name="T19" fmla="*/ 5 h 17"/>
                  <a:gd name="T20" fmla="*/ 0 w 23"/>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7">
                    <a:moveTo>
                      <a:pt x="0" y="17"/>
                    </a:moveTo>
                    <a:lnTo>
                      <a:pt x="11" y="17"/>
                    </a:lnTo>
                    <a:lnTo>
                      <a:pt x="23" y="11"/>
                    </a:lnTo>
                    <a:lnTo>
                      <a:pt x="17" y="11"/>
                    </a:lnTo>
                    <a:lnTo>
                      <a:pt x="23" y="11"/>
                    </a:lnTo>
                    <a:lnTo>
                      <a:pt x="23" y="0"/>
                    </a:lnTo>
                    <a:lnTo>
                      <a:pt x="17" y="0"/>
                    </a:lnTo>
                    <a:lnTo>
                      <a:pt x="6" y="5"/>
                    </a:lnTo>
                    <a:lnTo>
                      <a:pt x="11" y="5"/>
                    </a:lnTo>
                    <a:lnTo>
                      <a:pt x="0" y="5"/>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172"/>
              <p:cNvSpPr>
                <a:spLocks/>
              </p:cNvSpPr>
              <p:nvPr/>
            </p:nvSpPr>
            <p:spPr bwMode="auto">
              <a:xfrm>
                <a:off x="3928" y="2582"/>
                <a:ext cx="23" cy="11"/>
              </a:xfrm>
              <a:custGeom>
                <a:avLst/>
                <a:gdLst>
                  <a:gd name="T0" fmla="*/ 12 w 23"/>
                  <a:gd name="T1" fmla="*/ 11 h 11"/>
                  <a:gd name="T2" fmla="*/ 12 w 23"/>
                  <a:gd name="T3" fmla="*/ 5 h 11"/>
                  <a:gd name="T4" fmla="*/ 6 w 23"/>
                  <a:gd name="T5" fmla="*/ 11 h 11"/>
                  <a:gd name="T6" fmla="*/ 23 w 23"/>
                  <a:gd name="T7" fmla="*/ 11 h 11"/>
                  <a:gd name="T8" fmla="*/ 23 w 23"/>
                  <a:gd name="T9" fmla="*/ 0 h 11"/>
                  <a:gd name="T10" fmla="*/ 0 w 23"/>
                  <a:gd name="T11" fmla="*/ 0 h 11"/>
                  <a:gd name="T12" fmla="*/ 0 w 23"/>
                  <a:gd name="T13" fmla="*/ 11 h 11"/>
                  <a:gd name="T14" fmla="*/ 12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12" y="11"/>
                    </a:moveTo>
                    <a:lnTo>
                      <a:pt x="12" y="5"/>
                    </a:lnTo>
                    <a:lnTo>
                      <a:pt x="6" y="11"/>
                    </a:lnTo>
                    <a:lnTo>
                      <a:pt x="23" y="11"/>
                    </a:lnTo>
                    <a:lnTo>
                      <a:pt x="23" y="0"/>
                    </a:lnTo>
                    <a:lnTo>
                      <a:pt x="0" y="0"/>
                    </a:lnTo>
                    <a:lnTo>
                      <a:pt x="0" y="11"/>
                    </a:lnTo>
                    <a:lnTo>
                      <a:pt x="1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Rectangle 173"/>
              <p:cNvSpPr>
                <a:spLocks noChangeArrowheads="1"/>
              </p:cNvSpPr>
              <p:nvPr/>
            </p:nvSpPr>
            <p:spPr bwMode="auto">
              <a:xfrm>
                <a:off x="3969" y="2587"/>
                <a:ext cx="23"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66" name="Freeform 174"/>
              <p:cNvSpPr>
                <a:spLocks/>
              </p:cNvSpPr>
              <p:nvPr/>
            </p:nvSpPr>
            <p:spPr bwMode="auto">
              <a:xfrm>
                <a:off x="4009" y="2593"/>
                <a:ext cx="23" cy="23"/>
              </a:xfrm>
              <a:custGeom>
                <a:avLst/>
                <a:gdLst>
                  <a:gd name="T0" fmla="*/ 0 w 23"/>
                  <a:gd name="T1" fmla="*/ 12 h 23"/>
                  <a:gd name="T2" fmla="*/ 12 w 23"/>
                  <a:gd name="T3" fmla="*/ 23 h 23"/>
                  <a:gd name="T4" fmla="*/ 23 w 23"/>
                  <a:gd name="T5" fmla="*/ 23 h 23"/>
                  <a:gd name="T6" fmla="*/ 23 w 23"/>
                  <a:gd name="T7" fmla="*/ 12 h 23"/>
                  <a:gd name="T8" fmla="*/ 17 w 23"/>
                  <a:gd name="T9" fmla="*/ 12 h 23"/>
                  <a:gd name="T10" fmla="*/ 23 w 23"/>
                  <a:gd name="T11" fmla="*/ 12 h 23"/>
                  <a:gd name="T12" fmla="*/ 12 w 23"/>
                  <a:gd name="T13" fmla="*/ 0 h 23"/>
                  <a:gd name="T14" fmla="*/ 0 w 23"/>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0" y="12"/>
                    </a:moveTo>
                    <a:lnTo>
                      <a:pt x="12" y="23"/>
                    </a:lnTo>
                    <a:lnTo>
                      <a:pt x="23" y="23"/>
                    </a:lnTo>
                    <a:lnTo>
                      <a:pt x="23" y="12"/>
                    </a:lnTo>
                    <a:lnTo>
                      <a:pt x="17" y="12"/>
                    </a:lnTo>
                    <a:lnTo>
                      <a:pt x="23" y="12"/>
                    </a:lnTo>
                    <a:lnTo>
                      <a:pt x="1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175"/>
              <p:cNvSpPr>
                <a:spLocks/>
              </p:cNvSpPr>
              <p:nvPr/>
            </p:nvSpPr>
            <p:spPr bwMode="auto">
              <a:xfrm>
                <a:off x="4044" y="2610"/>
                <a:ext cx="29" cy="24"/>
              </a:xfrm>
              <a:custGeom>
                <a:avLst/>
                <a:gdLst>
                  <a:gd name="T0" fmla="*/ 0 w 29"/>
                  <a:gd name="T1" fmla="*/ 12 h 24"/>
                  <a:gd name="T2" fmla="*/ 5 w 29"/>
                  <a:gd name="T3" fmla="*/ 18 h 24"/>
                  <a:gd name="T4" fmla="*/ 23 w 29"/>
                  <a:gd name="T5" fmla="*/ 24 h 24"/>
                  <a:gd name="T6" fmla="*/ 29 w 29"/>
                  <a:gd name="T7" fmla="*/ 24 h 24"/>
                  <a:gd name="T8" fmla="*/ 29 w 29"/>
                  <a:gd name="T9" fmla="*/ 12 h 24"/>
                  <a:gd name="T10" fmla="*/ 23 w 29"/>
                  <a:gd name="T11" fmla="*/ 12 h 24"/>
                  <a:gd name="T12" fmla="*/ 11 w 29"/>
                  <a:gd name="T13" fmla="*/ 6 h 24"/>
                  <a:gd name="T14" fmla="*/ 17 w 29"/>
                  <a:gd name="T15" fmla="*/ 6 h 24"/>
                  <a:gd name="T16" fmla="*/ 11 w 29"/>
                  <a:gd name="T17" fmla="*/ 0 h 24"/>
                  <a:gd name="T18" fmla="*/ 0 w 29"/>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4">
                    <a:moveTo>
                      <a:pt x="0" y="12"/>
                    </a:moveTo>
                    <a:lnTo>
                      <a:pt x="5" y="18"/>
                    </a:lnTo>
                    <a:lnTo>
                      <a:pt x="23" y="24"/>
                    </a:lnTo>
                    <a:lnTo>
                      <a:pt x="29" y="24"/>
                    </a:lnTo>
                    <a:lnTo>
                      <a:pt x="29" y="12"/>
                    </a:lnTo>
                    <a:lnTo>
                      <a:pt x="23" y="12"/>
                    </a:lnTo>
                    <a:lnTo>
                      <a:pt x="11" y="6"/>
                    </a:lnTo>
                    <a:lnTo>
                      <a:pt x="17" y="6"/>
                    </a:lnTo>
                    <a:lnTo>
                      <a:pt x="11"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176"/>
              <p:cNvSpPr>
                <a:spLocks/>
              </p:cNvSpPr>
              <p:nvPr/>
            </p:nvSpPr>
            <p:spPr bwMode="auto">
              <a:xfrm>
                <a:off x="4084" y="2639"/>
                <a:ext cx="29" cy="29"/>
              </a:xfrm>
              <a:custGeom>
                <a:avLst/>
                <a:gdLst>
                  <a:gd name="T0" fmla="*/ 0 w 29"/>
                  <a:gd name="T1" fmla="*/ 12 h 29"/>
                  <a:gd name="T2" fmla="*/ 17 w 29"/>
                  <a:gd name="T3" fmla="*/ 29 h 29"/>
                  <a:gd name="T4" fmla="*/ 29 w 29"/>
                  <a:gd name="T5" fmla="*/ 18 h 29"/>
                  <a:gd name="T6" fmla="*/ 12 w 29"/>
                  <a:gd name="T7" fmla="*/ 0 h 29"/>
                  <a:gd name="T8" fmla="*/ 0 w 29"/>
                  <a:gd name="T9" fmla="*/ 12 h 29"/>
                </a:gdLst>
                <a:ahLst/>
                <a:cxnLst>
                  <a:cxn ang="0">
                    <a:pos x="T0" y="T1"/>
                  </a:cxn>
                  <a:cxn ang="0">
                    <a:pos x="T2" y="T3"/>
                  </a:cxn>
                  <a:cxn ang="0">
                    <a:pos x="T4" y="T5"/>
                  </a:cxn>
                  <a:cxn ang="0">
                    <a:pos x="T6" y="T7"/>
                  </a:cxn>
                  <a:cxn ang="0">
                    <a:pos x="T8" y="T9"/>
                  </a:cxn>
                </a:cxnLst>
                <a:rect l="0" t="0" r="r" b="b"/>
                <a:pathLst>
                  <a:path w="29" h="29">
                    <a:moveTo>
                      <a:pt x="0" y="12"/>
                    </a:moveTo>
                    <a:lnTo>
                      <a:pt x="17" y="29"/>
                    </a:lnTo>
                    <a:lnTo>
                      <a:pt x="29" y="18"/>
                    </a:lnTo>
                    <a:lnTo>
                      <a:pt x="1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177"/>
              <p:cNvSpPr>
                <a:spLocks/>
              </p:cNvSpPr>
              <p:nvPr/>
            </p:nvSpPr>
            <p:spPr bwMode="auto">
              <a:xfrm>
                <a:off x="4124" y="2674"/>
                <a:ext cx="24" cy="17"/>
              </a:xfrm>
              <a:custGeom>
                <a:avLst/>
                <a:gdLst>
                  <a:gd name="T0" fmla="*/ 0 w 24"/>
                  <a:gd name="T1" fmla="*/ 12 h 17"/>
                  <a:gd name="T2" fmla="*/ 12 w 24"/>
                  <a:gd name="T3" fmla="*/ 17 h 17"/>
                  <a:gd name="T4" fmla="*/ 18 w 24"/>
                  <a:gd name="T5" fmla="*/ 17 h 17"/>
                  <a:gd name="T6" fmla="*/ 12 w 24"/>
                  <a:gd name="T7" fmla="*/ 12 h 17"/>
                  <a:gd name="T8" fmla="*/ 12 w 24"/>
                  <a:gd name="T9" fmla="*/ 17 h 17"/>
                  <a:gd name="T10" fmla="*/ 24 w 24"/>
                  <a:gd name="T11" fmla="*/ 17 h 17"/>
                  <a:gd name="T12" fmla="*/ 24 w 24"/>
                  <a:gd name="T13" fmla="*/ 6 h 17"/>
                  <a:gd name="T14" fmla="*/ 12 w 24"/>
                  <a:gd name="T15" fmla="*/ 6 h 17"/>
                  <a:gd name="T16" fmla="*/ 0 w 24"/>
                  <a:gd name="T17" fmla="*/ 0 h 17"/>
                  <a:gd name="T18" fmla="*/ 0 w 24"/>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7">
                    <a:moveTo>
                      <a:pt x="0" y="12"/>
                    </a:moveTo>
                    <a:lnTo>
                      <a:pt x="12" y="17"/>
                    </a:lnTo>
                    <a:lnTo>
                      <a:pt x="18" y="17"/>
                    </a:lnTo>
                    <a:lnTo>
                      <a:pt x="12" y="12"/>
                    </a:lnTo>
                    <a:lnTo>
                      <a:pt x="12" y="17"/>
                    </a:lnTo>
                    <a:lnTo>
                      <a:pt x="24" y="17"/>
                    </a:lnTo>
                    <a:lnTo>
                      <a:pt x="24" y="6"/>
                    </a:lnTo>
                    <a:lnTo>
                      <a:pt x="12" y="6"/>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178"/>
              <p:cNvSpPr>
                <a:spLocks/>
              </p:cNvSpPr>
              <p:nvPr/>
            </p:nvSpPr>
            <p:spPr bwMode="auto">
              <a:xfrm>
                <a:off x="4159" y="2709"/>
                <a:ext cx="23" cy="23"/>
              </a:xfrm>
              <a:custGeom>
                <a:avLst/>
                <a:gdLst>
                  <a:gd name="T0" fmla="*/ 0 w 23"/>
                  <a:gd name="T1" fmla="*/ 0 h 23"/>
                  <a:gd name="T2" fmla="*/ 6 w 23"/>
                  <a:gd name="T3" fmla="*/ 17 h 23"/>
                  <a:gd name="T4" fmla="*/ 12 w 23"/>
                  <a:gd name="T5" fmla="*/ 23 h 23"/>
                  <a:gd name="T6" fmla="*/ 23 w 23"/>
                  <a:gd name="T7" fmla="*/ 11 h 23"/>
                  <a:gd name="T8" fmla="*/ 17 w 23"/>
                  <a:gd name="T9" fmla="*/ 5 h 23"/>
                  <a:gd name="T10" fmla="*/ 17 w 23"/>
                  <a:gd name="T11" fmla="*/ 11 h 23"/>
                  <a:gd name="T12" fmla="*/ 12 w 23"/>
                  <a:gd name="T13" fmla="*/ 0 h 23"/>
                  <a:gd name="T14" fmla="*/ 0 w 23"/>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0" y="0"/>
                    </a:moveTo>
                    <a:lnTo>
                      <a:pt x="6" y="17"/>
                    </a:lnTo>
                    <a:lnTo>
                      <a:pt x="12" y="23"/>
                    </a:lnTo>
                    <a:lnTo>
                      <a:pt x="23" y="11"/>
                    </a:lnTo>
                    <a:lnTo>
                      <a:pt x="17" y="5"/>
                    </a:lnTo>
                    <a:lnTo>
                      <a:pt x="17" y="11"/>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179"/>
              <p:cNvSpPr>
                <a:spLocks/>
              </p:cNvSpPr>
              <p:nvPr/>
            </p:nvSpPr>
            <p:spPr bwMode="auto">
              <a:xfrm>
                <a:off x="4182" y="2743"/>
                <a:ext cx="23" cy="18"/>
              </a:xfrm>
              <a:custGeom>
                <a:avLst/>
                <a:gdLst>
                  <a:gd name="T0" fmla="*/ 0 w 23"/>
                  <a:gd name="T1" fmla="*/ 0 h 18"/>
                  <a:gd name="T2" fmla="*/ 0 w 23"/>
                  <a:gd name="T3" fmla="*/ 6 h 18"/>
                  <a:gd name="T4" fmla="*/ 12 w 23"/>
                  <a:gd name="T5" fmla="*/ 18 h 18"/>
                  <a:gd name="T6" fmla="*/ 23 w 23"/>
                  <a:gd name="T7" fmla="*/ 18 h 18"/>
                  <a:gd name="T8" fmla="*/ 23 w 23"/>
                  <a:gd name="T9" fmla="*/ 6 h 18"/>
                  <a:gd name="T10" fmla="*/ 12 w 23"/>
                  <a:gd name="T11" fmla="*/ 6 h 18"/>
                  <a:gd name="T12" fmla="*/ 18 w 23"/>
                  <a:gd name="T13" fmla="*/ 6 h 18"/>
                  <a:gd name="T14" fmla="*/ 12 w 23"/>
                  <a:gd name="T15" fmla="*/ 0 h 18"/>
                  <a:gd name="T16" fmla="*/ 12 w 23"/>
                  <a:gd name="T17" fmla="*/ 6 h 18"/>
                  <a:gd name="T18" fmla="*/ 12 w 23"/>
                  <a:gd name="T19" fmla="*/ 0 h 18"/>
                  <a:gd name="T20" fmla="*/ 0 w 23"/>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8">
                    <a:moveTo>
                      <a:pt x="0" y="0"/>
                    </a:moveTo>
                    <a:lnTo>
                      <a:pt x="0" y="6"/>
                    </a:lnTo>
                    <a:lnTo>
                      <a:pt x="12" y="18"/>
                    </a:lnTo>
                    <a:lnTo>
                      <a:pt x="23" y="18"/>
                    </a:lnTo>
                    <a:lnTo>
                      <a:pt x="23" y="6"/>
                    </a:lnTo>
                    <a:lnTo>
                      <a:pt x="12" y="6"/>
                    </a:lnTo>
                    <a:lnTo>
                      <a:pt x="18" y="6"/>
                    </a:lnTo>
                    <a:lnTo>
                      <a:pt x="12" y="0"/>
                    </a:lnTo>
                    <a:lnTo>
                      <a:pt x="12" y="6"/>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180"/>
              <p:cNvSpPr>
                <a:spLocks/>
              </p:cNvSpPr>
              <p:nvPr/>
            </p:nvSpPr>
            <p:spPr bwMode="auto">
              <a:xfrm>
                <a:off x="4211" y="2766"/>
                <a:ext cx="23" cy="29"/>
              </a:xfrm>
              <a:custGeom>
                <a:avLst/>
                <a:gdLst>
                  <a:gd name="T0" fmla="*/ 0 w 23"/>
                  <a:gd name="T1" fmla="*/ 12 h 29"/>
                  <a:gd name="T2" fmla="*/ 6 w 23"/>
                  <a:gd name="T3" fmla="*/ 18 h 29"/>
                  <a:gd name="T4" fmla="*/ 6 w 23"/>
                  <a:gd name="T5" fmla="*/ 12 h 29"/>
                  <a:gd name="T6" fmla="*/ 6 w 23"/>
                  <a:gd name="T7" fmla="*/ 24 h 29"/>
                  <a:gd name="T8" fmla="*/ 23 w 23"/>
                  <a:gd name="T9" fmla="*/ 29 h 29"/>
                  <a:gd name="T10" fmla="*/ 23 w 23"/>
                  <a:gd name="T11" fmla="*/ 18 h 29"/>
                  <a:gd name="T12" fmla="*/ 12 w 23"/>
                  <a:gd name="T13" fmla="*/ 12 h 29"/>
                  <a:gd name="T14" fmla="*/ 17 w 23"/>
                  <a:gd name="T15" fmla="*/ 18 h 29"/>
                  <a:gd name="T16" fmla="*/ 17 w 23"/>
                  <a:gd name="T17" fmla="*/ 12 h 29"/>
                  <a:gd name="T18" fmla="*/ 12 w 23"/>
                  <a:gd name="T19" fmla="*/ 0 h 29"/>
                  <a:gd name="T20" fmla="*/ 0 w 23"/>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9">
                    <a:moveTo>
                      <a:pt x="0" y="12"/>
                    </a:moveTo>
                    <a:lnTo>
                      <a:pt x="6" y="18"/>
                    </a:lnTo>
                    <a:lnTo>
                      <a:pt x="6" y="12"/>
                    </a:lnTo>
                    <a:lnTo>
                      <a:pt x="6" y="24"/>
                    </a:lnTo>
                    <a:lnTo>
                      <a:pt x="23" y="29"/>
                    </a:lnTo>
                    <a:lnTo>
                      <a:pt x="23" y="18"/>
                    </a:lnTo>
                    <a:lnTo>
                      <a:pt x="12" y="12"/>
                    </a:lnTo>
                    <a:lnTo>
                      <a:pt x="17" y="18"/>
                    </a:lnTo>
                    <a:lnTo>
                      <a:pt x="17" y="12"/>
                    </a:lnTo>
                    <a:lnTo>
                      <a:pt x="1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181"/>
              <p:cNvSpPr>
                <a:spLocks/>
              </p:cNvSpPr>
              <p:nvPr/>
            </p:nvSpPr>
            <p:spPr bwMode="auto">
              <a:xfrm>
                <a:off x="4246" y="2807"/>
                <a:ext cx="23" cy="29"/>
              </a:xfrm>
              <a:custGeom>
                <a:avLst/>
                <a:gdLst>
                  <a:gd name="T0" fmla="*/ 0 w 23"/>
                  <a:gd name="T1" fmla="*/ 11 h 29"/>
                  <a:gd name="T2" fmla="*/ 11 w 23"/>
                  <a:gd name="T3" fmla="*/ 17 h 29"/>
                  <a:gd name="T4" fmla="*/ 5 w 23"/>
                  <a:gd name="T5" fmla="*/ 11 h 29"/>
                  <a:gd name="T6" fmla="*/ 5 w 23"/>
                  <a:gd name="T7" fmla="*/ 17 h 29"/>
                  <a:gd name="T8" fmla="*/ 11 w 23"/>
                  <a:gd name="T9" fmla="*/ 29 h 29"/>
                  <a:gd name="T10" fmla="*/ 23 w 23"/>
                  <a:gd name="T11" fmla="*/ 17 h 29"/>
                  <a:gd name="T12" fmla="*/ 17 w 23"/>
                  <a:gd name="T13" fmla="*/ 11 h 29"/>
                  <a:gd name="T14" fmla="*/ 17 w 23"/>
                  <a:gd name="T15" fmla="*/ 6 h 29"/>
                  <a:gd name="T16" fmla="*/ 0 w 23"/>
                  <a:gd name="T17" fmla="*/ 0 h 29"/>
                  <a:gd name="T18" fmla="*/ 0 w 23"/>
                  <a:gd name="T19"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9">
                    <a:moveTo>
                      <a:pt x="0" y="11"/>
                    </a:moveTo>
                    <a:lnTo>
                      <a:pt x="11" y="17"/>
                    </a:lnTo>
                    <a:lnTo>
                      <a:pt x="5" y="11"/>
                    </a:lnTo>
                    <a:lnTo>
                      <a:pt x="5" y="17"/>
                    </a:lnTo>
                    <a:lnTo>
                      <a:pt x="11" y="29"/>
                    </a:lnTo>
                    <a:lnTo>
                      <a:pt x="23" y="17"/>
                    </a:lnTo>
                    <a:lnTo>
                      <a:pt x="17" y="11"/>
                    </a:lnTo>
                    <a:lnTo>
                      <a:pt x="17" y="6"/>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182"/>
              <p:cNvSpPr>
                <a:spLocks/>
              </p:cNvSpPr>
              <p:nvPr/>
            </p:nvSpPr>
            <p:spPr bwMode="auto">
              <a:xfrm>
                <a:off x="4275" y="2847"/>
                <a:ext cx="28" cy="29"/>
              </a:xfrm>
              <a:custGeom>
                <a:avLst/>
                <a:gdLst>
                  <a:gd name="T0" fmla="*/ 0 w 28"/>
                  <a:gd name="T1" fmla="*/ 12 h 29"/>
                  <a:gd name="T2" fmla="*/ 17 w 28"/>
                  <a:gd name="T3" fmla="*/ 29 h 29"/>
                  <a:gd name="T4" fmla="*/ 28 w 28"/>
                  <a:gd name="T5" fmla="*/ 18 h 29"/>
                  <a:gd name="T6" fmla="*/ 11 w 28"/>
                  <a:gd name="T7" fmla="*/ 0 h 29"/>
                  <a:gd name="T8" fmla="*/ 0 w 28"/>
                  <a:gd name="T9" fmla="*/ 12 h 29"/>
                </a:gdLst>
                <a:ahLst/>
                <a:cxnLst>
                  <a:cxn ang="0">
                    <a:pos x="T0" y="T1"/>
                  </a:cxn>
                  <a:cxn ang="0">
                    <a:pos x="T2" y="T3"/>
                  </a:cxn>
                  <a:cxn ang="0">
                    <a:pos x="T4" y="T5"/>
                  </a:cxn>
                  <a:cxn ang="0">
                    <a:pos x="T6" y="T7"/>
                  </a:cxn>
                  <a:cxn ang="0">
                    <a:pos x="T8" y="T9"/>
                  </a:cxn>
                </a:cxnLst>
                <a:rect l="0" t="0" r="r" b="b"/>
                <a:pathLst>
                  <a:path w="28" h="29">
                    <a:moveTo>
                      <a:pt x="0" y="12"/>
                    </a:moveTo>
                    <a:lnTo>
                      <a:pt x="17" y="29"/>
                    </a:lnTo>
                    <a:lnTo>
                      <a:pt x="28" y="18"/>
                    </a:lnTo>
                    <a:lnTo>
                      <a:pt x="11"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183"/>
              <p:cNvSpPr>
                <a:spLocks/>
              </p:cNvSpPr>
              <p:nvPr/>
            </p:nvSpPr>
            <p:spPr bwMode="auto">
              <a:xfrm>
                <a:off x="4309" y="2882"/>
                <a:ext cx="29" cy="29"/>
              </a:xfrm>
              <a:custGeom>
                <a:avLst/>
                <a:gdLst>
                  <a:gd name="T0" fmla="*/ 0 w 29"/>
                  <a:gd name="T1" fmla="*/ 12 h 29"/>
                  <a:gd name="T2" fmla="*/ 6 w 29"/>
                  <a:gd name="T3" fmla="*/ 17 h 29"/>
                  <a:gd name="T4" fmla="*/ 18 w 29"/>
                  <a:gd name="T5" fmla="*/ 29 h 29"/>
                  <a:gd name="T6" fmla="*/ 29 w 29"/>
                  <a:gd name="T7" fmla="*/ 17 h 29"/>
                  <a:gd name="T8" fmla="*/ 18 w 29"/>
                  <a:gd name="T9" fmla="*/ 6 h 29"/>
                  <a:gd name="T10" fmla="*/ 12 w 29"/>
                  <a:gd name="T11" fmla="*/ 0 h 29"/>
                  <a:gd name="T12" fmla="*/ 0 w 29"/>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12"/>
                    </a:moveTo>
                    <a:lnTo>
                      <a:pt x="6" y="17"/>
                    </a:lnTo>
                    <a:lnTo>
                      <a:pt x="18" y="29"/>
                    </a:lnTo>
                    <a:lnTo>
                      <a:pt x="29" y="17"/>
                    </a:lnTo>
                    <a:lnTo>
                      <a:pt x="18" y="6"/>
                    </a:lnTo>
                    <a:lnTo>
                      <a:pt x="1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184"/>
              <p:cNvSpPr>
                <a:spLocks/>
              </p:cNvSpPr>
              <p:nvPr/>
            </p:nvSpPr>
            <p:spPr bwMode="auto">
              <a:xfrm>
                <a:off x="4338" y="2917"/>
                <a:ext cx="23" cy="17"/>
              </a:xfrm>
              <a:custGeom>
                <a:avLst/>
                <a:gdLst>
                  <a:gd name="T0" fmla="*/ 0 w 23"/>
                  <a:gd name="T1" fmla="*/ 11 h 17"/>
                  <a:gd name="T2" fmla="*/ 12 w 23"/>
                  <a:gd name="T3" fmla="*/ 17 h 17"/>
                  <a:gd name="T4" fmla="*/ 17 w 23"/>
                  <a:gd name="T5" fmla="*/ 17 h 17"/>
                  <a:gd name="T6" fmla="*/ 12 w 23"/>
                  <a:gd name="T7" fmla="*/ 11 h 17"/>
                  <a:gd name="T8" fmla="*/ 12 w 23"/>
                  <a:gd name="T9" fmla="*/ 17 h 17"/>
                  <a:gd name="T10" fmla="*/ 23 w 23"/>
                  <a:gd name="T11" fmla="*/ 17 h 17"/>
                  <a:gd name="T12" fmla="*/ 23 w 23"/>
                  <a:gd name="T13" fmla="*/ 5 h 17"/>
                  <a:gd name="T14" fmla="*/ 12 w 23"/>
                  <a:gd name="T15" fmla="*/ 5 h 17"/>
                  <a:gd name="T16" fmla="*/ 17 w 23"/>
                  <a:gd name="T17" fmla="*/ 5 h 17"/>
                  <a:gd name="T18" fmla="*/ 12 w 23"/>
                  <a:gd name="T19" fmla="*/ 0 h 17"/>
                  <a:gd name="T20" fmla="*/ 0 w 23"/>
                  <a:gd name="T2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7">
                    <a:moveTo>
                      <a:pt x="0" y="11"/>
                    </a:moveTo>
                    <a:lnTo>
                      <a:pt x="12" y="17"/>
                    </a:lnTo>
                    <a:lnTo>
                      <a:pt x="17" y="17"/>
                    </a:lnTo>
                    <a:lnTo>
                      <a:pt x="12" y="11"/>
                    </a:lnTo>
                    <a:lnTo>
                      <a:pt x="12" y="17"/>
                    </a:lnTo>
                    <a:lnTo>
                      <a:pt x="23" y="17"/>
                    </a:lnTo>
                    <a:lnTo>
                      <a:pt x="23" y="5"/>
                    </a:lnTo>
                    <a:lnTo>
                      <a:pt x="12" y="5"/>
                    </a:lnTo>
                    <a:lnTo>
                      <a:pt x="17" y="5"/>
                    </a:lnTo>
                    <a:lnTo>
                      <a:pt x="1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185"/>
              <p:cNvSpPr>
                <a:spLocks/>
              </p:cNvSpPr>
              <p:nvPr/>
            </p:nvSpPr>
            <p:spPr bwMode="auto">
              <a:xfrm>
                <a:off x="4367" y="2951"/>
                <a:ext cx="29" cy="23"/>
              </a:xfrm>
              <a:custGeom>
                <a:avLst/>
                <a:gdLst>
                  <a:gd name="T0" fmla="*/ 0 w 29"/>
                  <a:gd name="T1" fmla="*/ 0 h 23"/>
                  <a:gd name="T2" fmla="*/ 0 w 29"/>
                  <a:gd name="T3" fmla="*/ 12 h 23"/>
                  <a:gd name="T4" fmla="*/ 17 w 29"/>
                  <a:gd name="T5" fmla="*/ 18 h 23"/>
                  <a:gd name="T6" fmla="*/ 11 w 29"/>
                  <a:gd name="T7" fmla="*/ 18 h 23"/>
                  <a:gd name="T8" fmla="*/ 17 w 29"/>
                  <a:gd name="T9" fmla="*/ 23 h 23"/>
                  <a:gd name="T10" fmla="*/ 29 w 29"/>
                  <a:gd name="T11" fmla="*/ 12 h 23"/>
                  <a:gd name="T12" fmla="*/ 23 w 29"/>
                  <a:gd name="T13" fmla="*/ 6 h 23"/>
                  <a:gd name="T14" fmla="*/ 6 w 29"/>
                  <a:gd name="T15" fmla="*/ 0 h 23"/>
                  <a:gd name="T16" fmla="*/ 11 w 29"/>
                  <a:gd name="T17" fmla="*/ 6 h 23"/>
                  <a:gd name="T18" fmla="*/ 11 w 29"/>
                  <a:gd name="T19" fmla="*/ 0 h 23"/>
                  <a:gd name="T20" fmla="*/ 0 w 29"/>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3">
                    <a:moveTo>
                      <a:pt x="0" y="0"/>
                    </a:moveTo>
                    <a:lnTo>
                      <a:pt x="0" y="12"/>
                    </a:lnTo>
                    <a:lnTo>
                      <a:pt x="17" y="18"/>
                    </a:lnTo>
                    <a:lnTo>
                      <a:pt x="11" y="18"/>
                    </a:lnTo>
                    <a:lnTo>
                      <a:pt x="17" y="23"/>
                    </a:lnTo>
                    <a:lnTo>
                      <a:pt x="29" y="12"/>
                    </a:lnTo>
                    <a:lnTo>
                      <a:pt x="23" y="6"/>
                    </a:lnTo>
                    <a:lnTo>
                      <a:pt x="6" y="0"/>
                    </a:lnTo>
                    <a:lnTo>
                      <a:pt x="11" y="6"/>
                    </a:lnTo>
                    <a:lnTo>
                      <a:pt x="1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186"/>
              <p:cNvSpPr>
                <a:spLocks/>
              </p:cNvSpPr>
              <p:nvPr/>
            </p:nvSpPr>
            <p:spPr bwMode="auto">
              <a:xfrm>
                <a:off x="4402" y="2980"/>
                <a:ext cx="28" cy="35"/>
              </a:xfrm>
              <a:custGeom>
                <a:avLst/>
                <a:gdLst>
                  <a:gd name="T0" fmla="*/ 0 w 28"/>
                  <a:gd name="T1" fmla="*/ 12 h 35"/>
                  <a:gd name="T2" fmla="*/ 5 w 28"/>
                  <a:gd name="T3" fmla="*/ 18 h 35"/>
                  <a:gd name="T4" fmla="*/ 5 w 28"/>
                  <a:gd name="T5" fmla="*/ 12 h 35"/>
                  <a:gd name="T6" fmla="*/ 11 w 28"/>
                  <a:gd name="T7" fmla="*/ 29 h 35"/>
                  <a:gd name="T8" fmla="*/ 17 w 28"/>
                  <a:gd name="T9" fmla="*/ 35 h 35"/>
                  <a:gd name="T10" fmla="*/ 28 w 28"/>
                  <a:gd name="T11" fmla="*/ 23 h 35"/>
                  <a:gd name="T12" fmla="*/ 23 w 28"/>
                  <a:gd name="T13" fmla="*/ 18 h 35"/>
                  <a:gd name="T14" fmla="*/ 23 w 28"/>
                  <a:gd name="T15" fmla="*/ 23 h 35"/>
                  <a:gd name="T16" fmla="*/ 17 w 28"/>
                  <a:gd name="T17" fmla="*/ 6 h 35"/>
                  <a:gd name="T18" fmla="*/ 11 w 28"/>
                  <a:gd name="T19" fmla="*/ 0 h 35"/>
                  <a:gd name="T20" fmla="*/ 0 w 28"/>
                  <a:gd name="T2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5">
                    <a:moveTo>
                      <a:pt x="0" y="12"/>
                    </a:moveTo>
                    <a:lnTo>
                      <a:pt x="5" y="18"/>
                    </a:lnTo>
                    <a:lnTo>
                      <a:pt x="5" y="12"/>
                    </a:lnTo>
                    <a:lnTo>
                      <a:pt x="11" y="29"/>
                    </a:lnTo>
                    <a:lnTo>
                      <a:pt x="17" y="35"/>
                    </a:lnTo>
                    <a:lnTo>
                      <a:pt x="28" y="23"/>
                    </a:lnTo>
                    <a:lnTo>
                      <a:pt x="23" y="18"/>
                    </a:lnTo>
                    <a:lnTo>
                      <a:pt x="23" y="23"/>
                    </a:lnTo>
                    <a:lnTo>
                      <a:pt x="17" y="6"/>
                    </a:lnTo>
                    <a:lnTo>
                      <a:pt x="11"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187"/>
              <p:cNvSpPr>
                <a:spLocks/>
              </p:cNvSpPr>
              <p:nvPr/>
            </p:nvSpPr>
            <p:spPr bwMode="auto">
              <a:xfrm>
                <a:off x="4436" y="3021"/>
                <a:ext cx="23" cy="29"/>
              </a:xfrm>
              <a:custGeom>
                <a:avLst/>
                <a:gdLst>
                  <a:gd name="T0" fmla="*/ 0 w 23"/>
                  <a:gd name="T1" fmla="*/ 11 h 29"/>
                  <a:gd name="T2" fmla="*/ 6 w 23"/>
                  <a:gd name="T3" fmla="*/ 17 h 29"/>
                  <a:gd name="T4" fmla="*/ 6 w 23"/>
                  <a:gd name="T5" fmla="*/ 11 h 29"/>
                  <a:gd name="T6" fmla="*/ 12 w 23"/>
                  <a:gd name="T7" fmla="*/ 29 h 29"/>
                  <a:gd name="T8" fmla="*/ 23 w 23"/>
                  <a:gd name="T9" fmla="*/ 29 h 29"/>
                  <a:gd name="T10" fmla="*/ 23 w 23"/>
                  <a:gd name="T11" fmla="*/ 17 h 29"/>
                  <a:gd name="T12" fmla="*/ 17 w 23"/>
                  <a:gd name="T13" fmla="*/ 17 h 29"/>
                  <a:gd name="T14" fmla="*/ 23 w 23"/>
                  <a:gd name="T15" fmla="*/ 23 h 29"/>
                  <a:gd name="T16" fmla="*/ 17 w 23"/>
                  <a:gd name="T17" fmla="*/ 5 h 29"/>
                  <a:gd name="T18" fmla="*/ 12 w 23"/>
                  <a:gd name="T19" fmla="*/ 0 h 29"/>
                  <a:gd name="T20" fmla="*/ 0 w 23"/>
                  <a:gd name="T21"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9">
                    <a:moveTo>
                      <a:pt x="0" y="11"/>
                    </a:moveTo>
                    <a:lnTo>
                      <a:pt x="6" y="17"/>
                    </a:lnTo>
                    <a:lnTo>
                      <a:pt x="6" y="11"/>
                    </a:lnTo>
                    <a:lnTo>
                      <a:pt x="12" y="29"/>
                    </a:lnTo>
                    <a:lnTo>
                      <a:pt x="23" y="29"/>
                    </a:lnTo>
                    <a:lnTo>
                      <a:pt x="23" y="17"/>
                    </a:lnTo>
                    <a:lnTo>
                      <a:pt x="17" y="17"/>
                    </a:lnTo>
                    <a:lnTo>
                      <a:pt x="23" y="23"/>
                    </a:lnTo>
                    <a:lnTo>
                      <a:pt x="17" y="5"/>
                    </a:lnTo>
                    <a:lnTo>
                      <a:pt x="1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188"/>
              <p:cNvSpPr>
                <a:spLocks/>
              </p:cNvSpPr>
              <p:nvPr/>
            </p:nvSpPr>
            <p:spPr bwMode="auto">
              <a:xfrm>
                <a:off x="4471" y="3055"/>
                <a:ext cx="23" cy="23"/>
              </a:xfrm>
              <a:custGeom>
                <a:avLst/>
                <a:gdLst>
                  <a:gd name="T0" fmla="*/ 0 w 23"/>
                  <a:gd name="T1" fmla="*/ 12 h 23"/>
                  <a:gd name="T2" fmla="*/ 11 w 23"/>
                  <a:gd name="T3" fmla="*/ 23 h 23"/>
                  <a:gd name="T4" fmla="*/ 23 w 23"/>
                  <a:gd name="T5" fmla="*/ 12 h 23"/>
                  <a:gd name="T6" fmla="*/ 11 w 23"/>
                  <a:gd name="T7" fmla="*/ 0 h 23"/>
                  <a:gd name="T8" fmla="*/ 0 w 23"/>
                  <a:gd name="T9" fmla="*/ 12 h 23"/>
                </a:gdLst>
                <a:ahLst/>
                <a:cxnLst>
                  <a:cxn ang="0">
                    <a:pos x="T0" y="T1"/>
                  </a:cxn>
                  <a:cxn ang="0">
                    <a:pos x="T2" y="T3"/>
                  </a:cxn>
                  <a:cxn ang="0">
                    <a:pos x="T4" y="T5"/>
                  </a:cxn>
                  <a:cxn ang="0">
                    <a:pos x="T6" y="T7"/>
                  </a:cxn>
                  <a:cxn ang="0">
                    <a:pos x="T8" y="T9"/>
                  </a:cxn>
                </a:cxnLst>
                <a:rect l="0" t="0" r="r" b="b"/>
                <a:pathLst>
                  <a:path w="23" h="23">
                    <a:moveTo>
                      <a:pt x="0" y="12"/>
                    </a:moveTo>
                    <a:lnTo>
                      <a:pt x="11" y="23"/>
                    </a:lnTo>
                    <a:lnTo>
                      <a:pt x="23" y="12"/>
                    </a:lnTo>
                    <a:lnTo>
                      <a:pt x="11"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189"/>
              <p:cNvSpPr>
                <a:spLocks/>
              </p:cNvSpPr>
              <p:nvPr/>
            </p:nvSpPr>
            <p:spPr bwMode="auto">
              <a:xfrm>
                <a:off x="4500" y="3084"/>
                <a:ext cx="29" cy="29"/>
              </a:xfrm>
              <a:custGeom>
                <a:avLst/>
                <a:gdLst>
                  <a:gd name="T0" fmla="*/ 0 w 29"/>
                  <a:gd name="T1" fmla="*/ 12 h 29"/>
                  <a:gd name="T2" fmla="*/ 17 w 29"/>
                  <a:gd name="T3" fmla="*/ 29 h 29"/>
                  <a:gd name="T4" fmla="*/ 29 w 29"/>
                  <a:gd name="T5" fmla="*/ 18 h 29"/>
                  <a:gd name="T6" fmla="*/ 11 w 29"/>
                  <a:gd name="T7" fmla="*/ 0 h 29"/>
                  <a:gd name="T8" fmla="*/ 0 w 29"/>
                  <a:gd name="T9" fmla="*/ 12 h 29"/>
                </a:gdLst>
                <a:ahLst/>
                <a:cxnLst>
                  <a:cxn ang="0">
                    <a:pos x="T0" y="T1"/>
                  </a:cxn>
                  <a:cxn ang="0">
                    <a:pos x="T2" y="T3"/>
                  </a:cxn>
                  <a:cxn ang="0">
                    <a:pos x="T4" y="T5"/>
                  </a:cxn>
                  <a:cxn ang="0">
                    <a:pos x="T6" y="T7"/>
                  </a:cxn>
                  <a:cxn ang="0">
                    <a:pos x="T8" y="T9"/>
                  </a:cxn>
                </a:cxnLst>
                <a:rect l="0" t="0" r="r" b="b"/>
                <a:pathLst>
                  <a:path w="29" h="29">
                    <a:moveTo>
                      <a:pt x="0" y="12"/>
                    </a:moveTo>
                    <a:lnTo>
                      <a:pt x="17" y="29"/>
                    </a:lnTo>
                    <a:lnTo>
                      <a:pt x="29" y="18"/>
                    </a:lnTo>
                    <a:lnTo>
                      <a:pt x="11"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190"/>
              <p:cNvSpPr>
                <a:spLocks/>
              </p:cNvSpPr>
              <p:nvPr/>
            </p:nvSpPr>
            <p:spPr bwMode="auto">
              <a:xfrm>
                <a:off x="3917" y="2137"/>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83" name="Freeform 191"/>
              <p:cNvSpPr>
                <a:spLocks/>
              </p:cNvSpPr>
              <p:nvPr/>
            </p:nvSpPr>
            <p:spPr bwMode="auto">
              <a:xfrm>
                <a:off x="4575" y="3003"/>
                <a:ext cx="46" cy="47"/>
              </a:xfrm>
              <a:custGeom>
                <a:avLst/>
                <a:gdLst>
                  <a:gd name="T0" fmla="*/ 0 w 46"/>
                  <a:gd name="T1" fmla="*/ 23 h 47"/>
                  <a:gd name="T2" fmla="*/ 5 w 46"/>
                  <a:gd name="T3" fmla="*/ 41 h 47"/>
                  <a:gd name="T4" fmla="*/ 23 w 46"/>
                  <a:gd name="T5" fmla="*/ 47 h 47"/>
                  <a:gd name="T6" fmla="*/ 40 w 46"/>
                  <a:gd name="T7" fmla="*/ 41 h 47"/>
                  <a:gd name="T8" fmla="*/ 46 w 46"/>
                  <a:gd name="T9" fmla="*/ 23 h 47"/>
                  <a:gd name="T10" fmla="*/ 40 w 46"/>
                  <a:gd name="T11" fmla="*/ 6 h 47"/>
                  <a:gd name="T12" fmla="*/ 23 w 46"/>
                  <a:gd name="T13" fmla="*/ 0 h 47"/>
                  <a:gd name="T14" fmla="*/ 5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5" y="41"/>
                    </a:lnTo>
                    <a:lnTo>
                      <a:pt x="23" y="47"/>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84" name="Freeform 192"/>
              <p:cNvSpPr>
                <a:spLocks/>
              </p:cNvSpPr>
              <p:nvPr/>
            </p:nvSpPr>
            <p:spPr bwMode="auto">
              <a:xfrm>
                <a:off x="4459" y="2847"/>
                <a:ext cx="46" cy="52"/>
              </a:xfrm>
              <a:custGeom>
                <a:avLst/>
                <a:gdLst>
                  <a:gd name="T0" fmla="*/ 0 w 46"/>
                  <a:gd name="T1" fmla="*/ 23 h 52"/>
                  <a:gd name="T2" fmla="*/ 6 w 46"/>
                  <a:gd name="T3" fmla="*/ 47 h 52"/>
                  <a:gd name="T4" fmla="*/ 23 w 46"/>
                  <a:gd name="T5" fmla="*/ 52 h 52"/>
                  <a:gd name="T6" fmla="*/ 41 w 46"/>
                  <a:gd name="T7" fmla="*/ 41 h 52"/>
                  <a:gd name="T8" fmla="*/ 46 w 46"/>
                  <a:gd name="T9" fmla="*/ 23 h 52"/>
                  <a:gd name="T10" fmla="*/ 41 w 46"/>
                  <a:gd name="T11" fmla="*/ 6 h 52"/>
                  <a:gd name="T12" fmla="*/ 23 w 46"/>
                  <a:gd name="T13" fmla="*/ 0 h 52"/>
                  <a:gd name="T14" fmla="*/ 6 w 46"/>
                  <a:gd name="T15" fmla="*/ 6 h 52"/>
                  <a:gd name="T16" fmla="*/ 0 w 46"/>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3"/>
                    </a:moveTo>
                    <a:lnTo>
                      <a:pt x="6" y="47"/>
                    </a:lnTo>
                    <a:lnTo>
                      <a:pt x="23" y="52"/>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85" name="Freeform 193"/>
              <p:cNvSpPr>
                <a:spLocks/>
              </p:cNvSpPr>
              <p:nvPr/>
            </p:nvSpPr>
            <p:spPr bwMode="auto">
              <a:xfrm>
                <a:off x="4448" y="2807"/>
                <a:ext cx="52" cy="46"/>
              </a:xfrm>
              <a:custGeom>
                <a:avLst/>
                <a:gdLst>
                  <a:gd name="T0" fmla="*/ 0 w 52"/>
                  <a:gd name="T1" fmla="*/ 23 h 46"/>
                  <a:gd name="T2" fmla="*/ 11 w 52"/>
                  <a:gd name="T3" fmla="*/ 46 h 46"/>
                  <a:gd name="T4" fmla="*/ 29 w 52"/>
                  <a:gd name="T5" fmla="*/ 46 h 46"/>
                  <a:gd name="T6" fmla="*/ 46 w 52"/>
                  <a:gd name="T7" fmla="*/ 40 h 46"/>
                  <a:gd name="T8" fmla="*/ 52 w 52"/>
                  <a:gd name="T9" fmla="*/ 23 h 46"/>
                  <a:gd name="T10" fmla="*/ 46 w 52"/>
                  <a:gd name="T11" fmla="*/ 6 h 46"/>
                  <a:gd name="T12" fmla="*/ 29 w 52"/>
                  <a:gd name="T13" fmla="*/ 0 h 46"/>
                  <a:gd name="T14" fmla="*/ 5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11" y="46"/>
                    </a:lnTo>
                    <a:lnTo>
                      <a:pt x="29" y="46"/>
                    </a:lnTo>
                    <a:lnTo>
                      <a:pt x="46" y="40"/>
                    </a:lnTo>
                    <a:lnTo>
                      <a:pt x="52" y="23"/>
                    </a:lnTo>
                    <a:lnTo>
                      <a:pt x="46" y="6"/>
                    </a:lnTo>
                    <a:lnTo>
                      <a:pt x="29"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86" name="Freeform 194"/>
              <p:cNvSpPr>
                <a:spLocks/>
              </p:cNvSpPr>
              <p:nvPr/>
            </p:nvSpPr>
            <p:spPr bwMode="auto">
              <a:xfrm>
                <a:off x="4344" y="2807"/>
                <a:ext cx="52" cy="52"/>
              </a:xfrm>
              <a:custGeom>
                <a:avLst/>
                <a:gdLst>
                  <a:gd name="T0" fmla="*/ 0 w 52"/>
                  <a:gd name="T1" fmla="*/ 29 h 52"/>
                  <a:gd name="T2" fmla="*/ 6 w 52"/>
                  <a:gd name="T3" fmla="*/ 46 h 52"/>
                  <a:gd name="T4" fmla="*/ 29 w 52"/>
                  <a:gd name="T5" fmla="*/ 52 h 52"/>
                  <a:gd name="T6" fmla="*/ 46 w 52"/>
                  <a:gd name="T7" fmla="*/ 46 h 52"/>
                  <a:gd name="T8" fmla="*/ 52 w 52"/>
                  <a:gd name="T9" fmla="*/ 29 h 52"/>
                  <a:gd name="T10" fmla="*/ 46 w 52"/>
                  <a:gd name="T11" fmla="*/ 6 h 52"/>
                  <a:gd name="T12" fmla="*/ 23 w 52"/>
                  <a:gd name="T13" fmla="*/ 0 h 52"/>
                  <a:gd name="T14" fmla="*/ 6 w 52"/>
                  <a:gd name="T15" fmla="*/ 6 h 52"/>
                  <a:gd name="T16" fmla="*/ 0 w 52"/>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0" y="29"/>
                    </a:moveTo>
                    <a:lnTo>
                      <a:pt x="6" y="46"/>
                    </a:lnTo>
                    <a:lnTo>
                      <a:pt x="29" y="52"/>
                    </a:lnTo>
                    <a:lnTo>
                      <a:pt x="46" y="46"/>
                    </a:lnTo>
                    <a:lnTo>
                      <a:pt x="52" y="29"/>
                    </a:lnTo>
                    <a:lnTo>
                      <a:pt x="46"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387" name="Freeform 195"/>
              <p:cNvSpPr>
                <a:spLocks/>
              </p:cNvSpPr>
              <p:nvPr/>
            </p:nvSpPr>
            <p:spPr bwMode="auto">
              <a:xfrm>
                <a:off x="4269" y="2801"/>
                <a:ext cx="52" cy="46"/>
              </a:xfrm>
              <a:custGeom>
                <a:avLst/>
                <a:gdLst>
                  <a:gd name="T0" fmla="*/ 0 w 52"/>
                  <a:gd name="T1" fmla="*/ 23 h 46"/>
                  <a:gd name="T2" fmla="*/ 6 w 52"/>
                  <a:gd name="T3" fmla="*/ 41 h 46"/>
                  <a:gd name="T4" fmla="*/ 23 w 52"/>
                  <a:gd name="T5" fmla="*/ 46 h 46"/>
                  <a:gd name="T6" fmla="*/ 46 w 52"/>
                  <a:gd name="T7" fmla="*/ 41 h 46"/>
                  <a:gd name="T8" fmla="*/ 52 w 52"/>
                  <a:gd name="T9" fmla="*/ 23 h 46"/>
                  <a:gd name="T10" fmla="*/ 46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1"/>
                    </a:lnTo>
                    <a:lnTo>
                      <a:pt x="23"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88" name="Freeform 196"/>
              <p:cNvSpPr>
                <a:spLocks/>
              </p:cNvSpPr>
              <p:nvPr/>
            </p:nvSpPr>
            <p:spPr bwMode="auto">
              <a:xfrm>
                <a:off x="4303" y="2795"/>
                <a:ext cx="52" cy="52"/>
              </a:xfrm>
              <a:custGeom>
                <a:avLst/>
                <a:gdLst>
                  <a:gd name="T0" fmla="*/ 0 w 52"/>
                  <a:gd name="T1" fmla="*/ 29 h 52"/>
                  <a:gd name="T2" fmla="*/ 6 w 52"/>
                  <a:gd name="T3" fmla="*/ 47 h 52"/>
                  <a:gd name="T4" fmla="*/ 24 w 52"/>
                  <a:gd name="T5" fmla="*/ 52 h 52"/>
                  <a:gd name="T6" fmla="*/ 47 w 52"/>
                  <a:gd name="T7" fmla="*/ 47 h 52"/>
                  <a:gd name="T8" fmla="*/ 52 w 52"/>
                  <a:gd name="T9" fmla="*/ 29 h 52"/>
                  <a:gd name="T10" fmla="*/ 47 w 52"/>
                  <a:gd name="T11" fmla="*/ 6 h 52"/>
                  <a:gd name="T12" fmla="*/ 24 w 52"/>
                  <a:gd name="T13" fmla="*/ 0 h 52"/>
                  <a:gd name="T14" fmla="*/ 6 w 52"/>
                  <a:gd name="T15" fmla="*/ 12 h 52"/>
                  <a:gd name="T16" fmla="*/ 0 w 52"/>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0" y="29"/>
                    </a:moveTo>
                    <a:lnTo>
                      <a:pt x="6" y="47"/>
                    </a:lnTo>
                    <a:lnTo>
                      <a:pt x="24" y="52"/>
                    </a:lnTo>
                    <a:lnTo>
                      <a:pt x="47" y="47"/>
                    </a:lnTo>
                    <a:lnTo>
                      <a:pt x="52" y="29"/>
                    </a:lnTo>
                    <a:lnTo>
                      <a:pt x="47" y="6"/>
                    </a:lnTo>
                    <a:lnTo>
                      <a:pt x="24" y="0"/>
                    </a:lnTo>
                    <a:lnTo>
                      <a:pt x="6" y="12"/>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389" name="Freeform 197"/>
              <p:cNvSpPr>
                <a:spLocks/>
              </p:cNvSpPr>
              <p:nvPr/>
            </p:nvSpPr>
            <p:spPr bwMode="auto">
              <a:xfrm>
                <a:off x="4292" y="2743"/>
                <a:ext cx="46" cy="52"/>
              </a:xfrm>
              <a:custGeom>
                <a:avLst/>
                <a:gdLst>
                  <a:gd name="T0" fmla="*/ 0 w 46"/>
                  <a:gd name="T1" fmla="*/ 29 h 52"/>
                  <a:gd name="T2" fmla="*/ 6 w 46"/>
                  <a:gd name="T3" fmla="*/ 47 h 52"/>
                  <a:gd name="T4" fmla="*/ 23 w 46"/>
                  <a:gd name="T5" fmla="*/ 52 h 52"/>
                  <a:gd name="T6" fmla="*/ 40 w 46"/>
                  <a:gd name="T7" fmla="*/ 47 h 52"/>
                  <a:gd name="T8" fmla="*/ 46 w 46"/>
                  <a:gd name="T9" fmla="*/ 29 h 52"/>
                  <a:gd name="T10" fmla="*/ 40 w 46"/>
                  <a:gd name="T11" fmla="*/ 6 h 52"/>
                  <a:gd name="T12" fmla="*/ 23 w 46"/>
                  <a:gd name="T13" fmla="*/ 0 h 52"/>
                  <a:gd name="T14" fmla="*/ 6 w 46"/>
                  <a:gd name="T15" fmla="*/ 6 h 52"/>
                  <a:gd name="T16" fmla="*/ 0 w 46"/>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9"/>
                    </a:moveTo>
                    <a:lnTo>
                      <a:pt x="6" y="47"/>
                    </a:lnTo>
                    <a:lnTo>
                      <a:pt x="23" y="52"/>
                    </a:lnTo>
                    <a:lnTo>
                      <a:pt x="40" y="47"/>
                    </a:lnTo>
                    <a:lnTo>
                      <a:pt x="46" y="29"/>
                    </a:lnTo>
                    <a:lnTo>
                      <a:pt x="40"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390" name="Freeform 198"/>
              <p:cNvSpPr>
                <a:spLocks/>
              </p:cNvSpPr>
              <p:nvPr/>
            </p:nvSpPr>
            <p:spPr bwMode="auto">
              <a:xfrm>
                <a:off x="4257" y="2697"/>
                <a:ext cx="46" cy="52"/>
              </a:xfrm>
              <a:custGeom>
                <a:avLst/>
                <a:gdLst>
                  <a:gd name="T0" fmla="*/ 0 w 46"/>
                  <a:gd name="T1" fmla="*/ 29 h 52"/>
                  <a:gd name="T2" fmla="*/ 6 w 46"/>
                  <a:gd name="T3" fmla="*/ 46 h 52"/>
                  <a:gd name="T4" fmla="*/ 23 w 46"/>
                  <a:gd name="T5" fmla="*/ 52 h 52"/>
                  <a:gd name="T6" fmla="*/ 41 w 46"/>
                  <a:gd name="T7" fmla="*/ 46 h 52"/>
                  <a:gd name="T8" fmla="*/ 46 w 46"/>
                  <a:gd name="T9" fmla="*/ 29 h 52"/>
                  <a:gd name="T10" fmla="*/ 41 w 46"/>
                  <a:gd name="T11" fmla="*/ 6 h 52"/>
                  <a:gd name="T12" fmla="*/ 23 w 46"/>
                  <a:gd name="T13" fmla="*/ 0 h 52"/>
                  <a:gd name="T14" fmla="*/ 6 w 46"/>
                  <a:gd name="T15" fmla="*/ 12 h 52"/>
                  <a:gd name="T16" fmla="*/ 0 w 46"/>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9"/>
                    </a:moveTo>
                    <a:lnTo>
                      <a:pt x="6" y="46"/>
                    </a:lnTo>
                    <a:lnTo>
                      <a:pt x="23" y="52"/>
                    </a:lnTo>
                    <a:lnTo>
                      <a:pt x="41" y="46"/>
                    </a:lnTo>
                    <a:lnTo>
                      <a:pt x="46" y="29"/>
                    </a:lnTo>
                    <a:lnTo>
                      <a:pt x="41" y="6"/>
                    </a:lnTo>
                    <a:lnTo>
                      <a:pt x="23" y="0"/>
                    </a:lnTo>
                    <a:lnTo>
                      <a:pt x="6" y="12"/>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391" name="Freeform 199"/>
              <p:cNvSpPr>
                <a:spLocks/>
              </p:cNvSpPr>
              <p:nvPr/>
            </p:nvSpPr>
            <p:spPr bwMode="auto">
              <a:xfrm>
                <a:off x="4223" y="2703"/>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92" name="Freeform 200"/>
              <p:cNvSpPr>
                <a:spLocks/>
              </p:cNvSpPr>
              <p:nvPr/>
            </p:nvSpPr>
            <p:spPr bwMode="auto">
              <a:xfrm>
                <a:off x="4200" y="2605"/>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5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93" name="Freeform 201"/>
              <p:cNvSpPr>
                <a:spLocks/>
              </p:cNvSpPr>
              <p:nvPr/>
            </p:nvSpPr>
            <p:spPr bwMode="auto">
              <a:xfrm>
                <a:off x="4107" y="2605"/>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94" name="Freeform 202"/>
              <p:cNvSpPr>
                <a:spLocks/>
              </p:cNvSpPr>
              <p:nvPr/>
            </p:nvSpPr>
            <p:spPr bwMode="auto">
              <a:xfrm>
                <a:off x="3957" y="2437"/>
                <a:ext cx="52" cy="46"/>
              </a:xfrm>
              <a:custGeom>
                <a:avLst/>
                <a:gdLst>
                  <a:gd name="T0" fmla="*/ 0 w 52"/>
                  <a:gd name="T1" fmla="*/ 23 h 46"/>
                  <a:gd name="T2" fmla="*/ 6 w 52"/>
                  <a:gd name="T3" fmla="*/ 41 h 46"/>
                  <a:gd name="T4" fmla="*/ 29 w 52"/>
                  <a:gd name="T5" fmla="*/ 46 h 46"/>
                  <a:gd name="T6" fmla="*/ 46 w 52"/>
                  <a:gd name="T7" fmla="*/ 41 h 46"/>
                  <a:gd name="T8" fmla="*/ 52 w 52"/>
                  <a:gd name="T9" fmla="*/ 23 h 46"/>
                  <a:gd name="T10" fmla="*/ 46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1"/>
                    </a:lnTo>
                    <a:lnTo>
                      <a:pt x="29"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95" name="Freeform 203"/>
              <p:cNvSpPr>
                <a:spLocks/>
              </p:cNvSpPr>
              <p:nvPr/>
            </p:nvSpPr>
            <p:spPr bwMode="auto">
              <a:xfrm>
                <a:off x="3986" y="2460"/>
                <a:ext cx="52" cy="46"/>
              </a:xfrm>
              <a:custGeom>
                <a:avLst/>
                <a:gdLst>
                  <a:gd name="T0" fmla="*/ 0 w 52"/>
                  <a:gd name="T1" fmla="*/ 23 h 46"/>
                  <a:gd name="T2" fmla="*/ 6 w 52"/>
                  <a:gd name="T3" fmla="*/ 41 h 46"/>
                  <a:gd name="T4" fmla="*/ 29 w 52"/>
                  <a:gd name="T5" fmla="*/ 46 h 46"/>
                  <a:gd name="T6" fmla="*/ 46 w 52"/>
                  <a:gd name="T7" fmla="*/ 41 h 46"/>
                  <a:gd name="T8" fmla="*/ 52 w 52"/>
                  <a:gd name="T9" fmla="*/ 23 h 46"/>
                  <a:gd name="T10" fmla="*/ 46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1"/>
                    </a:lnTo>
                    <a:lnTo>
                      <a:pt x="29"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grpSp>
        <p:sp>
          <p:nvSpPr>
            <p:cNvPr id="8396" name="Freeform 204"/>
            <p:cNvSpPr>
              <a:spLocks/>
            </p:cNvSpPr>
            <p:nvPr/>
          </p:nvSpPr>
          <p:spPr bwMode="auto">
            <a:xfrm>
              <a:off x="3986" y="2547"/>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97" name="Freeform 205"/>
            <p:cNvSpPr>
              <a:spLocks/>
            </p:cNvSpPr>
            <p:nvPr/>
          </p:nvSpPr>
          <p:spPr bwMode="auto">
            <a:xfrm>
              <a:off x="3899" y="2495"/>
              <a:ext cx="52" cy="46"/>
            </a:xfrm>
            <a:custGeom>
              <a:avLst/>
              <a:gdLst>
                <a:gd name="T0" fmla="*/ 0 w 52"/>
                <a:gd name="T1" fmla="*/ 23 h 46"/>
                <a:gd name="T2" fmla="*/ 6 w 52"/>
                <a:gd name="T3" fmla="*/ 40 h 46"/>
                <a:gd name="T4" fmla="*/ 29 w 52"/>
                <a:gd name="T5" fmla="*/ 46 h 46"/>
                <a:gd name="T6" fmla="*/ 47 w 52"/>
                <a:gd name="T7" fmla="*/ 40 h 46"/>
                <a:gd name="T8" fmla="*/ 52 w 52"/>
                <a:gd name="T9" fmla="*/ 23 h 46"/>
                <a:gd name="T10" fmla="*/ 47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0"/>
                  </a:lnTo>
                  <a:lnTo>
                    <a:pt x="29" y="46"/>
                  </a:lnTo>
                  <a:lnTo>
                    <a:pt x="47" y="40"/>
                  </a:lnTo>
                  <a:lnTo>
                    <a:pt x="52" y="23"/>
                  </a:lnTo>
                  <a:lnTo>
                    <a:pt x="47"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98" name="Freeform 206"/>
            <p:cNvSpPr>
              <a:spLocks/>
            </p:cNvSpPr>
            <p:nvPr/>
          </p:nvSpPr>
          <p:spPr bwMode="auto">
            <a:xfrm>
              <a:off x="3865" y="2530"/>
              <a:ext cx="52" cy="46"/>
            </a:xfrm>
            <a:custGeom>
              <a:avLst/>
              <a:gdLst>
                <a:gd name="T0" fmla="*/ 0 w 52"/>
                <a:gd name="T1" fmla="*/ 23 h 46"/>
                <a:gd name="T2" fmla="*/ 6 w 52"/>
                <a:gd name="T3" fmla="*/ 40 h 46"/>
                <a:gd name="T4" fmla="*/ 29 w 52"/>
                <a:gd name="T5" fmla="*/ 46 h 46"/>
                <a:gd name="T6" fmla="*/ 46 w 52"/>
                <a:gd name="T7" fmla="*/ 40 h 46"/>
                <a:gd name="T8" fmla="*/ 52 w 52"/>
                <a:gd name="T9" fmla="*/ 23 h 46"/>
                <a:gd name="T10" fmla="*/ 46 w 52"/>
                <a:gd name="T11" fmla="*/ 5 h 46"/>
                <a:gd name="T12" fmla="*/ 29 w 52"/>
                <a:gd name="T13" fmla="*/ 0 h 46"/>
                <a:gd name="T14" fmla="*/ 6 w 52"/>
                <a:gd name="T15" fmla="*/ 5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0"/>
                  </a:lnTo>
                  <a:lnTo>
                    <a:pt x="29" y="46"/>
                  </a:lnTo>
                  <a:lnTo>
                    <a:pt x="46" y="40"/>
                  </a:lnTo>
                  <a:lnTo>
                    <a:pt x="52" y="23"/>
                  </a:lnTo>
                  <a:lnTo>
                    <a:pt x="46" y="5"/>
                  </a:lnTo>
                  <a:lnTo>
                    <a:pt x="29"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399" name="Freeform 207"/>
            <p:cNvSpPr>
              <a:spLocks/>
            </p:cNvSpPr>
            <p:nvPr/>
          </p:nvSpPr>
          <p:spPr bwMode="auto">
            <a:xfrm>
              <a:off x="3894" y="2564"/>
              <a:ext cx="46" cy="46"/>
            </a:xfrm>
            <a:custGeom>
              <a:avLst/>
              <a:gdLst>
                <a:gd name="T0" fmla="*/ 0 w 46"/>
                <a:gd name="T1" fmla="*/ 23 h 46"/>
                <a:gd name="T2" fmla="*/ 5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00" name="Freeform 208"/>
            <p:cNvSpPr>
              <a:spLocks/>
            </p:cNvSpPr>
            <p:nvPr/>
          </p:nvSpPr>
          <p:spPr bwMode="auto">
            <a:xfrm>
              <a:off x="3836" y="2599"/>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01" name="Freeform 209"/>
            <p:cNvSpPr>
              <a:spLocks/>
            </p:cNvSpPr>
            <p:nvPr/>
          </p:nvSpPr>
          <p:spPr bwMode="auto">
            <a:xfrm>
              <a:off x="3617" y="2668"/>
              <a:ext cx="52" cy="46"/>
            </a:xfrm>
            <a:custGeom>
              <a:avLst/>
              <a:gdLst>
                <a:gd name="T0" fmla="*/ 0 w 52"/>
                <a:gd name="T1" fmla="*/ 23 h 46"/>
                <a:gd name="T2" fmla="*/ 5 w 52"/>
                <a:gd name="T3" fmla="*/ 41 h 46"/>
                <a:gd name="T4" fmla="*/ 28 w 52"/>
                <a:gd name="T5" fmla="*/ 46 h 46"/>
                <a:gd name="T6" fmla="*/ 46 w 52"/>
                <a:gd name="T7" fmla="*/ 41 h 46"/>
                <a:gd name="T8" fmla="*/ 52 w 52"/>
                <a:gd name="T9" fmla="*/ 23 h 46"/>
                <a:gd name="T10" fmla="*/ 46 w 52"/>
                <a:gd name="T11" fmla="*/ 6 h 46"/>
                <a:gd name="T12" fmla="*/ 28 w 52"/>
                <a:gd name="T13" fmla="*/ 0 h 46"/>
                <a:gd name="T14" fmla="*/ 5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5" y="41"/>
                  </a:lnTo>
                  <a:lnTo>
                    <a:pt x="28" y="46"/>
                  </a:lnTo>
                  <a:lnTo>
                    <a:pt x="46" y="41"/>
                  </a:lnTo>
                  <a:lnTo>
                    <a:pt x="52" y="23"/>
                  </a:lnTo>
                  <a:lnTo>
                    <a:pt x="46" y="6"/>
                  </a:lnTo>
                  <a:lnTo>
                    <a:pt x="28"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02" name="Freeform 210"/>
            <p:cNvSpPr>
              <a:spLocks/>
            </p:cNvSpPr>
            <p:nvPr/>
          </p:nvSpPr>
          <p:spPr bwMode="auto">
            <a:xfrm>
              <a:off x="3455" y="2714"/>
              <a:ext cx="52" cy="47"/>
            </a:xfrm>
            <a:custGeom>
              <a:avLst/>
              <a:gdLst>
                <a:gd name="T0" fmla="*/ 0 w 52"/>
                <a:gd name="T1" fmla="*/ 24 h 47"/>
                <a:gd name="T2" fmla="*/ 6 w 52"/>
                <a:gd name="T3" fmla="*/ 41 h 47"/>
                <a:gd name="T4" fmla="*/ 29 w 52"/>
                <a:gd name="T5" fmla="*/ 47 h 47"/>
                <a:gd name="T6" fmla="*/ 46 w 52"/>
                <a:gd name="T7" fmla="*/ 41 h 47"/>
                <a:gd name="T8" fmla="*/ 52 w 52"/>
                <a:gd name="T9" fmla="*/ 24 h 47"/>
                <a:gd name="T10" fmla="*/ 46 w 52"/>
                <a:gd name="T11" fmla="*/ 6 h 47"/>
                <a:gd name="T12" fmla="*/ 23 w 52"/>
                <a:gd name="T13" fmla="*/ 0 h 47"/>
                <a:gd name="T14" fmla="*/ 6 w 52"/>
                <a:gd name="T15" fmla="*/ 6 h 47"/>
                <a:gd name="T16" fmla="*/ 0 w 52"/>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0" y="24"/>
                  </a:moveTo>
                  <a:lnTo>
                    <a:pt x="6" y="41"/>
                  </a:lnTo>
                  <a:lnTo>
                    <a:pt x="29" y="47"/>
                  </a:lnTo>
                  <a:lnTo>
                    <a:pt x="46" y="41"/>
                  </a:lnTo>
                  <a:lnTo>
                    <a:pt x="52" y="24"/>
                  </a:lnTo>
                  <a:lnTo>
                    <a:pt x="46"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403" name="Freeform 211"/>
            <p:cNvSpPr>
              <a:spLocks/>
            </p:cNvSpPr>
            <p:nvPr/>
          </p:nvSpPr>
          <p:spPr bwMode="auto">
            <a:xfrm>
              <a:off x="3132" y="2957"/>
              <a:ext cx="46" cy="46"/>
            </a:xfrm>
            <a:custGeom>
              <a:avLst/>
              <a:gdLst>
                <a:gd name="T0" fmla="*/ 0 w 46"/>
                <a:gd name="T1" fmla="*/ 23 h 46"/>
                <a:gd name="T2" fmla="*/ 6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04" name="Freeform 212"/>
            <p:cNvSpPr>
              <a:spLocks/>
            </p:cNvSpPr>
            <p:nvPr/>
          </p:nvSpPr>
          <p:spPr bwMode="auto">
            <a:xfrm>
              <a:off x="3045" y="3055"/>
              <a:ext cx="46" cy="47"/>
            </a:xfrm>
            <a:custGeom>
              <a:avLst/>
              <a:gdLst>
                <a:gd name="T0" fmla="*/ 0 w 46"/>
                <a:gd name="T1" fmla="*/ 23 h 47"/>
                <a:gd name="T2" fmla="*/ 6 w 46"/>
                <a:gd name="T3" fmla="*/ 41 h 47"/>
                <a:gd name="T4" fmla="*/ 23 w 46"/>
                <a:gd name="T5" fmla="*/ 47 h 47"/>
                <a:gd name="T6" fmla="*/ 41 w 46"/>
                <a:gd name="T7" fmla="*/ 41 h 47"/>
                <a:gd name="T8" fmla="*/ 46 w 46"/>
                <a:gd name="T9" fmla="*/ 23 h 47"/>
                <a:gd name="T10" fmla="*/ 41 w 46"/>
                <a:gd name="T11" fmla="*/ 6 h 47"/>
                <a:gd name="T12" fmla="*/ 23 w 46"/>
                <a:gd name="T13" fmla="*/ 0 h 47"/>
                <a:gd name="T14" fmla="*/ 6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6" y="41"/>
                  </a:lnTo>
                  <a:lnTo>
                    <a:pt x="23" y="47"/>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05" name="Freeform 213"/>
            <p:cNvSpPr>
              <a:spLocks/>
            </p:cNvSpPr>
            <p:nvPr/>
          </p:nvSpPr>
          <p:spPr bwMode="auto">
            <a:xfrm>
              <a:off x="3005" y="3107"/>
              <a:ext cx="46" cy="46"/>
            </a:xfrm>
            <a:custGeom>
              <a:avLst/>
              <a:gdLst>
                <a:gd name="T0" fmla="*/ 0 w 46"/>
                <a:gd name="T1" fmla="*/ 23 h 46"/>
                <a:gd name="T2" fmla="*/ 6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06" name="Freeform 214"/>
            <p:cNvSpPr>
              <a:spLocks/>
            </p:cNvSpPr>
            <p:nvPr/>
          </p:nvSpPr>
          <p:spPr bwMode="auto">
            <a:xfrm>
              <a:off x="3057" y="3125"/>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5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07" name="Freeform 215"/>
            <p:cNvSpPr>
              <a:spLocks/>
            </p:cNvSpPr>
            <p:nvPr/>
          </p:nvSpPr>
          <p:spPr bwMode="auto">
            <a:xfrm>
              <a:off x="3247" y="3067"/>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08" name="Freeform 216"/>
            <p:cNvSpPr>
              <a:spLocks/>
            </p:cNvSpPr>
            <p:nvPr/>
          </p:nvSpPr>
          <p:spPr bwMode="auto">
            <a:xfrm>
              <a:off x="3276" y="3021"/>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09" name="Freeform 217"/>
            <p:cNvSpPr>
              <a:spLocks/>
            </p:cNvSpPr>
            <p:nvPr/>
          </p:nvSpPr>
          <p:spPr bwMode="auto">
            <a:xfrm>
              <a:off x="3334" y="2957"/>
              <a:ext cx="46" cy="52"/>
            </a:xfrm>
            <a:custGeom>
              <a:avLst/>
              <a:gdLst>
                <a:gd name="T0" fmla="*/ 0 w 46"/>
                <a:gd name="T1" fmla="*/ 29 h 52"/>
                <a:gd name="T2" fmla="*/ 6 w 46"/>
                <a:gd name="T3" fmla="*/ 46 h 52"/>
                <a:gd name="T4" fmla="*/ 23 w 46"/>
                <a:gd name="T5" fmla="*/ 52 h 52"/>
                <a:gd name="T6" fmla="*/ 40 w 46"/>
                <a:gd name="T7" fmla="*/ 46 h 52"/>
                <a:gd name="T8" fmla="*/ 46 w 46"/>
                <a:gd name="T9" fmla="*/ 23 h 52"/>
                <a:gd name="T10" fmla="*/ 40 w 46"/>
                <a:gd name="T11" fmla="*/ 6 h 52"/>
                <a:gd name="T12" fmla="*/ 23 w 46"/>
                <a:gd name="T13" fmla="*/ 0 h 52"/>
                <a:gd name="T14" fmla="*/ 6 w 46"/>
                <a:gd name="T15" fmla="*/ 6 h 52"/>
                <a:gd name="T16" fmla="*/ 0 w 46"/>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9"/>
                  </a:moveTo>
                  <a:lnTo>
                    <a:pt x="6" y="46"/>
                  </a:lnTo>
                  <a:lnTo>
                    <a:pt x="23" y="52"/>
                  </a:lnTo>
                  <a:lnTo>
                    <a:pt x="40" y="46"/>
                  </a:lnTo>
                  <a:lnTo>
                    <a:pt x="46" y="23"/>
                  </a:lnTo>
                  <a:lnTo>
                    <a:pt x="40"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410" name="Freeform 218"/>
            <p:cNvSpPr>
              <a:spLocks/>
            </p:cNvSpPr>
            <p:nvPr/>
          </p:nvSpPr>
          <p:spPr bwMode="auto">
            <a:xfrm>
              <a:off x="3495" y="2922"/>
              <a:ext cx="47" cy="47"/>
            </a:xfrm>
            <a:custGeom>
              <a:avLst/>
              <a:gdLst>
                <a:gd name="T0" fmla="*/ 0 w 47"/>
                <a:gd name="T1" fmla="*/ 24 h 47"/>
                <a:gd name="T2" fmla="*/ 6 w 47"/>
                <a:gd name="T3" fmla="*/ 41 h 47"/>
                <a:gd name="T4" fmla="*/ 23 w 47"/>
                <a:gd name="T5" fmla="*/ 47 h 47"/>
                <a:gd name="T6" fmla="*/ 41 w 47"/>
                <a:gd name="T7" fmla="*/ 41 h 47"/>
                <a:gd name="T8" fmla="*/ 47 w 47"/>
                <a:gd name="T9" fmla="*/ 24 h 47"/>
                <a:gd name="T10" fmla="*/ 41 w 47"/>
                <a:gd name="T11" fmla="*/ 6 h 47"/>
                <a:gd name="T12" fmla="*/ 23 w 47"/>
                <a:gd name="T13" fmla="*/ 0 h 47"/>
                <a:gd name="T14" fmla="*/ 6 w 47"/>
                <a:gd name="T15" fmla="*/ 6 h 47"/>
                <a:gd name="T16" fmla="*/ 0 w 47"/>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4"/>
                  </a:moveTo>
                  <a:lnTo>
                    <a:pt x="6" y="41"/>
                  </a:lnTo>
                  <a:lnTo>
                    <a:pt x="23" y="47"/>
                  </a:lnTo>
                  <a:lnTo>
                    <a:pt x="41" y="41"/>
                  </a:lnTo>
                  <a:lnTo>
                    <a:pt x="47" y="24"/>
                  </a:lnTo>
                  <a:lnTo>
                    <a:pt x="41"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411" name="Freeform 219"/>
            <p:cNvSpPr>
              <a:spLocks/>
            </p:cNvSpPr>
            <p:nvPr/>
          </p:nvSpPr>
          <p:spPr bwMode="auto">
            <a:xfrm>
              <a:off x="3524" y="2853"/>
              <a:ext cx="46" cy="46"/>
            </a:xfrm>
            <a:custGeom>
              <a:avLst/>
              <a:gdLst>
                <a:gd name="T0" fmla="*/ 0 w 46"/>
                <a:gd name="T1" fmla="*/ 23 h 46"/>
                <a:gd name="T2" fmla="*/ 6 w 46"/>
                <a:gd name="T3" fmla="*/ 41 h 46"/>
                <a:gd name="T4" fmla="*/ 23 w 46"/>
                <a:gd name="T5" fmla="*/ 46 h 46"/>
                <a:gd name="T6" fmla="*/ 41 w 46"/>
                <a:gd name="T7" fmla="*/ 41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12" name="Freeform 220"/>
            <p:cNvSpPr>
              <a:spLocks/>
            </p:cNvSpPr>
            <p:nvPr/>
          </p:nvSpPr>
          <p:spPr bwMode="auto">
            <a:xfrm>
              <a:off x="3559" y="2847"/>
              <a:ext cx="46" cy="47"/>
            </a:xfrm>
            <a:custGeom>
              <a:avLst/>
              <a:gdLst>
                <a:gd name="T0" fmla="*/ 0 w 46"/>
                <a:gd name="T1" fmla="*/ 23 h 47"/>
                <a:gd name="T2" fmla="*/ 6 w 46"/>
                <a:gd name="T3" fmla="*/ 41 h 47"/>
                <a:gd name="T4" fmla="*/ 23 w 46"/>
                <a:gd name="T5" fmla="*/ 47 h 47"/>
                <a:gd name="T6" fmla="*/ 40 w 46"/>
                <a:gd name="T7" fmla="*/ 41 h 47"/>
                <a:gd name="T8" fmla="*/ 46 w 46"/>
                <a:gd name="T9" fmla="*/ 23 h 47"/>
                <a:gd name="T10" fmla="*/ 40 w 46"/>
                <a:gd name="T11" fmla="*/ 6 h 47"/>
                <a:gd name="T12" fmla="*/ 23 w 46"/>
                <a:gd name="T13" fmla="*/ 0 h 47"/>
                <a:gd name="T14" fmla="*/ 6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6" y="41"/>
                  </a:lnTo>
                  <a:lnTo>
                    <a:pt x="23" y="47"/>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13" name="Freeform 221"/>
            <p:cNvSpPr>
              <a:spLocks/>
            </p:cNvSpPr>
            <p:nvPr/>
          </p:nvSpPr>
          <p:spPr bwMode="auto">
            <a:xfrm>
              <a:off x="3680" y="2755"/>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14" name="Freeform 222"/>
            <p:cNvSpPr>
              <a:spLocks/>
            </p:cNvSpPr>
            <p:nvPr/>
          </p:nvSpPr>
          <p:spPr bwMode="auto">
            <a:xfrm>
              <a:off x="3720" y="2697"/>
              <a:ext cx="47" cy="52"/>
            </a:xfrm>
            <a:custGeom>
              <a:avLst/>
              <a:gdLst>
                <a:gd name="T0" fmla="*/ 0 w 47"/>
                <a:gd name="T1" fmla="*/ 29 h 52"/>
                <a:gd name="T2" fmla="*/ 6 w 47"/>
                <a:gd name="T3" fmla="*/ 46 h 52"/>
                <a:gd name="T4" fmla="*/ 24 w 47"/>
                <a:gd name="T5" fmla="*/ 52 h 52"/>
                <a:gd name="T6" fmla="*/ 41 w 47"/>
                <a:gd name="T7" fmla="*/ 46 h 52"/>
                <a:gd name="T8" fmla="*/ 47 w 47"/>
                <a:gd name="T9" fmla="*/ 29 h 52"/>
                <a:gd name="T10" fmla="*/ 41 w 47"/>
                <a:gd name="T11" fmla="*/ 6 h 52"/>
                <a:gd name="T12" fmla="*/ 24 w 47"/>
                <a:gd name="T13" fmla="*/ 0 h 52"/>
                <a:gd name="T14" fmla="*/ 6 w 47"/>
                <a:gd name="T15" fmla="*/ 6 h 52"/>
                <a:gd name="T16" fmla="*/ 0 w 47"/>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2">
                  <a:moveTo>
                    <a:pt x="0" y="29"/>
                  </a:moveTo>
                  <a:lnTo>
                    <a:pt x="6" y="46"/>
                  </a:lnTo>
                  <a:lnTo>
                    <a:pt x="24" y="52"/>
                  </a:lnTo>
                  <a:lnTo>
                    <a:pt x="41" y="46"/>
                  </a:lnTo>
                  <a:lnTo>
                    <a:pt x="47" y="29"/>
                  </a:lnTo>
                  <a:lnTo>
                    <a:pt x="41" y="6"/>
                  </a:lnTo>
                  <a:lnTo>
                    <a:pt x="24"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415" name="Freeform 223"/>
            <p:cNvSpPr>
              <a:spLocks/>
            </p:cNvSpPr>
            <p:nvPr/>
          </p:nvSpPr>
          <p:spPr bwMode="auto">
            <a:xfrm>
              <a:off x="3796" y="2691"/>
              <a:ext cx="46" cy="52"/>
            </a:xfrm>
            <a:custGeom>
              <a:avLst/>
              <a:gdLst>
                <a:gd name="T0" fmla="*/ 0 w 46"/>
                <a:gd name="T1" fmla="*/ 23 h 52"/>
                <a:gd name="T2" fmla="*/ 5 w 46"/>
                <a:gd name="T3" fmla="*/ 47 h 52"/>
                <a:gd name="T4" fmla="*/ 23 w 46"/>
                <a:gd name="T5" fmla="*/ 52 h 52"/>
                <a:gd name="T6" fmla="*/ 40 w 46"/>
                <a:gd name="T7" fmla="*/ 47 h 52"/>
                <a:gd name="T8" fmla="*/ 46 w 46"/>
                <a:gd name="T9" fmla="*/ 23 h 52"/>
                <a:gd name="T10" fmla="*/ 40 w 46"/>
                <a:gd name="T11" fmla="*/ 6 h 52"/>
                <a:gd name="T12" fmla="*/ 23 w 46"/>
                <a:gd name="T13" fmla="*/ 0 h 52"/>
                <a:gd name="T14" fmla="*/ 5 w 46"/>
                <a:gd name="T15" fmla="*/ 6 h 52"/>
                <a:gd name="T16" fmla="*/ 0 w 46"/>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3"/>
                  </a:moveTo>
                  <a:lnTo>
                    <a:pt x="5" y="47"/>
                  </a:lnTo>
                  <a:lnTo>
                    <a:pt x="23" y="52"/>
                  </a:lnTo>
                  <a:lnTo>
                    <a:pt x="40" y="47"/>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16" name="Freeform 224"/>
            <p:cNvSpPr>
              <a:spLocks/>
            </p:cNvSpPr>
            <p:nvPr/>
          </p:nvSpPr>
          <p:spPr bwMode="auto">
            <a:xfrm>
              <a:off x="3957" y="2593"/>
              <a:ext cx="46" cy="46"/>
            </a:xfrm>
            <a:custGeom>
              <a:avLst/>
              <a:gdLst>
                <a:gd name="T0" fmla="*/ 0 w 46"/>
                <a:gd name="T1" fmla="*/ 23 h 46"/>
                <a:gd name="T2" fmla="*/ 6 w 46"/>
                <a:gd name="T3" fmla="*/ 41 h 46"/>
                <a:gd name="T4" fmla="*/ 23 w 46"/>
                <a:gd name="T5" fmla="*/ 46 h 46"/>
                <a:gd name="T6" fmla="*/ 41 w 46"/>
                <a:gd name="T7" fmla="*/ 41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17" name="Freeform 225"/>
            <p:cNvSpPr>
              <a:spLocks/>
            </p:cNvSpPr>
            <p:nvPr/>
          </p:nvSpPr>
          <p:spPr bwMode="auto">
            <a:xfrm>
              <a:off x="3894" y="2691"/>
              <a:ext cx="46" cy="47"/>
            </a:xfrm>
            <a:custGeom>
              <a:avLst/>
              <a:gdLst>
                <a:gd name="T0" fmla="*/ 0 w 46"/>
                <a:gd name="T1" fmla="*/ 23 h 47"/>
                <a:gd name="T2" fmla="*/ 5 w 46"/>
                <a:gd name="T3" fmla="*/ 41 h 47"/>
                <a:gd name="T4" fmla="*/ 23 w 46"/>
                <a:gd name="T5" fmla="*/ 47 h 47"/>
                <a:gd name="T6" fmla="*/ 40 w 46"/>
                <a:gd name="T7" fmla="*/ 41 h 47"/>
                <a:gd name="T8" fmla="*/ 46 w 46"/>
                <a:gd name="T9" fmla="*/ 23 h 47"/>
                <a:gd name="T10" fmla="*/ 40 w 46"/>
                <a:gd name="T11" fmla="*/ 6 h 47"/>
                <a:gd name="T12" fmla="*/ 23 w 46"/>
                <a:gd name="T13" fmla="*/ 0 h 47"/>
                <a:gd name="T14" fmla="*/ 5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5" y="41"/>
                  </a:lnTo>
                  <a:lnTo>
                    <a:pt x="23" y="47"/>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18" name="Freeform 226"/>
            <p:cNvSpPr>
              <a:spLocks/>
            </p:cNvSpPr>
            <p:nvPr/>
          </p:nvSpPr>
          <p:spPr bwMode="auto">
            <a:xfrm>
              <a:off x="3922" y="2703"/>
              <a:ext cx="47" cy="46"/>
            </a:xfrm>
            <a:custGeom>
              <a:avLst/>
              <a:gdLst>
                <a:gd name="T0" fmla="*/ 0 w 47"/>
                <a:gd name="T1" fmla="*/ 23 h 46"/>
                <a:gd name="T2" fmla="*/ 6 w 47"/>
                <a:gd name="T3" fmla="*/ 40 h 46"/>
                <a:gd name="T4" fmla="*/ 24 w 47"/>
                <a:gd name="T5" fmla="*/ 46 h 46"/>
                <a:gd name="T6" fmla="*/ 41 w 47"/>
                <a:gd name="T7" fmla="*/ 40 h 46"/>
                <a:gd name="T8" fmla="*/ 47 w 47"/>
                <a:gd name="T9" fmla="*/ 23 h 46"/>
                <a:gd name="T10" fmla="*/ 41 w 47"/>
                <a:gd name="T11" fmla="*/ 6 h 46"/>
                <a:gd name="T12" fmla="*/ 24 w 47"/>
                <a:gd name="T13" fmla="*/ 0 h 46"/>
                <a:gd name="T14" fmla="*/ 6 w 47"/>
                <a:gd name="T15" fmla="*/ 6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0"/>
                  </a:lnTo>
                  <a:lnTo>
                    <a:pt x="24" y="46"/>
                  </a:lnTo>
                  <a:lnTo>
                    <a:pt x="41" y="40"/>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19" name="Freeform 227"/>
            <p:cNvSpPr>
              <a:spLocks/>
            </p:cNvSpPr>
            <p:nvPr/>
          </p:nvSpPr>
          <p:spPr bwMode="auto">
            <a:xfrm>
              <a:off x="3974" y="2691"/>
              <a:ext cx="47" cy="47"/>
            </a:xfrm>
            <a:custGeom>
              <a:avLst/>
              <a:gdLst>
                <a:gd name="T0" fmla="*/ 0 w 47"/>
                <a:gd name="T1" fmla="*/ 23 h 47"/>
                <a:gd name="T2" fmla="*/ 6 w 47"/>
                <a:gd name="T3" fmla="*/ 41 h 47"/>
                <a:gd name="T4" fmla="*/ 24 w 47"/>
                <a:gd name="T5" fmla="*/ 47 h 47"/>
                <a:gd name="T6" fmla="*/ 41 w 47"/>
                <a:gd name="T7" fmla="*/ 41 h 47"/>
                <a:gd name="T8" fmla="*/ 47 w 47"/>
                <a:gd name="T9" fmla="*/ 23 h 47"/>
                <a:gd name="T10" fmla="*/ 41 w 47"/>
                <a:gd name="T11" fmla="*/ 6 h 47"/>
                <a:gd name="T12" fmla="*/ 24 w 47"/>
                <a:gd name="T13" fmla="*/ 0 h 47"/>
                <a:gd name="T14" fmla="*/ 6 w 47"/>
                <a:gd name="T15" fmla="*/ 6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lnTo>
                    <a:pt x="6" y="41"/>
                  </a:lnTo>
                  <a:lnTo>
                    <a:pt x="24" y="47"/>
                  </a:lnTo>
                  <a:lnTo>
                    <a:pt x="41" y="41"/>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20" name="Freeform 228"/>
            <p:cNvSpPr>
              <a:spLocks/>
            </p:cNvSpPr>
            <p:nvPr/>
          </p:nvSpPr>
          <p:spPr bwMode="auto">
            <a:xfrm>
              <a:off x="4021" y="2703"/>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21" name="Freeform 229"/>
            <p:cNvSpPr>
              <a:spLocks/>
            </p:cNvSpPr>
            <p:nvPr/>
          </p:nvSpPr>
          <p:spPr bwMode="auto">
            <a:xfrm>
              <a:off x="4003" y="2634"/>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22" name="Freeform 230"/>
            <p:cNvSpPr>
              <a:spLocks/>
            </p:cNvSpPr>
            <p:nvPr/>
          </p:nvSpPr>
          <p:spPr bwMode="auto">
            <a:xfrm>
              <a:off x="4205" y="2911"/>
              <a:ext cx="52" cy="46"/>
            </a:xfrm>
            <a:custGeom>
              <a:avLst/>
              <a:gdLst>
                <a:gd name="T0" fmla="*/ 0 w 52"/>
                <a:gd name="T1" fmla="*/ 23 h 46"/>
                <a:gd name="T2" fmla="*/ 6 w 52"/>
                <a:gd name="T3" fmla="*/ 40 h 46"/>
                <a:gd name="T4" fmla="*/ 29 w 52"/>
                <a:gd name="T5" fmla="*/ 46 h 46"/>
                <a:gd name="T6" fmla="*/ 46 w 52"/>
                <a:gd name="T7" fmla="*/ 40 h 46"/>
                <a:gd name="T8" fmla="*/ 52 w 52"/>
                <a:gd name="T9" fmla="*/ 23 h 46"/>
                <a:gd name="T10" fmla="*/ 46 w 52"/>
                <a:gd name="T11" fmla="*/ 6 h 46"/>
                <a:gd name="T12" fmla="*/ 29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0"/>
                  </a:lnTo>
                  <a:lnTo>
                    <a:pt x="29" y="46"/>
                  </a:lnTo>
                  <a:lnTo>
                    <a:pt x="46" y="40"/>
                  </a:lnTo>
                  <a:lnTo>
                    <a:pt x="52" y="23"/>
                  </a:lnTo>
                  <a:lnTo>
                    <a:pt x="46" y="6"/>
                  </a:lnTo>
                  <a:lnTo>
                    <a:pt x="29"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23" name="Freeform 231"/>
            <p:cNvSpPr>
              <a:spLocks/>
            </p:cNvSpPr>
            <p:nvPr/>
          </p:nvSpPr>
          <p:spPr bwMode="auto">
            <a:xfrm>
              <a:off x="4407" y="3055"/>
              <a:ext cx="46" cy="47"/>
            </a:xfrm>
            <a:custGeom>
              <a:avLst/>
              <a:gdLst>
                <a:gd name="T0" fmla="*/ 0 w 46"/>
                <a:gd name="T1" fmla="*/ 23 h 47"/>
                <a:gd name="T2" fmla="*/ 6 w 46"/>
                <a:gd name="T3" fmla="*/ 41 h 47"/>
                <a:gd name="T4" fmla="*/ 23 w 46"/>
                <a:gd name="T5" fmla="*/ 47 h 47"/>
                <a:gd name="T6" fmla="*/ 41 w 46"/>
                <a:gd name="T7" fmla="*/ 41 h 47"/>
                <a:gd name="T8" fmla="*/ 46 w 46"/>
                <a:gd name="T9" fmla="*/ 23 h 47"/>
                <a:gd name="T10" fmla="*/ 41 w 46"/>
                <a:gd name="T11" fmla="*/ 6 h 47"/>
                <a:gd name="T12" fmla="*/ 23 w 46"/>
                <a:gd name="T13" fmla="*/ 0 h 47"/>
                <a:gd name="T14" fmla="*/ 6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6" y="41"/>
                  </a:lnTo>
                  <a:lnTo>
                    <a:pt x="23" y="47"/>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24" name="Freeform 232"/>
            <p:cNvSpPr>
              <a:spLocks/>
            </p:cNvSpPr>
            <p:nvPr/>
          </p:nvSpPr>
          <p:spPr bwMode="auto">
            <a:xfrm>
              <a:off x="4286" y="3107"/>
              <a:ext cx="46" cy="46"/>
            </a:xfrm>
            <a:custGeom>
              <a:avLst/>
              <a:gdLst>
                <a:gd name="T0" fmla="*/ 0 w 46"/>
                <a:gd name="T1" fmla="*/ 23 h 46"/>
                <a:gd name="T2" fmla="*/ 6 w 46"/>
                <a:gd name="T3" fmla="*/ 41 h 46"/>
                <a:gd name="T4" fmla="*/ 23 w 46"/>
                <a:gd name="T5" fmla="*/ 46 h 46"/>
                <a:gd name="T6" fmla="*/ 41 w 46"/>
                <a:gd name="T7" fmla="*/ 41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25" name="Freeform 233"/>
            <p:cNvSpPr>
              <a:spLocks/>
            </p:cNvSpPr>
            <p:nvPr/>
          </p:nvSpPr>
          <p:spPr bwMode="auto">
            <a:xfrm>
              <a:off x="4200" y="3050"/>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5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26" name="Freeform 234"/>
            <p:cNvSpPr>
              <a:spLocks/>
            </p:cNvSpPr>
            <p:nvPr/>
          </p:nvSpPr>
          <p:spPr bwMode="auto">
            <a:xfrm>
              <a:off x="4171" y="3055"/>
              <a:ext cx="46" cy="47"/>
            </a:xfrm>
            <a:custGeom>
              <a:avLst/>
              <a:gdLst>
                <a:gd name="T0" fmla="*/ 0 w 46"/>
                <a:gd name="T1" fmla="*/ 23 h 47"/>
                <a:gd name="T2" fmla="*/ 5 w 46"/>
                <a:gd name="T3" fmla="*/ 41 h 47"/>
                <a:gd name="T4" fmla="*/ 23 w 46"/>
                <a:gd name="T5" fmla="*/ 47 h 47"/>
                <a:gd name="T6" fmla="*/ 40 w 46"/>
                <a:gd name="T7" fmla="*/ 41 h 47"/>
                <a:gd name="T8" fmla="*/ 46 w 46"/>
                <a:gd name="T9" fmla="*/ 23 h 47"/>
                <a:gd name="T10" fmla="*/ 40 w 46"/>
                <a:gd name="T11" fmla="*/ 6 h 47"/>
                <a:gd name="T12" fmla="*/ 23 w 46"/>
                <a:gd name="T13" fmla="*/ 0 h 47"/>
                <a:gd name="T14" fmla="*/ 5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5" y="41"/>
                  </a:lnTo>
                  <a:lnTo>
                    <a:pt x="23" y="47"/>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27" name="Freeform 235"/>
            <p:cNvSpPr>
              <a:spLocks/>
            </p:cNvSpPr>
            <p:nvPr/>
          </p:nvSpPr>
          <p:spPr bwMode="auto">
            <a:xfrm>
              <a:off x="4153" y="3119"/>
              <a:ext cx="47" cy="46"/>
            </a:xfrm>
            <a:custGeom>
              <a:avLst/>
              <a:gdLst>
                <a:gd name="T0" fmla="*/ 0 w 47"/>
                <a:gd name="T1" fmla="*/ 23 h 46"/>
                <a:gd name="T2" fmla="*/ 6 w 47"/>
                <a:gd name="T3" fmla="*/ 40 h 46"/>
                <a:gd name="T4" fmla="*/ 23 w 47"/>
                <a:gd name="T5" fmla="*/ 46 h 46"/>
                <a:gd name="T6" fmla="*/ 41 w 47"/>
                <a:gd name="T7" fmla="*/ 40 h 46"/>
                <a:gd name="T8" fmla="*/ 47 w 47"/>
                <a:gd name="T9" fmla="*/ 23 h 46"/>
                <a:gd name="T10" fmla="*/ 41 w 47"/>
                <a:gd name="T11" fmla="*/ 6 h 46"/>
                <a:gd name="T12" fmla="*/ 23 w 47"/>
                <a:gd name="T13" fmla="*/ 0 h 46"/>
                <a:gd name="T14" fmla="*/ 6 w 47"/>
                <a:gd name="T15" fmla="*/ 6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0"/>
                  </a:lnTo>
                  <a:lnTo>
                    <a:pt x="23" y="46"/>
                  </a:lnTo>
                  <a:lnTo>
                    <a:pt x="41" y="40"/>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28" name="Freeform 236"/>
            <p:cNvSpPr>
              <a:spLocks/>
            </p:cNvSpPr>
            <p:nvPr/>
          </p:nvSpPr>
          <p:spPr bwMode="auto">
            <a:xfrm>
              <a:off x="4124" y="3102"/>
              <a:ext cx="47" cy="46"/>
            </a:xfrm>
            <a:custGeom>
              <a:avLst/>
              <a:gdLst>
                <a:gd name="T0" fmla="*/ 0 w 47"/>
                <a:gd name="T1" fmla="*/ 23 h 46"/>
                <a:gd name="T2" fmla="*/ 6 w 47"/>
                <a:gd name="T3" fmla="*/ 40 h 46"/>
                <a:gd name="T4" fmla="*/ 24 w 47"/>
                <a:gd name="T5" fmla="*/ 46 h 46"/>
                <a:gd name="T6" fmla="*/ 41 w 47"/>
                <a:gd name="T7" fmla="*/ 40 h 46"/>
                <a:gd name="T8" fmla="*/ 47 w 47"/>
                <a:gd name="T9" fmla="*/ 23 h 46"/>
                <a:gd name="T10" fmla="*/ 41 w 47"/>
                <a:gd name="T11" fmla="*/ 5 h 46"/>
                <a:gd name="T12" fmla="*/ 24 w 47"/>
                <a:gd name="T13" fmla="*/ 0 h 46"/>
                <a:gd name="T14" fmla="*/ 6 w 47"/>
                <a:gd name="T15" fmla="*/ 5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0"/>
                  </a:lnTo>
                  <a:lnTo>
                    <a:pt x="24" y="46"/>
                  </a:lnTo>
                  <a:lnTo>
                    <a:pt x="41" y="40"/>
                  </a:lnTo>
                  <a:lnTo>
                    <a:pt x="47" y="23"/>
                  </a:lnTo>
                  <a:lnTo>
                    <a:pt x="41" y="5"/>
                  </a:lnTo>
                  <a:lnTo>
                    <a:pt x="24"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29" name="Freeform 237"/>
            <p:cNvSpPr>
              <a:spLocks/>
            </p:cNvSpPr>
            <p:nvPr/>
          </p:nvSpPr>
          <p:spPr bwMode="auto">
            <a:xfrm>
              <a:off x="4136" y="3061"/>
              <a:ext cx="46" cy="46"/>
            </a:xfrm>
            <a:custGeom>
              <a:avLst/>
              <a:gdLst>
                <a:gd name="T0" fmla="*/ 0 w 46"/>
                <a:gd name="T1" fmla="*/ 23 h 46"/>
                <a:gd name="T2" fmla="*/ 6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30" name="Freeform 238"/>
            <p:cNvSpPr>
              <a:spLocks/>
            </p:cNvSpPr>
            <p:nvPr/>
          </p:nvSpPr>
          <p:spPr bwMode="auto">
            <a:xfrm>
              <a:off x="4101" y="3055"/>
              <a:ext cx="47" cy="47"/>
            </a:xfrm>
            <a:custGeom>
              <a:avLst/>
              <a:gdLst>
                <a:gd name="T0" fmla="*/ 0 w 47"/>
                <a:gd name="T1" fmla="*/ 23 h 47"/>
                <a:gd name="T2" fmla="*/ 6 w 47"/>
                <a:gd name="T3" fmla="*/ 41 h 47"/>
                <a:gd name="T4" fmla="*/ 23 w 47"/>
                <a:gd name="T5" fmla="*/ 47 h 47"/>
                <a:gd name="T6" fmla="*/ 41 w 47"/>
                <a:gd name="T7" fmla="*/ 41 h 47"/>
                <a:gd name="T8" fmla="*/ 47 w 47"/>
                <a:gd name="T9" fmla="*/ 23 h 47"/>
                <a:gd name="T10" fmla="*/ 41 w 47"/>
                <a:gd name="T11" fmla="*/ 6 h 47"/>
                <a:gd name="T12" fmla="*/ 23 w 47"/>
                <a:gd name="T13" fmla="*/ 0 h 47"/>
                <a:gd name="T14" fmla="*/ 6 w 47"/>
                <a:gd name="T15" fmla="*/ 6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lnTo>
                    <a:pt x="6" y="41"/>
                  </a:lnTo>
                  <a:lnTo>
                    <a:pt x="23" y="47"/>
                  </a:lnTo>
                  <a:lnTo>
                    <a:pt x="41" y="41"/>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31" name="Freeform 239"/>
            <p:cNvSpPr>
              <a:spLocks/>
            </p:cNvSpPr>
            <p:nvPr/>
          </p:nvSpPr>
          <p:spPr bwMode="auto">
            <a:xfrm>
              <a:off x="4113" y="3021"/>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32" name="Freeform 240"/>
            <p:cNvSpPr>
              <a:spLocks/>
            </p:cNvSpPr>
            <p:nvPr/>
          </p:nvSpPr>
          <p:spPr bwMode="auto">
            <a:xfrm>
              <a:off x="4211" y="2957"/>
              <a:ext cx="46" cy="46"/>
            </a:xfrm>
            <a:custGeom>
              <a:avLst/>
              <a:gdLst>
                <a:gd name="T0" fmla="*/ 0 w 46"/>
                <a:gd name="T1" fmla="*/ 23 h 46"/>
                <a:gd name="T2" fmla="*/ 6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33" name="Freeform 241"/>
            <p:cNvSpPr>
              <a:spLocks/>
            </p:cNvSpPr>
            <p:nvPr/>
          </p:nvSpPr>
          <p:spPr bwMode="auto">
            <a:xfrm>
              <a:off x="4090" y="2957"/>
              <a:ext cx="52" cy="46"/>
            </a:xfrm>
            <a:custGeom>
              <a:avLst/>
              <a:gdLst>
                <a:gd name="T0" fmla="*/ 0 w 52"/>
                <a:gd name="T1" fmla="*/ 23 h 46"/>
                <a:gd name="T2" fmla="*/ 6 w 52"/>
                <a:gd name="T3" fmla="*/ 41 h 46"/>
                <a:gd name="T4" fmla="*/ 29 w 52"/>
                <a:gd name="T5" fmla="*/ 46 h 46"/>
                <a:gd name="T6" fmla="*/ 46 w 52"/>
                <a:gd name="T7" fmla="*/ 41 h 46"/>
                <a:gd name="T8" fmla="*/ 52 w 52"/>
                <a:gd name="T9" fmla="*/ 23 h 46"/>
                <a:gd name="T10" fmla="*/ 46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1"/>
                  </a:lnTo>
                  <a:lnTo>
                    <a:pt x="29"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34" name="Freeform 242"/>
            <p:cNvSpPr>
              <a:spLocks/>
            </p:cNvSpPr>
            <p:nvPr/>
          </p:nvSpPr>
          <p:spPr bwMode="auto">
            <a:xfrm>
              <a:off x="4130" y="2922"/>
              <a:ext cx="52" cy="47"/>
            </a:xfrm>
            <a:custGeom>
              <a:avLst/>
              <a:gdLst>
                <a:gd name="T0" fmla="*/ 0 w 52"/>
                <a:gd name="T1" fmla="*/ 24 h 47"/>
                <a:gd name="T2" fmla="*/ 6 w 52"/>
                <a:gd name="T3" fmla="*/ 41 h 47"/>
                <a:gd name="T4" fmla="*/ 29 w 52"/>
                <a:gd name="T5" fmla="*/ 47 h 47"/>
                <a:gd name="T6" fmla="*/ 46 w 52"/>
                <a:gd name="T7" fmla="*/ 41 h 47"/>
                <a:gd name="T8" fmla="*/ 52 w 52"/>
                <a:gd name="T9" fmla="*/ 24 h 47"/>
                <a:gd name="T10" fmla="*/ 46 w 52"/>
                <a:gd name="T11" fmla="*/ 6 h 47"/>
                <a:gd name="T12" fmla="*/ 23 w 52"/>
                <a:gd name="T13" fmla="*/ 0 h 47"/>
                <a:gd name="T14" fmla="*/ 6 w 52"/>
                <a:gd name="T15" fmla="*/ 6 h 47"/>
                <a:gd name="T16" fmla="*/ 0 w 52"/>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0" y="24"/>
                  </a:moveTo>
                  <a:lnTo>
                    <a:pt x="6" y="41"/>
                  </a:lnTo>
                  <a:lnTo>
                    <a:pt x="29" y="47"/>
                  </a:lnTo>
                  <a:lnTo>
                    <a:pt x="46" y="41"/>
                  </a:lnTo>
                  <a:lnTo>
                    <a:pt x="52" y="24"/>
                  </a:lnTo>
                  <a:lnTo>
                    <a:pt x="46"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435" name="Freeform 243"/>
            <p:cNvSpPr>
              <a:spLocks/>
            </p:cNvSpPr>
            <p:nvPr/>
          </p:nvSpPr>
          <p:spPr bwMode="auto">
            <a:xfrm>
              <a:off x="4107" y="2888"/>
              <a:ext cx="52" cy="46"/>
            </a:xfrm>
            <a:custGeom>
              <a:avLst/>
              <a:gdLst>
                <a:gd name="T0" fmla="*/ 0 w 52"/>
                <a:gd name="T1" fmla="*/ 23 h 46"/>
                <a:gd name="T2" fmla="*/ 6 w 52"/>
                <a:gd name="T3" fmla="*/ 40 h 46"/>
                <a:gd name="T4" fmla="*/ 23 w 52"/>
                <a:gd name="T5" fmla="*/ 46 h 46"/>
                <a:gd name="T6" fmla="*/ 46 w 52"/>
                <a:gd name="T7" fmla="*/ 40 h 46"/>
                <a:gd name="T8" fmla="*/ 52 w 52"/>
                <a:gd name="T9" fmla="*/ 23 h 46"/>
                <a:gd name="T10" fmla="*/ 46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0"/>
                  </a:lnTo>
                  <a:lnTo>
                    <a:pt x="23" y="46"/>
                  </a:lnTo>
                  <a:lnTo>
                    <a:pt x="46" y="40"/>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36" name="Freeform 244"/>
            <p:cNvSpPr>
              <a:spLocks/>
            </p:cNvSpPr>
            <p:nvPr/>
          </p:nvSpPr>
          <p:spPr bwMode="auto">
            <a:xfrm>
              <a:off x="4073" y="2911"/>
              <a:ext cx="51" cy="46"/>
            </a:xfrm>
            <a:custGeom>
              <a:avLst/>
              <a:gdLst>
                <a:gd name="T0" fmla="*/ 0 w 51"/>
                <a:gd name="T1" fmla="*/ 23 h 46"/>
                <a:gd name="T2" fmla="*/ 5 w 51"/>
                <a:gd name="T3" fmla="*/ 40 h 46"/>
                <a:gd name="T4" fmla="*/ 23 w 51"/>
                <a:gd name="T5" fmla="*/ 46 h 46"/>
                <a:gd name="T6" fmla="*/ 46 w 51"/>
                <a:gd name="T7" fmla="*/ 40 h 46"/>
                <a:gd name="T8" fmla="*/ 51 w 51"/>
                <a:gd name="T9" fmla="*/ 23 h 46"/>
                <a:gd name="T10" fmla="*/ 46 w 51"/>
                <a:gd name="T11" fmla="*/ 6 h 46"/>
                <a:gd name="T12" fmla="*/ 23 w 51"/>
                <a:gd name="T13" fmla="*/ 0 h 46"/>
                <a:gd name="T14" fmla="*/ 5 w 51"/>
                <a:gd name="T15" fmla="*/ 6 h 46"/>
                <a:gd name="T16" fmla="*/ 0 w 51"/>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6">
                  <a:moveTo>
                    <a:pt x="0" y="23"/>
                  </a:moveTo>
                  <a:lnTo>
                    <a:pt x="5" y="40"/>
                  </a:lnTo>
                  <a:lnTo>
                    <a:pt x="23" y="46"/>
                  </a:lnTo>
                  <a:lnTo>
                    <a:pt x="46" y="40"/>
                  </a:lnTo>
                  <a:lnTo>
                    <a:pt x="51" y="23"/>
                  </a:lnTo>
                  <a:lnTo>
                    <a:pt x="46"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37" name="Freeform 245"/>
            <p:cNvSpPr>
              <a:spLocks/>
            </p:cNvSpPr>
            <p:nvPr/>
          </p:nvSpPr>
          <p:spPr bwMode="auto">
            <a:xfrm>
              <a:off x="4038" y="2911"/>
              <a:ext cx="52" cy="46"/>
            </a:xfrm>
            <a:custGeom>
              <a:avLst/>
              <a:gdLst>
                <a:gd name="T0" fmla="*/ 0 w 52"/>
                <a:gd name="T1" fmla="*/ 23 h 46"/>
                <a:gd name="T2" fmla="*/ 6 w 52"/>
                <a:gd name="T3" fmla="*/ 40 h 46"/>
                <a:gd name="T4" fmla="*/ 23 w 52"/>
                <a:gd name="T5" fmla="*/ 46 h 46"/>
                <a:gd name="T6" fmla="*/ 46 w 52"/>
                <a:gd name="T7" fmla="*/ 40 h 46"/>
                <a:gd name="T8" fmla="*/ 52 w 52"/>
                <a:gd name="T9" fmla="*/ 23 h 46"/>
                <a:gd name="T10" fmla="*/ 40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0"/>
                  </a:lnTo>
                  <a:lnTo>
                    <a:pt x="23" y="46"/>
                  </a:lnTo>
                  <a:lnTo>
                    <a:pt x="46" y="40"/>
                  </a:lnTo>
                  <a:lnTo>
                    <a:pt x="52"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38" name="Freeform 246"/>
            <p:cNvSpPr>
              <a:spLocks/>
            </p:cNvSpPr>
            <p:nvPr/>
          </p:nvSpPr>
          <p:spPr bwMode="auto">
            <a:xfrm>
              <a:off x="4009" y="2922"/>
              <a:ext cx="52" cy="47"/>
            </a:xfrm>
            <a:custGeom>
              <a:avLst/>
              <a:gdLst>
                <a:gd name="T0" fmla="*/ 0 w 52"/>
                <a:gd name="T1" fmla="*/ 24 h 47"/>
                <a:gd name="T2" fmla="*/ 6 w 52"/>
                <a:gd name="T3" fmla="*/ 41 h 47"/>
                <a:gd name="T4" fmla="*/ 23 w 52"/>
                <a:gd name="T5" fmla="*/ 47 h 47"/>
                <a:gd name="T6" fmla="*/ 46 w 52"/>
                <a:gd name="T7" fmla="*/ 41 h 47"/>
                <a:gd name="T8" fmla="*/ 52 w 52"/>
                <a:gd name="T9" fmla="*/ 24 h 47"/>
                <a:gd name="T10" fmla="*/ 40 w 52"/>
                <a:gd name="T11" fmla="*/ 6 h 47"/>
                <a:gd name="T12" fmla="*/ 23 w 52"/>
                <a:gd name="T13" fmla="*/ 0 h 47"/>
                <a:gd name="T14" fmla="*/ 6 w 52"/>
                <a:gd name="T15" fmla="*/ 6 h 47"/>
                <a:gd name="T16" fmla="*/ 0 w 52"/>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0" y="24"/>
                  </a:moveTo>
                  <a:lnTo>
                    <a:pt x="6" y="41"/>
                  </a:lnTo>
                  <a:lnTo>
                    <a:pt x="23" y="47"/>
                  </a:lnTo>
                  <a:lnTo>
                    <a:pt x="46" y="41"/>
                  </a:lnTo>
                  <a:lnTo>
                    <a:pt x="52"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439" name="Freeform 247"/>
            <p:cNvSpPr>
              <a:spLocks/>
            </p:cNvSpPr>
            <p:nvPr/>
          </p:nvSpPr>
          <p:spPr bwMode="auto">
            <a:xfrm>
              <a:off x="4015" y="2899"/>
              <a:ext cx="46" cy="47"/>
            </a:xfrm>
            <a:custGeom>
              <a:avLst/>
              <a:gdLst>
                <a:gd name="T0" fmla="*/ 0 w 46"/>
                <a:gd name="T1" fmla="*/ 23 h 47"/>
                <a:gd name="T2" fmla="*/ 6 w 46"/>
                <a:gd name="T3" fmla="*/ 41 h 47"/>
                <a:gd name="T4" fmla="*/ 23 w 46"/>
                <a:gd name="T5" fmla="*/ 47 h 47"/>
                <a:gd name="T6" fmla="*/ 40 w 46"/>
                <a:gd name="T7" fmla="*/ 41 h 47"/>
                <a:gd name="T8" fmla="*/ 46 w 46"/>
                <a:gd name="T9" fmla="*/ 23 h 47"/>
                <a:gd name="T10" fmla="*/ 40 w 46"/>
                <a:gd name="T11" fmla="*/ 6 h 47"/>
                <a:gd name="T12" fmla="*/ 23 w 46"/>
                <a:gd name="T13" fmla="*/ 0 h 47"/>
                <a:gd name="T14" fmla="*/ 6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6" y="41"/>
                  </a:lnTo>
                  <a:lnTo>
                    <a:pt x="23" y="47"/>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40" name="Freeform 248"/>
            <p:cNvSpPr>
              <a:spLocks/>
            </p:cNvSpPr>
            <p:nvPr/>
          </p:nvSpPr>
          <p:spPr bwMode="auto">
            <a:xfrm>
              <a:off x="3980" y="2859"/>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41" name="Freeform 249"/>
            <p:cNvSpPr>
              <a:spLocks/>
            </p:cNvSpPr>
            <p:nvPr/>
          </p:nvSpPr>
          <p:spPr bwMode="auto">
            <a:xfrm>
              <a:off x="4049" y="2801"/>
              <a:ext cx="47" cy="46"/>
            </a:xfrm>
            <a:custGeom>
              <a:avLst/>
              <a:gdLst>
                <a:gd name="T0" fmla="*/ 0 w 47"/>
                <a:gd name="T1" fmla="*/ 23 h 46"/>
                <a:gd name="T2" fmla="*/ 6 w 47"/>
                <a:gd name="T3" fmla="*/ 41 h 46"/>
                <a:gd name="T4" fmla="*/ 24 w 47"/>
                <a:gd name="T5" fmla="*/ 46 h 46"/>
                <a:gd name="T6" fmla="*/ 41 w 47"/>
                <a:gd name="T7" fmla="*/ 41 h 46"/>
                <a:gd name="T8" fmla="*/ 47 w 47"/>
                <a:gd name="T9" fmla="*/ 23 h 46"/>
                <a:gd name="T10" fmla="*/ 41 w 47"/>
                <a:gd name="T11" fmla="*/ 6 h 46"/>
                <a:gd name="T12" fmla="*/ 24 w 47"/>
                <a:gd name="T13" fmla="*/ 0 h 46"/>
                <a:gd name="T14" fmla="*/ 6 w 47"/>
                <a:gd name="T15" fmla="*/ 6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1"/>
                  </a:lnTo>
                  <a:lnTo>
                    <a:pt x="24" y="46"/>
                  </a:lnTo>
                  <a:lnTo>
                    <a:pt x="41" y="41"/>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42" name="Freeform 250"/>
            <p:cNvSpPr>
              <a:spLocks/>
            </p:cNvSpPr>
            <p:nvPr/>
          </p:nvSpPr>
          <p:spPr bwMode="auto">
            <a:xfrm>
              <a:off x="3905" y="2755"/>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43" name="Freeform 251"/>
            <p:cNvSpPr>
              <a:spLocks/>
            </p:cNvSpPr>
            <p:nvPr/>
          </p:nvSpPr>
          <p:spPr bwMode="auto">
            <a:xfrm>
              <a:off x="3796" y="2749"/>
              <a:ext cx="46" cy="52"/>
            </a:xfrm>
            <a:custGeom>
              <a:avLst/>
              <a:gdLst>
                <a:gd name="T0" fmla="*/ 0 w 46"/>
                <a:gd name="T1" fmla="*/ 29 h 52"/>
                <a:gd name="T2" fmla="*/ 5 w 46"/>
                <a:gd name="T3" fmla="*/ 46 h 52"/>
                <a:gd name="T4" fmla="*/ 23 w 46"/>
                <a:gd name="T5" fmla="*/ 52 h 52"/>
                <a:gd name="T6" fmla="*/ 40 w 46"/>
                <a:gd name="T7" fmla="*/ 46 h 52"/>
                <a:gd name="T8" fmla="*/ 46 w 46"/>
                <a:gd name="T9" fmla="*/ 23 h 52"/>
                <a:gd name="T10" fmla="*/ 40 w 46"/>
                <a:gd name="T11" fmla="*/ 6 h 52"/>
                <a:gd name="T12" fmla="*/ 23 w 46"/>
                <a:gd name="T13" fmla="*/ 0 h 52"/>
                <a:gd name="T14" fmla="*/ 5 w 46"/>
                <a:gd name="T15" fmla="*/ 6 h 52"/>
                <a:gd name="T16" fmla="*/ 0 w 46"/>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9"/>
                  </a:moveTo>
                  <a:lnTo>
                    <a:pt x="5" y="46"/>
                  </a:lnTo>
                  <a:lnTo>
                    <a:pt x="23" y="52"/>
                  </a:lnTo>
                  <a:lnTo>
                    <a:pt x="40" y="46"/>
                  </a:lnTo>
                  <a:lnTo>
                    <a:pt x="46" y="23"/>
                  </a:lnTo>
                  <a:lnTo>
                    <a:pt x="40" y="6"/>
                  </a:lnTo>
                  <a:lnTo>
                    <a:pt x="23" y="0"/>
                  </a:lnTo>
                  <a:lnTo>
                    <a:pt x="5"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444" name="Freeform 252"/>
            <p:cNvSpPr>
              <a:spLocks/>
            </p:cNvSpPr>
            <p:nvPr/>
          </p:nvSpPr>
          <p:spPr bwMode="auto">
            <a:xfrm>
              <a:off x="3715" y="2801"/>
              <a:ext cx="46" cy="46"/>
            </a:xfrm>
            <a:custGeom>
              <a:avLst/>
              <a:gdLst>
                <a:gd name="T0" fmla="*/ 0 w 46"/>
                <a:gd name="T1" fmla="*/ 23 h 46"/>
                <a:gd name="T2" fmla="*/ 5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45" name="Freeform 253"/>
            <p:cNvSpPr>
              <a:spLocks/>
            </p:cNvSpPr>
            <p:nvPr/>
          </p:nvSpPr>
          <p:spPr bwMode="auto">
            <a:xfrm>
              <a:off x="3836" y="2801"/>
              <a:ext cx="46" cy="52"/>
            </a:xfrm>
            <a:custGeom>
              <a:avLst/>
              <a:gdLst>
                <a:gd name="T0" fmla="*/ 0 w 46"/>
                <a:gd name="T1" fmla="*/ 29 h 52"/>
                <a:gd name="T2" fmla="*/ 6 w 46"/>
                <a:gd name="T3" fmla="*/ 46 h 52"/>
                <a:gd name="T4" fmla="*/ 23 w 46"/>
                <a:gd name="T5" fmla="*/ 52 h 52"/>
                <a:gd name="T6" fmla="*/ 40 w 46"/>
                <a:gd name="T7" fmla="*/ 46 h 52"/>
                <a:gd name="T8" fmla="*/ 46 w 46"/>
                <a:gd name="T9" fmla="*/ 23 h 52"/>
                <a:gd name="T10" fmla="*/ 40 w 46"/>
                <a:gd name="T11" fmla="*/ 6 h 52"/>
                <a:gd name="T12" fmla="*/ 23 w 46"/>
                <a:gd name="T13" fmla="*/ 0 h 52"/>
                <a:gd name="T14" fmla="*/ 6 w 46"/>
                <a:gd name="T15" fmla="*/ 6 h 52"/>
                <a:gd name="T16" fmla="*/ 0 w 46"/>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9"/>
                  </a:moveTo>
                  <a:lnTo>
                    <a:pt x="6" y="46"/>
                  </a:lnTo>
                  <a:lnTo>
                    <a:pt x="23" y="52"/>
                  </a:lnTo>
                  <a:lnTo>
                    <a:pt x="40" y="46"/>
                  </a:lnTo>
                  <a:lnTo>
                    <a:pt x="46" y="23"/>
                  </a:lnTo>
                  <a:lnTo>
                    <a:pt x="40"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446" name="Freeform 254"/>
            <p:cNvSpPr>
              <a:spLocks/>
            </p:cNvSpPr>
            <p:nvPr/>
          </p:nvSpPr>
          <p:spPr bwMode="auto">
            <a:xfrm>
              <a:off x="3744" y="2870"/>
              <a:ext cx="46" cy="47"/>
            </a:xfrm>
            <a:custGeom>
              <a:avLst/>
              <a:gdLst>
                <a:gd name="T0" fmla="*/ 0 w 46"/>
                <a:gd name="T1" fmla="*/ 24 h 47"/>
                <a:gd name="T2" fmla="*/ 5 w 46"/>
                <a:gd name="T3" fmla="*/ 41 h 47"/>
                <a:gd name="T4" fmla="*/ 23 w 46"/>
                <a:gd name="T5" fmla="*/ 47 h 47"/>
                <a:gd name="T6" fmla="*/ 40 w 46"/>
                <a:gd name="T7" fmla="*/ 41 h 47"/>
                <a:gd name="T8" fmla="*/ 46 w 46"/>
                <a:gd name="T9" fmla="*/ 24 h 47"/>
                <a:gd name="T10" fmla="*/ 40 w 46"/>
                <a:gd name="T11" fmla="*/ 6 h 47"/>
                <a:gd name="T12" fmla="*/ 23 w 46"/>
                <a:gd name="T13" fmla="*/ 0 h 47"/>
                <a:gd name="T14" fmla="*/ 5 w 46"/>
                <a:gd name="T15" fmla="*/ 6 h 47"/>
                <a:gd name="T16" fmla="*/ 0 w 46"/>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4"/>
                  </a:moveTo>
                  <a:lnTo>
                    <a:pt x="5" y="41"/>
                  </a:lnTo>
                  <a:lnTo>
                    <a:pt x="23" y="47"/>
                  </a:lnTo>
                  <a:lnTo>
                    <a:pt x="40" y="41"/>
                  </a:lnTo>
                  <a:lnTo>
                    <a:pt x="46" y="24"/>
                  </a:lnTo>
                  <a:lnTo>
                    <a:pt x="40" y="6"/>
                  </a:lnTo>
                  <a:lnTo>
                    <a:pt x="23" y="0"/>
                  </a:lnTo>
                  <a:lnTo>
                    <a:pt x="5"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447" name="Freeform 255"/>
            <p:cNvSpPr>
              <a:spLocks/>
            </p:cNvSpPr>
            <p:nvPr/>
          </p:nvSpPr>
          <p:spPr bwMode="auto">
            <a:xfrm>
              <a:off x="3899" y="2847"/>
              <a:ext cx="47" cy="52"/>
            </a:xfrm>
            <a:custGeom>
              <a:avLst/>
              <a:gdLst>
                <a:gd name="T0" fmla="*/ 0 w 47"/>
                <a:gd name="T1" fmla="*/ 23 h 52"/>
                <a:gd name="T2" fmla="*/ 6 w 47"/>
                <a:gd name="T3" fmla="*/ 47 h 52"/>
                <a:gd name="T4" fmla="*/ 23 w 47"/>
                <a:gd name="T5" fmla="*/ 52 h 52"/>
                <a:gd name="T6" fmla="*/ 41 w 47"/>
                <a:gd name="T7" fmla="*/ 41 h 52"/>
                <a:gd name="T8" fmla="*/ 47 w 47"/>
                <a:gd name="T9" fmla="*/ 23 h 52"/>
                <a:gd name="T10" fmla="*/ 41 w 47"/>
                <a:gd name="T11" fmla="*/ 6 h 52"/>
                <a:gd name="T12" fmla="*/ 23 w 47"/>
                <a:gd name="T13" fmla="*/ 0 h 52"/>
                <a:gd name="T14" fmla="*/ 6 w 47"/>
                <a:gd name="T15" fmla="*/ 6 h 52"/>
                <a:gd name="T16" fmla="*/ 0 w 47"/>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2">
                  <a:moveTo>
                    <a:pt x="0" y="23"/>
                  </a:moveTo>
                  <a:lnTo>
                    <a:pt x="6" y="47"/>
                  </a:lnTo>
                  <a:lnTo>
                    <a:pt x="23" y="52"/>
                  </a:lnTo>
                  <a:lnTo>
                    <a:pt x="41" y="41"/>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48" name="Freeform 256"/>
            <p:cNvSpPr>
              <a:spLocks/>
            </p:cNvSpPr>
            <p:nvPr/>
          </p:nvSpPr>
          <p:spPr bwMode="auto">
            <a:xfrm>
              <a:off x="3871" y="2899"/>
              <a:ext cx="46" cy="52"/>
            </a:xfrm>
            <a:custGeom>
              <a:avLst/>
              <a:gdLst>
                <a:gd name="T0" fmla="*/ 0 w 46"/>
                <a:gd name="T1" fmla="*/ 29 h 52"/>
                <a:gd name="T2" fmla="*/ 5 w 46"/>
                <a:gd name="T3" fmla="*/ 47 h 52"/>
                <a:gd name="T4" fmla="*/ 23 w 46"/>
                <a:gd name="T5" fmla="*/ 52 h 52"/>
                <a:gd name="T6" fmla="*/ 40 w 46"/>
                <a:gd name="T7" fmla="*/ 47 h 52"/>
                <a:gd name="T8" fmla="*/ 46 w 46"/>
                <a:gd name="T9" fmla="*/ 23 h 52"/>
                <a:gd name="T10" fmla="*/ 40 w 46"/>
                <a:gd name="T11" fmla="*/ 6 h 52"/>
                <a:gd name="T12" fmla="*/ 23 w 46"/>
                <a:gd name="T13" fmla="*/ 0 h 52"/>
                <a:gd name="T14" fmla="*/ 5 w 46"/>
                <a:gd name="T15" fmla="*/ 6 h 52"/>
                <a:gd name="T16" fmla="*/ 0 w 46"/>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9"/>
                  </a:moveTo>
                  <a:lnTo>
                    <a:pt x="5" y="47"/>
                  </a:lnTo>
                  <a:lnTo>
                    <a:pt x="23" y="52"/>
                  </a:lnTo>
                  <a:lnTo>
                    <a:pt x="40" y="47"/>
                  </a:lnTo>
                  <a:lnTo>
                    <a:pt x="46" y="23"/>
                  </a:lnTo>
                  <a:lnTo>
                    <a:pt x="40" y="6"/>
                  </a:lnTo>
                  <a:lnTo>
                    <a:pt x="23" y="0"/>
                  </a:lnTo>
                  <a:lnTo>
                    <a:pt x="5"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449" name="Freeform 257"/>
            <p:cNvSpPr>
              <a:spLocks/>
            </p:cNvSpPr>
            <p:nvPr/>
          </p:nvSpPr>
          <p:spPr bwMode="auto">
            <a:xfrm>
              <a:off x="3940" y="2905"/>
              <a:ext cx="46" cy="52"/>
            </a:xfrm>
            <a:custGeom>
              <a:avLst/>
              <a:gdLst>
                <a:gd name="T0" fmla="*/ 0 w 46"/>
                <a:gd name="T1" fmla="*/ 23 h 52"/>
                <a:gd name="T2" fmla="*/ 6 w 46"/>
                <a:gd name="T3" fmla="*/ 46 h 52"/>
                <a:gd name="T4" fmla="*/ 23 w 46"/>
                <a:gd name="T5" fmla="*/ 52 h 52"/>
                <a:gd name="T6" fmla="*/ 40 w 46"/>
                <a:gd name="T7" fmla="*/ 41 h 52"/>
                <a:gd name="T8" fmla="*/ 46 w 46"/>
                <a:gd name="T9" fmla="*/ 23 h 52"/>
                <a:gd name="T10" fmla="*/ 40 w 46"/>
                <a:gd name="T11" fmla="*/ 6 h 52"/>
                <a:gd name="T12" fmla="*/ 23 w 46"/>
                <a:gd name="T13" fmla="*/ 0 h 52"/>
                <a:gd name="T14" fmla="*/ 6 w 46"/>
                <a:gd name="T15" fmla="*/ 6 h 52"/>
                <a:gd name="T16" fmla="*/ 0 w 46"/>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3"/>
                  </a:moveTo>
                  <a:lnTo>
                    <a:pt x="6" y="46"/>
                  </a:lnTo>
                  <a:lnTo>
                    <a:pt x="23" y="52"/>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50" name="Freeform 258"/>
            <p:cNvSpPr>
              <a:spLocks/>
            </p:cNvSpPr>
            <p:nvPr/>
          </p:nvSpPr>
          <p:spPr bwMode="auto">
            <a:xfrm>
              <a:off x="3951" y="2922"/>
              <a:ext cx="47" cy="47"/>
            </a:xfrm>
            <a:custGeom>
              <a:avLst/>
              <a:gdLst>
                <a:gd name="T0" fmla="*/ 0 w 47"/>
                <a:gd name="T1" fmla="*/ 24 h 47"/>
                <a:gd name="T2" fmla="*/ 6 w 47"/>
                <a:gd name="T3" fmla="*/ 47 h 47"/>
                <a:gd name="T4" fmla="*/ 23 w 47"/>
                <a:gd name="T5" fmla="*/ 47 h 47"/>
                <a:gd name="T6" fmla="*/ 41 w 47"/>
                <a:gd name="T7" fmla="*/ 41 h 47"/>
                <a:gd name="T8" fmla="*/ 47 w 47"/>
                <a:gd name="T9" fmla="*/ 24 h 47"/>
                <a:gd name="T10" fmla="*/ 41 w 47"/>
                <a:gd name="T11" fmla="*/ 6 h 47"/>
                <a:gd name="T12" fmla="*/ 23 w 47"/>
                <a:gd name="T13" fmla="*/ 0 h 47"/>
                <a:gd name="T14" fmla="*/ 6 w 47"/>
                <a:gd name="T15" fmla="*/ 6 h 47"/>
                <a:gd name="T16" fmla="*/ 0 w 47"/>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4"/>
                  </a:moveTo>
                  <a:lnTo>
                    <a:pt x="6" y="47"/>
                  </a:lnTo>
                  <a:lnTo>
                    <a:pt x="23" y="47"/>
                  </a:lnTo>
                  <a:lnTo>
                    <a:pt x="41" y="41"/>
                  </a:lnTo>
                  <a:lnTo>
                    <a:pt x="47" y="24"/>
                  </a:lnTo>
                  <a:lnTo>
                    <a:pt x="41"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451" name="Freeform 259"/>
            <p:cNvSpPr>
              <a:spLocks/>
            </p:cNvSpPr>
            <p:nvPr/>
          </p:nvSpPr>
          <p:spPr bwMode="auto">
            <a:xfrm>
              <a:off x="3922" y="2928"/>
              <a:ext cx="47" cy="52"/>
            </a:xfrm>
            <a:custGeom>
              <a:avLst/>
              <a:gdLst>
                <a:gd name="T0" fmla="*/ 0 w 47"/>
                <a:gd name="T1" fmla="*/ 23 h 52"/>
                <a:gd name="T2" fmla="*/ 6 w 47"/>
                <a:gd name="T3" fmla="*/ 46 h 52"/>
                <a:gd name="T4" fmla="*/ 24 w 47"/>
                <a:gd name="T5" fmla="*/ 52 h 52"/>
                <a:gd name="T6" fmla="*/ 41 w 47"/>
                <a:gd name="T7" fmla="*/ 46 h 52"/>
                <a:gd name="T8" fmla="*/ 47 w 47"/>
                <a:gd name="T9" fmla="*/ 23 h 52"/>
                <a:gd name="T10" fmla="*/ 41 w 47"/>
                <a:gd name="T11" fmla="*/ 6 h 52"/>
                <a:gd name="T12" fmla="*/ 24 w 47"/>
                <a:gd name="T13" fmla="*/ 0 h 52"/>
                <a:gd name="T14" fmla="*/ 6 w 47"/>
                <a:gd name="T15" fmla="*/ 6 h 52"/>
                <a:gd name="T16" fmla="*/ 0 w 47"/>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2">
                  <a:moveTo>
                    <a:pt x="0" y="23"/>
                  </a:moveTo>
                  <a:lnTo>
                    <a:pt x="6" y="46"/>
                  </a:lnTo>
                  <a:lnTo>
                    <a:pt x="24" y="52"/>
                  </a:lnTo>
                  <a:lnTo>
                    <a:pt x="41" y="46"/>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52" name="Freeform 260"/>
            <p:cNvSpPr>
              <a:spLocks/>
            </p:cNvSpPr>
            <p:nvPr/>
          </p:nvSpPr>
          <p:spPr bwMode="auto">
            <a:xfrm>
              <a:off x="3882" y="2957"/>
              <a:ext cx="46" cy="52"/>
            </a:xfrm>
            <a:custGeom>
              <a:avLst/>
              <a:gdLst>
                <a:gd name="T0" fmla="*/ 0 w 46"/>
                <a:gd name="T1" fmla="*/ 29 h 52"/>
                <a:gd name="T2" fmla="*/ 6 w 46"/>
                <a:gd name="T3" fmla="*/ 46 h 52"/>
                <a:gd name="T4" fmla="*/ 23 w 46"/>
                <a:gd name="T5" fmla="*/ 52 h 52"/>
                <a:gd name="T6" fmla="*/ 40 w 46"/>
                <a:gd name="T7" fmla="*/ 46 h 52"/>
                <a:gd name="T8" fmla="*/ 46 w 46"/>
                <a:gd name="T9" fmla="*/ 23 h 52"/>
                <a:gd name="T10" fmla="*/ 40 w 46"/>
                <a:gd name="T11" fmla="*/ 6 h 52"/>
                <a:gd name="T12" fmla="*/ 23 w 46"/>
                <a:gd name="T13" fmla="*/ 0 h 52"/>
                <a:gd name="T14" fmla="*/ 6 w 46"/>
                <a:gd name="T15" fmla="*/ 6 h 52"/>
                <a:gd name="T16" fmla="*/ 0 w 46"/>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9"/>
                  </a:moveTo>
                  <a:lnTo>
                    <a:pt x="6" y="46"/>
                  </a:lnTo>
                  <a:lnTo>
                    <a:pt x="23" y="52"/>
                  </a:lnTo>
                  <a:lnTo>
                    <a:pt x="40" y="46"/>
                  </a:lnTo>
                  <a:lnTo>
                    <a:pt x="46" y="23"/>
                  </a:lnTo>
                  <a:lnTo>
                    <a:pt x="40"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453" name="Freeform 261"/>
            <p:cNvSpPr>
              <a:spLocks/>
            </p:cNvSpPr>
            <p:nvPr/>
          </p:nvSpPr>
          <p:spPr bwMode="auto">
            <a:xfrm>
              <a:off x="3922" y="2957"/>
              <a:ext cx="47" cy="52"/>
            </a:xfrm>
            <a:custGeom>
              <a:avLst/>
              <a:gdLst>
                <a:gd name="T0" fmla="*/ 0 w 47"/>
                <a:gd name="T1" fmla="*/ 29 h 52"/>
                <a:gd name="T2" fmla="*/ 6 w 47"/>
                <a:gd name="T3" fmla="*/ 46 h 52"/>
                <a:gd name="T4" fmla="*/ 24 w 47"/>
                <a:gd name="T5" fmla="*/ 52 h 52"/>
                <a:gd name="T6" fmla="*/ 47 w 47"/>
                <a:gd name="T7" fmla="*/ 46 h 52"/>
                <a:gd name="T8" fmla="*/ 47 w 47"/>
                <a:gd name="T9" fmla="*/ 23 h 52"/>
                <a:gd name="T10" fmla="*/ 41 w 47"/>
                <a:gd name="T11" fmla="*/ 6 h 52"/>
                <a:gd name="T12" fmla="*/ 24 w 47"/>
                <a:gd name="T13" fmla="*/ 0 h 52"/>
                <a:gd name="T14" fmla="*/ 6 w 47"/>
                <a:gd name="T15" fmla="*/ 6 h 52"/>
                <a:gd name="T16" fmla="*/ 0 w 47"/>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2">
                  <a:moveTo>
                    <a:pt x="0" y="29"/>
                  </a:moveTo>
                  <a:lnTo>
                    <a:pt x="6" y="46"/>
                  </a:lnTo>
                  <a:lnTo>
                    <a:pt x="24" y="52"/>
                  </a:lnTo>
                  <a:lnTo>
                    <a:pt x="47" y="46"/>
                  </a:lnTo>
                  <a:lnTo>
                    <a:pt x="47" y="23"/>
                  </a:lnTo>
                  <a:lnTo>
                    <a:pt x="41" y="6"/>
                  </a:lnTo>
                  <a:lnTo>
                    <a:pt x="24"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454" name="Freeform 262"/>
            <p:cNvSpPr>
              <a:spLocks/>
            </p:cNvSpPr>
            <p:nvPr/>
          </p:nvSpPr>
          <p:spPr bwMode="auto">
            <a:xfrm>
              <a:off x="3969" y="2946"/>
              <a:ext cx="52" cy="46"/>
            </a:xfrm>
            <a:custGeom>
              <a:avLst/>
              <a:gdLst>
                <a:gd name="T0" fmla="*/ 0 w 52"/>
                <a:gd name="T1" fmla="*/ 23 h 46"/>
                <a:gd name="T2" fmla="*/ 5 w 52"/>
                <a:gd name="T3" fmla="*/ 46 h 46"/>
                <a:gd name="T4" fmla="*/ 23 w 52"/>
                <a:gd name="T5" fmla="*/ 46 h 46"/>
                <a:gd name="T6" fmla="*/ 46 w 52"/>
                <a:gd name="T7" fmla="*/ 40 h 46"/>
                <a:gd name="T8" fmla="*/ 52 w 52"/>
                <a:gd name="T9" fmla="*/ 23 h 46"/>
                <a:gd name="T10" fmla="*/ 40 w 52"/>
                <a:gd name="T11" fmla="*/ 5 h 46"/>
                <a:gd name="T12" fmla="*/ 23 w 52"/>
                <a:gd name="T13" fmla="*/ 0 h 46"/>
                <a:gd name="T14" fmla="*/ 5 w 52"/>
                <a:gd name="T15" fmla="*/ 5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5" y="46"/>
                  </a:lnTo>
                  <a:lnTo>
                    <a:pt x="23" y="46"/>
                  </a:lnTo>
                  <a:lnTo>
                    <a:pt x="46" y="40"/>
                  </a:lnTo>
                  <a:lnTo>
                    <a:pt x="52"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55" name="Freeform 263"/>
            <p:cNvSpPr>
              <a:spLocks/>
            </p:cNvSpPr>
            <p:nvPr/>
          </p:nvSpPr>
          <p:spPr bwMode="auto">
            <a:xfrm>
              <a:off x="3951" y="3009"/>
              <a:ext cx="52" cy="52"/>
            </a:xfrm>
            <a:custGeom>
              <a:avLst/>
              <a:gdLst>
                <a:gd name="T0" fmla="*/ 0 w 52"/>
                <a:gd name="T1" fmla="*/ 29 h 52"/>
                <a:gd name="T2" fmla="*/ 6 w 52"/>
                <a:gd name="T3" fmla="*/ 46 h 52"/>
                <a:gd name="T4" fmla="*/ 29 w 52"/>
                <a:gd name="T5" fmla="*/ 52 h 52"/>
                <a:gd name="T6" fmla="*/ 47 w 52"/>
                <a:gd name="T7" fmla="*/ 46 h 52"/>
                <a:gd name="T8" fmla="*/ 52 w 52"/>
                <a:gd name="T9" fmla="*/ 23 h 52"/>
                <a:gd name="T10" fmla="*/ 47 w 52"/>
                <a:gd name="T11" fmla="*/ 6 h 52"/>
                <a:gd name="T12" fmla="*/ 23 w 52"/>
                <a:gd name="T13" fmla="*/ 0 h 52"/>
                <a:gd name="T14" fmla="*/ 6 w 52"/>
                <a:gd name="T15" fmla="*/ 6 h 52"/>
                <a:gd name="T16" fmla="*/ 0 w 52"/>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0" y="29"/>
                  </a:moveTo>
                  <a:lnTo>
                    <a:pt x="6" y="46"/>
                  </a:lnTo>
                  <a:lnTo>
                    <a:pt x="29" y="52"/>
                  </a:lnTo>
                  <a:lnTo>
                    <a:pt x="47" y="46"/>
                  </a:lnTo>
                  <a:lnTo>
                    <a:pt x="52" y="23"/>
                  </a:lnTo>
                  <a:lnTo>
                    <a:pt x="47"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456" name="Freeform 264"/>
            <p:cNvSpPr>
              <a:spLocks/>
            </p:cNvSpPr>
            <p:nvPr/>
          </p:nvSpPr>
          <p:spPr bwMode="auto">
            <a:xfrm>
              <a:off x="3992" y="2998"/>
              <a:ext cx="52" cy="46"/>
            </a:xfrm>
            <a:custGeom>
              <a:avLst/>
              <a:gdLst>
                <a:gd name="T0" fmla="*/ 0 w 52"/>
                <a:gd name="T1" fmla="*/ 23 h 46"/>
                <a:gd name="T2" fmla="*/ 6 w 52"/>
                <a:gd name="T3" fmla="*/ 46 h 46"/>
                <a:gd name="T4" fmla="*/ 29 w 52"/>
                <a:gd name="T5" fmla="*/ 46 h 46"/>
                <a:gd name="T6" fmla="*/ 46 w 52"/>
                <a:gd name="T7" fmla="*/ 40 h 46"/>
                <a:gd name="T8" fmla="*/ 52 w 52"/>
                <a:gd name="T9" fmla="*/ 23 h 46"/>
                <a:gd name="T10" fmla="*/ 46 w 52"/>
                <a:gd name="T11" fmla="*/ 5 h 46"/>
                <a:gd name="T12" fmla="*/ 23 w 52"/>
                <a:gd name="T13" fmla="*/ 0 h 46"/>
                <a:gd name="T14" fmla="*/ 6 w 52"/>
                <a:gd name="T15" fmla="*/ 5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6"/>
                  </a:lnTo>
                  <a:lnTo>
                    <a:pt x="29" y="46"/>
                  </a:lnTo>
                  <a:lnTo>
                    <a:pt x="46" y="40"/>
                  </a:lnTo>
                  <a:lnTo>
                    <a:pt x="52" y="23"/>
                  </a:lnTo>
                  <a:lnTo>
                    <a:pt x="46"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57" name="Freeform 265"/>
            <p:cNvSpPr>
              <a:spLocks/>
            </p:cNvSpPr>
            <p:nvPr/>
          </p:nvSpPr>
          <p:spPr bwMode="auto">
            <a:xfrm>
              <a:off x="4049" y="3003"/>
              <a:ext cx="52" cy="47"/>
            </a:xfrm>
            <a:custGeom>
              <a:avLst/>
              <a:gdLst>
                <a:gd name="T0" fmla="*/ 0 w 52"/>
                <a:gd name="T1" fmla="*/ 23 h 47"/>
                <a:gd name="T2" fmla="*/ 6 w 52"/>
                <a:gd name="T3" fmla="*/ 41 h 47"/>
                <a:gd name="T4" fmla="*/ 29 w 52"/>
                <a:gd name="T5" fmla="*/ 47 h 47"/>
                <a:gd name="T6" fmla="*/ 47 w 52"/>
                <a:gd name="T7" fmla="*/ 41 h 47"/>
                <a:gd name="T8" fmla="*/ 52 w 52"/>
                <a:gd name="T9" fmla="*/ 23 h 47"/>
                <a:gd name="T10" fmla="*/ 47 w 52"/>
                <a:gd name="T11" fmla="*/ 6 h 47"/>
                <a:gd name="T12" fmla="*/ 29 w 52"/>
                <a:gd name="T13" fmla="*/ 0 h 47"/>
                <a:gd name="T14" fmla="*/ 6 w 52"/>
                <a:gd name="T15" fmla="*/ 6 h 47"/>
                <a:gd name="T16" fmla="*/ 0 w 52"/>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0" y="23"/>
                  </a:moveTo>
                  <a:lnTo>
                    <a:pt x="6" y="41"/>
                  </a:lnTo>
                  <a:lnTo>
                    <a:pt x="29" y="47"/>
                  </a:lnTo>
                  <a:lnTo>
                    <a:pt x="47" y="41"/>
                  </a:lnTo>
                  <a:lnTo>
                    <a:pt x="52" y="23"/>
                  </a:lnTo>
                  <a:lnTo>
                    <a:pt x="47" y="6"/>
                  </a:lnTo>
                  <a:lnTo>
                    <a:pt x="29"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58" name="Freeform 266"/>
            <p:cNvSpPr>
              <a:spLocks/>
            </p:cNvSpPr>
            <p:nvPr/>
          </p:nvSpPr>
          <p:spPr bwMode="auto">
            <a:xfrm>
              <a:off x="4015" y="3061"/>
              <a:ext cx="46" cy="52"/>
            </a:xfrm>
            <a:custGeom>
              <a:avLst/>
              <a:gdLst>
                <a:gd name="T0" fmla="*/ 0 w 46"/>
                <a:gd name="T1" fmla="*/ 23 h 52"/>
                <a:gd name="T2" fmla="*/ 6 w 46"/>
                <a:gd name="T3" fmla="*/ 46 h 52"/>
                <a:gd name="T4" fmla="*/ 23 w 46"/>
                <a:gd name="T5" fmla="*/ 52 h 52"/>
                <a:gd name="T6" fmla="*/ 40 w 46"/>
                <a:gd name="T7" fmla="*/ 41 h 52"/>
                <a:gd name="T8" fmla="*/ 46 w 46"/>
                <a:gd name="T9" fmla="*/ 23 h 52"/>
                <a:gd name="T10" fmla="*/ 40 w 46"/>
                <a:gd name="T11" fmla="*/ 6 h 52"/>
                <a:gd name="T12" fmla="*/ 23 w 46"/>
                <a:gd name="T13" fmla="*/ 0 h 52"/>
                <a:gd name="T14" fmla="*/ 6 w 46"/>
                <a:gd name="T15" fmla="*/ 6 h 52"/>
                <a:gd name="T16" fmla="*/ 0 w 46"/>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3"/>
                  </a:moveTo>
                  <a:lnTo>
                    <a:pt x="6" y="46"/>
                  </a:lnTo>
                  <a:lnTo>
                    <a:pt x="23" y="52"/>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59" name="Freeform 267"/>
            <p:cNvSpPr>
              <a:spLocks/>
            </p:cNvSpPr>
            <p:nvPr/>
          </p:nvSpPr>
          <p:spPr bwMode="auto">
            <a:xfrm>
              <a:off x="4078" y="3223"/>
              <a:ext cx="46" cy="52"/>
            </a:xfrm>
            <a:custGeom>
              <a:avLst/>
              <a:gdLst>
                <a:gd name="T0" fmla="*/ 0 w 46"/>
                <a:gd name="T1" fmla="*/ 23 h 52"/>
                <a:gd name="T2" fmla="*/ 6 w 46"/>
                <a:gd name="T3" fmla="*/ 46 h 52"/>
                <a:gd name="T4" fmla="*/ 23 w 46"/>
                <a:gd name="T5" fmla="*/ 52 h 52"/>
                <a:gd name="T6" fmla="*/ 41 w 46"/>
                <a:gd name="T7" fmla="*/ 46 h 52"/>
                <a:gd name="T8" fmla="*/ 46 w 46"/>
                <a:gd name="T9" fmla="*/ 23 h 52"/>
                <a:gd name="T10" fmla="*/ 41 w 46"/>
                <a:gd name="T11" fmla="*/ 6 h 52"/>
                <a:gd name="T12" fmla="*/ 23 w 46"/>
                <a:gd name="T13" fmla="*/ 0 h 52"/>
                <a:gd name="T14" fmla="*/ 6 w 46"/>
                <a:gd name="T15" fmla="*/ 6 h 52"/>
                <a:gd name="T16" fmla="*/ 0 w 46"/>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3"/>
                  </a:moveTo>
                  <a:lnTo>
                    <a:pt x="6" y="46"/>
                  </a:lnTo>
                  <a:lnTo>
                    <a:pt x="23" y="52"/>
                  </a:lnTo>
                  <a:lnTo>
                    <a:pt x="41" y="46"/>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60" name="Freeform 268"/>
            <p:cNvSpPr>
              <a:spLocks/>
            </p:cNvSpPr>
            <p:nvPr/>
          </p:nvSpPr>
          <p:spPr bwMode="auto">
            <a:xfrm>
              <a:off x="3894" y="3217"/>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61" name="Freeform 269"/>
            <p:cNvSpPr>
              <a:spLocks/>
            </p:cNvSpPr>
            <p:nvPr/>
          </p:nvSpPr>
          <p:spPr bwMode="auto">
            <a:xfrm>
              <a:off x="3819" y="3159"/>
              <a:ext cx="46" cy="46"/>
            </a:xfrm>
            <a:custGeom>
              <a:avLst/>
              <a:gdLst>
                <a:gd name="T0" fmla="*/ 0 w 46"/>
                <a:gd name="T1" fmla="*/ 23 h 46"/>
                <a:gd name="T2" fmla="*/ 5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62" name="Freeform 270"/>
            <p:cNvSpPr>
              <a:spLocks/>
            </p:cNvSpPr>
            <p:nvPr/>
          </p:nvSpPr>
          <p:spPr bwMode="auto">
            <a:xfrm>
              <a:off x="3784" y="3165"/>
              <a:ext cx="52" cy="46"/>
            </a:xfrm>
            <a:custGeom>
              <a:avLst/>
              <a:gdLst>
                <a:gd name="T0" fmla="*/ 0 w 52"/>
                <a:gd name="T1" fmla="*/ 23 h 46"/>
                <a:gd name="T2" fmla="*/ 12 w 52"/>
                <a:gd name="T3" fmla="*/ 40 h 46"/>
                <a:gd name="T4" fmla="*/ 29 w 52"/>
                <a:gd name="T5" fmla="*/ 46 h 46"/>
                <a:gd name="T6" fmla="*/ 46 w 52"/>
                <a:gd name="T7" fmla="*/ 40 h 46"/>
                <a:gd name="T8" fmla="*/ 52 w 52"/>
                <a:gd name="T9" fmla="*/ 23 h 46"/>
                <a:gd name="T10" fmla="*/ 46 w 52"/>
                <a:gd name="T11" fmla="*/ 6 h 46"/>
                <a:gd name="T12" fmla="*/ 29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12" y="40"/>
                  </a:lnTo>
                  <a:lnTo>
                    <a:pt x="29" y="46"/>
                  </a:lnTo>
                  <a:lnTo>
                    <a:pt x="46" y="40"/>
                  </a:lnTo>
                  <a:lnTo>
                    <a:pt x="52" y="23"/>
                  </a:lnTo>
                  <a:lnTo>
                    <a:pt x="46" y="6"/>
                  </a:lnTo>
                  <a:lnTo>
                    <a:pt x="29"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63" name="Freeform 271"/>
            <p:cNvSpPr>
              <a:spLocks/>
            </p:cNvSpPr>
            <p:nvPr/>
          </p:nvSpPr>
          <p:spPr bwMode="auto">
            <a:xfrm>
              <a:off x="3784" y="3090"/>
              <a:ext cx="52" cy="46"/>
            </a:xfrm>
            <a:custGeom>
              <a:avLst/>
              <a:gdLst>
                <a:gd name="T0" fmla="*/ 0 w 52"/>
                <a:gd name="T1" fmla="*/ 23 h 46"/>
                <a:gd name="T2" fmla="*/ 6 w 52"/>
                <a:gd name="T3" fmla="*/ 40 h 46"/>
                <a:gd name="T4" fmla="*/ 29 w 52"/>
                <a:gd name="T5" fmla="*/ 46 h 46"/>
                <a:gd name="T6" fmla="*/ 46 w 52"/>
                <a:gd name="T7" fmla="*/ 40 h 46"/>
                <a:gd name="T8" fmla="*/ 52 w 52"/>
                <a:gd name="T9" fmla="*/ 23 h 46"/>
                <a:gd name="T10" fmla="*/ 46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0"/>
                  </a:lnTo>
                  <a:lnTo>
                    <a:pt x="29" y="46"/>
                  </a:lnTo>
                  <a:lnTo>
                    <a:pt x="46" y="40"/>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64" name="Freeform 272"/>
            <p:cNvSpPr>
              <a:spLocks/>
            </p:cNvSpPr>
            <p:nvPr/>
          </p:nvSpPr>
          <p:spPr bwMode="auto">
            <a:xfrm>
              <a:off x="3767" y="3125"/>
              <a:ext cx="52" cy="46"/>
            </a:xfrm>
            <a:custGeom>
              <a:avLst/>
              <a:gdLst>
                <a:gd name="T0" fmla="*/ 0 w 52"/>
                <a:gd name="T1" fmla="*/ 23 h 46"/>
                <a:gd name="T2" fmla="*/ 5 w 52"/>
                <a:gd name="T3" fmla="*/ 40 h 46"/>
                <a:gd name="T4" fmla="*/ 29 w 52"/>
                <a:gd name="T5" fmla="*/ 46 h 46"/>
                <a:gd name="T6" fmla="*/ 46 w 52"/>
                <a:gd name="T7" fmla="*/ 40 h 46"/>
                <a:gd name="T8" fmla="*/ 52 w 52"/>
                <a:gd name="T9" fmla="*/ 23 h 46"/>
                <a:gd name="T10" fmla="*/ 46 w 52"/>
                <a:gd name="T11" fmla="*/ 5 h 46"/>
                <a:gd name="T12" fmla="*/ 23 w 52"/>
                <a:gd name="T13" fmla="*/ 0 h 46"/>
                <a:gd name="T14" fmla="*/ 5 w 52"/>
                <a:gd name="T15" fmla="*/ 5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5" y="40"/>
                  </a:lnTo>
                  <a:lnTo>
                    <a:pt x="29" y="46"/>
                  </a:lnTo>
                  <a:lnTo>
                    <a:pt x="46" y="40"/>
                  </a:lnTo>
                  <a:lnTo>
                    <a:pt x="52" y="23"/>
                  </a:lnTo>
                  <a:lnTo>
                    <a:pt x="46"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65" name="Freeform 273"/>
            <p:cNvSpPr>
              <a:spLocks/>
            </p:cNvSpPr>
            <p:nvPr/>
          </p:nvSpPr>
          <p:spPr bwMode="auto">
            <a:xfrm>
              <a:off x="3796" y="3009"/>
              <a:ext cx="46" cy="46"/>
            </a:xfrm>
            <a:custGeom>
              <a:avLst/>
              <a:gdLst>
                <a:gd name="T0" fmla="*/ 0 w 46"/>
                <a:gd name="T1" fmla="*/ 23 h 46"/>
                <a:gd name="T2" fmla="*/ 5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66" name="Freeform 274"/>
            <p:cNvSpPr>
              <a:spLocks/>
            </p:cNvSpPr>
            <p:nvPr/>
          </p:nvSpPr>
          <p:spPr bwMode="auto">
            <a:xfrm>
              <a:off x="3819" y="3015"/>
              <a:ext cx="46" cy="46"/>
            </a:xfrm>
            <a:custGeom>
              <a:avLst/>
              <a:gdLst>
                <a:gd name="T0" fmla="*/ 0 w 46"/>
                <a:gd name="T1" fmla="*/ 23 h 46"/>
                <a:gd name="T2" fmla="*/ 5 w 46"/>
                <a:gd name="T3" fmla="*/ 40 h 46"/>
                <a:gd name="T4" fmla="*/ 23 w 46"/>
                <a:gd name="T5" fmla="*/ 46 h 46"/>
                <a:gd name="T6" fmla="*/ 46 w 46"/>
                <a:gd name="T7" fmla="*/ 40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6"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67" name="Freeform 275"/>
            <p:cNvSpPr>
              <a:spLocks/>
            </p:cNvSpPr>
            <p:nvPr/>
          </p:nvSpPr>
          <p:spPr bwMode="auto">
            <a:xfrm>
              <a:off x="3847" y="3003"/>
              <a:ext cx="47" cy="47"/>
            </a:xfrm>
            <a:custGeom>
              <a:avLst/>
              <a:gdLst>
                <a:gd name="T0" fmla="*/ 0 w 47"/>
                <a:gd name="T1" fmla="*/ 23 h 47"/>
                <a:gd name="T2" fmla="*/ 6 w 47"/>
                <a:gd name="T3" fmla="*/ 41 h 47"/>
                <a:gd name="T4" fmla="*/ 24 w 47"/>
                <a:gd name="T5" fmla="*/ 47 h 47"/>
                <a:gd name="T6" fmla="*/ 47 w 47"/>
                <a:gd name="T7" fmla="*/ 41 h 47"/>
                <a:gd name="T8" fmla="*/ 47 w 47"/>
                <a:gd name="T9" fmla="*/ 23 h 47"/>
                <a:gd name="T10" fmla="*/ 41 w 47"/>
                <a:gd name="T11" fmla="*/ 6 h 47"/>
                <a:gd name="T12" fmla="*/ 24 w 47"/>
                <a:gd name="T13" fmla="*/ 0 h 47"/>
                <a:gd name="T14" fmla="*/ 6 w 47"/>
                <a:gd name="T15" fmla="*/ 6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lnTo>
                    <a:pt x="6" y="41"/>
                  </a:lnTo>
                  <a:lnTo>
                    <a:pt x="24" y="47"/>
                  </a:lnTo>
                  <a:lnTo>
                    <a:pt x="47" y="41"/>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68" name="Freeform 276"/>
            <p:cNvSpPr>
              <a:spLocks/>
            </p:cNvSpPr>
            <p:nvPr/>
          </p:nvSpPr>
          <p:spPr bwMode="auto">
            <a:xfrm>
              <a:off x="3830" y="2980"/>
              <a:ext cx="46" cy="46"/>
            </a:xfrm>
            <a:custGeom>
              <a:avLst/>
              <a:gdLst>
                <a:gd name="T0" fmla="*/ 0 w 46"/>
                <a:gd name="T1" fmla="*/ 23 h 46"/>
                <a:gd name="T2" fmla="*/ 6 w 46"/>
                <a:gd name="T3" fmla="*/ 41 h 46"/>
                <a:gd name="T4" fmla="*/ 23 w 46"/>
                <a:gd name="T5" fmla="*/ 46 h 46"/>
                <a:gd name="T6" fmla="*/ 41 w 46"/>
                <a:gd name="T7" fmla="*/ 41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69" name="Freeform 277"/>
            <p:cNvSpPr>
              <a:spLocks/>
            </p:cNvSpPr>
            <p:nvPr/>
          </p:nvSpPr>
          <p:spPr bwMode="auto">
            <a:xfrm>
              <a:off x="3813" y="2974"/>
              <a:ext cx="46" cy="47"/>
            </a:xfrm>
            <a:custGeom>
              <a:avLst/>
              <a:gdLst>
                <a:gd name="T0" fmla="*/ 0 w 46"/>
                <a:gd name="T1" fmla="*/ 24 h 47"/>
                <a:gd name="T2" fmla="*/ 6 w 46"/>
                <a:gd name="T3" fmla="*/ 41 h 47"/>
                <a:gd name="T4" fmla="*/ 23 w 46"/>
                <a:gd name="T5" fmla="*/ 47 h 47"/>
                <a:gd name="T6" fmla="*/ 40 w 46"/>
                <a:gd name="T7" fmla="*/ 41 h 47"/>
                <a:gd name="T8" fmla="*/ 46 w 46"/>
                <a:gd name="T9" fmla="*/ 24 h 47"/>
                <a:gd name="T10" fmla="*/ 40 w 46"/>
                <a:gd name="T11" fmla="*/ 6 h 47"/>
                <a:gd name="T12" fmla="*/ 23 w 46"/>
                <a:gd name="T13" fmla="*/ 0 h 47"/>
                <a:gd name="T14" fmla="*/ 6 w 46"/>
                <a:gd name="T15" fmla="*/ 6 h 47"/>
                <a:gd name="T16" fmla="*/ 0 w 46"/>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470" name="Freeform 278"/>
            <p:cNvSpPr>
              <a:spLocks/>
            </p:cNvSpPr>
            <p:nvPr/>
          </p:nvSpPr>
          <p:spPr bwMode="auto">
            <a:xfrm>
              <a:off x="3819" y="2946"/>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5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71" name="Freeform 279"/>
            <p:cNvSpPr>
              <a:spLocks/>
            </p:cNvSpPr>
            <p:nvPr/>
          </p:nvSpPr>
          <p:spPr bwMode="auto">
            <a:xfrm>
              <a:off x="3807" y="2911"/>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72" name="Freeform 280"/>
            <p:cNvSpPr>
              <a:spLocks/>
            </p:cNvSpPr>
            <p:nvPr/>
          </p:nvSpPr>
          <p:spPr bwMode="auto">
            <a:xfrm>
              <a:off x="3784" y="2911"/>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73" name="Freeform 281"/>
            <p:cNvSpPr>
              <a:spLocks/>
            </p:cNvSpPr>
            <p:nvPr/>
          </p:nvSpPr>
          <p:spPr bwMode="auto">
            <a:xfrm>
              <a:off x="3784" y="2951"/>
              <a:ext cx="46" cy="47"/>
            </a:xfrm>
            <a:custGeom>
              <a:avLst/>
              <a:gdLst>
                <a:gd name="T0" fmla="*/ 0 w 46"/>
                <a:gd name="T1" fmla="*/ 23 h 47"/>
                <a:gd name="T2" fmla="*/ 6 w 46"/>
                <a:gd name="T3" fmla="*/ 41 h 47"/>
                <a:gd name="T4" fmla="*/ 23 w 46"/>
                <a:gd name="T5" fmla="*/ 47 h 47"/>
                <a:gd name="T6" fmla="*/ 40 w 46"/>
                <a:gd name="T7" fmla="*/ 41 h 47"/>
                <a:gd name="T8" fmla="*/ 46 w 46"/>
                <a:gd name="T9" fmla="*/ 23 h 47"/>
                <a:gd name="T10" fmla="*/ 40 w 46"/>
                <a:gd name="T11" fmla="*/ 6 h 47"/>
                <a:gd name="T12" fmla="*/ 23 w 46"/>
                <a:gd name="T13" fmla="*/ 0 h 47"/>
                <a:gd name="T14" fmla="*/ 6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6" y="41"/>
                  </a:lnTo>
                  <a:lnTo>
                    <a:pt x="23" y="47"/>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74" name="Freeform 282"/>
            <p:cNvSpPr>
              <a:spLocks/>
            </p:cNvSpPr>
            <p:nvPr/>
          </p:nvSpPr>
          <p:spPr bwMode="auto">
            <a:xfrm>
              <a:off x="3720" y="2957"/>
              <a:ext cx="47" cy="46"/>
            </a:xfrm>
            <a:custGeom>
              <a:avLst/>
              <a:gdLst>
                <a:gd name="T0" fmla="*/ 0 w 47"/>
                <a:gd name="T1" fmla="*/ 23 h 46"/>
                <a:gd name="T2" fmla="*/ 6 w 47"/>
                <a:gd name="T3" fmla="*/ 41 h 46"/>
                <a:gd name="T4" fmla="*/ 24 w 47"/>
                <a:gd name="T5" fmla="*/ 46 h 46"/>
                <a:gd name="T6" fmla="*/ 41 w 47"/>
                <a:gd name="T7" fmla="*/ 41 h 46"/>
                <a:gd name="T8" fmla="*/ 47 w 47"/>
                <a:gd name="T9" fmla="*/ 23 h 46"/>
                <a:gd name="T10" fmla="*/ 41 w 47"/>
                <a:gd name="T11" fmla="*/ 6 h 46"/>
                <a:gd name="T12" fmla="*/ 24 w 47"/>
                <a:gd name="T13" fmla="*/ 0 h 46"/>
                <a:gd name="T14" fmla="*/ 6 w 47"/>
                <a:gd name="T15" fmla="*/ 6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1"/>
                  </a:lnTo>
                  <a:lnTo>
                    <a:pt x="24" y="46"/>
                  </a:lnTo>
                  <a:lnTo>
                    <a:pt x="41" y="41"/>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75" name="Freeform 283"/>
            <p:cNvSpPr>
              <a:spLocks/>
            </p:cNvSpPr>
            <p:nvPr/>
          </p:nvSpPr>
          <p:spPr bwMode="auto">
            <a:xfrm>
              <a:off x="3651" y="2963"/>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76" name="Freeform 284"/>
            <p:cNvSpPr>
              <a:spLocks/>
            </p:cNvSpPr>
            <p:nvPr/>
          </p:nvSpPr>
          <p:spPr bwMode="auto">
            <a:xfrm>
              <a:off x="3593" y="2951"/>
              <a:ext cx="47" cy="47"/>
            </a:xfrm>
            <a:custGeom>
              <a:avLst/>
              <a:gdLst>
                <a:gd name="T0" fmla="*/ 0 w 47"/>
                <a:gd name="T1" fmla="*/ 23 h 47"/>
                <a:gd name="T2" fmla="*/ 6 w 47"/>
                <a:gd name="T3" fmla="*/ 41 h 47"/>
                <a:gd name="T4" fmla="*/ 24 w 47"/>
                <a:gd name="T5" fmla="*/ 47 h 47"/>
                <a:gd name="T6" fmla="*/ 41 w 47"/>
                <a:gd name="T7" fmla="*/ 41 h 47"/>
                <a:gd name="T8" fmla="*/ 47 w 47"/>
                <a:gd name="T9" fmla="*/ 23 h 47"/>
                <a:gd name="T10" fmla="*/ 41 w 47"/>
                <a:gd name="T11" fmla="*/ 6 h 47"/>
                <a:gd name="T12" fmla="*/ 24 w 47"/>
                <a:gd name="T13" fmla="*/ 0 h 47"/>
                <a:gd name="T14" fmla="*/ 6 w 47"/>
                <a:gd name="T15" fmla="*/ 6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lnTo>
                    <a:pt x="6" y="41"/>
                  </a:lnTo>
                  <a:lnTo>
                    <a:pt x="24" y="47"/>
                  </a:lnTo>
                  <a:lnTo>
                    <a:pt x="41" y="41"/>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77" name="Freeform 285"/>
            <p:cNvSpPr>
              <a:spLocks/>
            </p:cNvSpPr>
            <p:nvPr/>
          </p:nvSpPr>
          <p:spPr bwMode="auto">
            <a:xfrm>
              <a:off x="3518" y="2963"/>
              <a:ext cx="47" cy="46"/>
            </a:xfrm>
            <a:custGeom>
              <a:avLst/>
              <a:gdLst>
                <a:gd name="T0" fmla="*/ 0 w 47"/>
                <a:gd name="T1" fmla="*/ 23 h 46"/>
                <a:gd name="T2" fmla="*/ 6 w 47"/>
                <a:gd name="T3" fmla="*/ 40 h 46"/>
                <a:gd name="T4" fmla="*/ 24 w 47"/>
                <a:gd name="T5" fmla="*/ 46 h 46"/>
                <a:gd name="T6" fmla="*/ 41 w 47"/>
                <a:gd name="T7" fmla="*/ 40 h 46"/>
                <a:gd name="T8" fmla="*/ 47 w 47"/>
                <a:gd name="T9" fmla="*/ 23 h 46"/>
                <a:gd name="T10" fmla="*/ 41 w 47"/>
                <a:gd name="T11" fmla="*/ 6 h 46"/>
                <a:gd name="T12" fmla="*/ 24 w 47"/>
                <a:gd name="T13" fmla="*/ 0 h 46"/>
                <a:gd name="T14" fmla="*/ 6 w 47"/>
                <a:gd name="T15" fmla="*/ 6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0"/>
                  </a:lnTo>
                  <a:lnTo>
                    <a:pt x="24" y="46"/>
                  </a:lnTo>
                  <a:lnTo>
                    <a:pt x="41" y="40"/>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78" name="Freeform 286"/>
            <p:cNvSpPr>
              <a:spLocks/>
            </p:cNvSpPr>
            <p:nvPr/>
          </p:nvSpPr>
          <p:spPr bwMode="auto">
            <a:xfrm>
              <a:off x="3761" y="3026"/>
              <a:ext cx="46" cy="47"/>
            </a:xfrm>
            <a:custGeom>
              <a:avLst/>
              <a:gdLst>
                <a:gd name="T0" fmla="*/ 0 w 46"/>
                <a:gd name="T1" fmla="*/ 24 h 47"/>
                <a:gd name="T2" fmla="*/ 6 w 46"/>
                <a:gd name="T3" fmla="*/ 41 h 47"/>
                <a:gd name="T4" fmla="*/ 23 w 46"/>
                <a:gd name="T5" fmla="*/ 47 h 47"/>
                <a:gd name="T6" fmla="*/ 40 w 46"/>
                <a:gd name="T7" fmla="*/ 41 h 47"/>
                <a:gd name="T8" fmla="*/ 46 w 46"/>
                <a:gd name="T9" fmla="*/ 24 h 47"/>
                <a:gd name="T10" fmla="*/ 40 w 46"/>
                <a:gd name="T11" fmla="*/ 6 h 47"/>
                <a:gd name="T12" fmla="*/ 23 w 46"/>
                <a:gd name="T13" fmla="*/ 0 h 47"/>
                <a:gd name="T14" fmla="*/ 6 w 46"/>
                <a:gd name="T15" fmla="*/ 6 h 47"/>
                <a:gd name="T16" fmla="*/ 0 w 46"/>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479" name="Freeform 287"/>
            <p:cNvSpPr>
              <a:spLocks/>
            </p:cNvSpPr>
            <p:nvPr/>
          </p:nvSpPr>
          <p:spPr bwMode="auto">
            <a:xfrm>
              <a:off x="3744" y="3050"/>
              <a:ext cx="46" cy="46"/>
            </a:xfrm>
            <a:custGeom>
              <a:avLst/>
              <a:gdLst>
                <a:gd name="T0" fmla="*/ 0 w 46"/>
                <a:gd name="T1" fmla="*/ 23 h 46"/>
                <a:gd name="T2" fmla="*/ 5 w 46"/>
                <a:gd name="T3" fmla="*/ 40 h 46"/>
                <a:gd name="T4" fmla="*/ 23 w 46"/>
                <a:gd name="T5" fmla="*/ 46 h 46"/>
                <a:gd name="T6" fmla="*/ 46 w 46"/>
                <a:gd name="T7" fmla="*/ 40 h 46"/>
                <a:gd name="T8" fmla="*/ 46 w 46"/>
                <a:gd name="T9" fmla="*/ 23 h 46"/>
                <a:gd name="T10" fmla="*/ 40 w 46"/>
                <a:gd name="T11" fmla="*/ 5 h 46"/>
                <a:gd name="T12" fmla="*/ 23 w 46"/>
                <a:gd name="T13" fmla="*/ 0 h 46"/>
                <a:gd name="T14" fmla="*/ 5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6"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80" name="Freeform 288"/>
            <p:cNvSpPr>
              <a:spLocks/>
            </p:cNvSpPr>
            <p:nvPr/>
          </p:nvSpPr>
          <p:spPr bwMode="auto">
            <a:xfrm>
              <a:off x="3726" y="3009"/>
              <a:ext cx="46" cy="46"/>
            </a:xfrm>
            <a:custGeom>
              <a:avLst/>
              <a:gdLst>
                <a:gd name="T0" fmla="*/ 0 w 46"/>
                <a:gd name="T1" fmla="*/ 23 h 46"/>
                <a:gd name="T2" fmla="*/ 6 w 46"/>
                <a:gd name="T3" fmla="*/ 41 h 46"/>
                <a:gd name="T4" fmla="*/ 23 w 46"/>
                <a:gd name="T5" fmla="*/ 46 h 46"/>
                <a:gd name="T6" fmla="*/ 41 w 46"/>
                <a:gd name="T7" fmla="*/ 41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81" name="Freeform 289"/>
            <p:cNvSpPr>
              <a:spLocks/>
            </p:cNvSpPr>
            <p:nvPr/>
          </p:nvSpPr>
          <p:spPr bwMode="auto">
            <a:xfrm>
              <a:off x="3703" y="3055"/>
              <a:ext cx="46" cy="47"/>
            </a:xfrm>
            <a:custGeom>
              <a:avLst/>
              <a:gdLst>
                <a:gd name="T0" fmla="*/ 0 w 46"/>
                <a:gd name="T1" fmla="*/ 23 h 47"/>
                <a:gd name="T2" fmla="*/ 6 w 46"/>
                <a:gd name="T3" fmla="*/ 41 h 47"/>
                <a:gd name="T4" fmla="*/ 23 w 46"/>
                <a:gd name="T5" fmla="*/ 47 h 47"/>
                <a:gd name="T6" fmla="*/ 41 w 46"/>
                <a:gd name="T7" fmla="*/ 41 h 47"/>
                <a:gd name="T8" fmla="*/ 46 w 46"/>
                <a:gd name="T9" fmla="*/ 23 h 47"/>
                <a:gd name="T10" fmla="*/ 41 w 46"/>
                <a:gd name="T11" fmla="*/ 6 h 47"/>
                <a:gd name="T12" fmla="*/ 23 w 46"/>
                <a:gd name="T13" fmla="*/ 0 h 47"/>
                <a:gd name="T14" fmla="*/ 6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6" y="41"/>
                  </a:lnTo>
                  <a:lnTo>
                    <a:pt x="23" y="47"/>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82" name="Freeform 290"/>
            <p:cNvSpPr>
              <a:spLocks/>
            </p:cNvSpPr>
            <p:nvPr/>
          </p:nvSpPr>
          <p:spPr bwMode="auto">
            <a:xfrm>
              <a:off x="3674" y="3044"/>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83" name="Freeform 291"/>
            <p:cNvSpPr>
              <a:spLocks/>
            </p:cNvSpPr>
            <p:nvPr/>
          </p:nvSpPr>
          <p:spPr bwMode="auto">
            <a:xfrm>
              <a:off x="3634" y="3073"/>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84" name="Freeform 292"/>
            <p:cNvSpPr>
              <a:spLocks/>
            </p:cNvSpPr>
            <p:nvPr/>
          </p:nvSpPr>
          <p:spPr bwMode="auto">
            <a:xfrm>
              <a:off x="3686" y="3009"/>
              <a:ext cx="46" cy="46"/>
            </a:xfrm>
            <a:custGeom>
              <a:avLst/>
              <a:gdLst>
                <a:gd name="T0" fmla="*/ 0 w 46"/>
                <a:gd name="T1" fmla="*/ 23 h 46"/>
                <a:gd name="T2" fmla="*/ 6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85" name="Freeform 293"/>
            <p:cNvSpPr>
              <a:spLocks/>
            </p:cNvSpPr>
            <p:nvPr/>
          </p:nvSpPr>
          <p:spPr bwMode="auto">
            <a:xfrm>
              <a:off x="3622" y="3009"/>
              <a:ext cx="47" cy="46"/>
            </a:xfrm>
            <a:custGeom>
              <a:avLst/>
              <a:gdLst>
                <a:gd name="T0" fmla="*/ 0 w 47"/>
                <a:gd name="T1" fmla="*/ 23 h 46"/>
                <a:gd name="T2" fmla="*/ 6 w 47"/>
                <a:gd name="T3" fmla="*/ 41 h 46"/>
                <a:gd name="T4" fmla="*/ 23 w 47"/>
                <a:gd name="T5" fmla="*/ 46 h 46"/>
                <a:gd name="T6" fmla="*/ 41 w 47"/>
                <a:gd name="T7" fmla="*/ 41 h 46"/>
                <a:gd name="T8" fmla="*/ 47 w 47"/>
                <a:gd name="T9" fmla="*/ 23 h 46"/>
                <a:gd name="T10" fmla="*/ 41 w 47"/>
                <a:gd name="T11" fmla="*/ 6 h 46"/>
                <a:gd name="T12" fmla="*/ 23 w 47"/>
                <a:gd name="T13" fmla="*/ 0 h 46"/>
                <a:gd name="T14" fmla="*/ 6 w 47"/>
                <a:gd name="T15" fmla="*/ 6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1"/>
                  </a:lnTo>
                  <a:lnTo>
                    <a:pt x="23" y="46"/>
                  </a:lnTo>
                  <a:lnTo>
                    <a:pt x="41" y="41"/>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86" name="Freeform 294"/>
            <p:cNvSpPr>
              <a:spLocks/>
            </p:cNvSpPr>
            <p:nvPr/>
          </p:nvSpPr>
          <p:spPr bwMode="auto">
            <a:xfrm>
              <a:off x="3582" y="3026"/>
              <a:ext cx="46" cy="47"/>
            </a:xfrm>
            <a:custGeom>
              <a:avLst/>
              <a:gdLst>
                <a:gd name="T0" fmla="*/ 0 w 46"/>
                <a:gd name="T1" fmla="*/ 24 h 47"/>
                <a:gd name="T2" fmla="*/ 6 w 46"/>
                <a:gd name="T3" fmla="*/ 41 h 47"/>
                <a:gd name="T4" fmla="*/ 23 w 46"/>
                <a:gd name="T5" fmla="*/ 47 h 47"/>
                <a:gd name="T6" fmla="*/ 40 w 46"/>
                <a:gd name="T7" fmla="*/ 41 h 47"/>
                <a:gd name="T8" fmla="*/ 46 w 46"/>
                <a:gd name="T9" fmla="*/ 24 h 47"/>
                <a:gd name="T10" fmla="*/ 40 w 46"/>
                <a:gd name="T11" fmla="*/ 6 h 47"/>
                <a:gd name="T12" fmla="*/ 23 w 46"/>
                <a:gd name="T13" fmla="*/ 0 h 47"/>
                <a:gd name="T14" fmla="*/ 6 w 46"/>
                <a:gd name="T15" fmla="*/ 6 h 47"/>
                <a:gd name="T16" fmla="*/ 0 w 46"/>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487" name="Freeform 295"/>
            <p:cNvSpPr>
              <a:spLocks/>
            </p:cNvSpPr>
            <p:nvPr/>
          </p:nvSpPr>
          <p:spPr bwMode="auto">
            <a:xfrm>
              <a:off x="3599" y="3050"/>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88" name="Freeform 296"/>
            <p:cNvSpPr>
              <a:spLocks/>
            </p:cNvSpPr>
            <p:nvPr/>
          </p:nvSpPr>
          <p:spPr bwMode="auto">
            <a:xfrm>
              <a:off x="3547" y="3090"/>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89" name="Freeform 297"/>
            <p:cNvSpPr>
              <a:spLocks/>
            </p:cNvSpPr>
            <p:nvPr/>
          </p:nvSpPr>
          <p:spPr bwMode="auto">
            <a:xfrm>
              <a:off x="3553" y="3119"/>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90" name="Freeform 298"/>
            <p:cNvSpPr>
              <a:spLocks/>
            </p:cNvSpPr>
            <p:nvPr/>
          </p:nvSpPr>
          <p:spPr bwMode="auto">
            <a:xfrm>
              <a:off x="3490" y="3044"/>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91" name="Freeform 299"/>
            <p:cNvSpPr>
              <a:spLocks/>
            </p:cNvSpPr>
            <p:nvPr/>
          </p:nvSpPr>
          <p:spPr bwMode="auto">
            <a:xfrm>
              <a:off x="3438" y="3061"/>
              <a:ext cx="46" cy="52"/>
            </a:xfrm>
            <a:custGeom>
              <a:avLst/>
              <a:gdLst>
                <a:gd name="T0" fmla="*/ 0 w 46"/>
                <a:gd name="T1" fmla="*/ 23 h 52"/>
                <a:gd name="T2" fmla="*/ 5 w 46"/>
                <a:gd name="T3" fmla="*/ 46 h 52"/>
                <a:gd name="T4" fmla="*/ 23 w 46"/>
                <a:gd name="T5" fmla="*/ 52 h 52"/>
                <a:gd name="T6" fmla="*/ 40 w 46"/>
                <a:gd name="T7" fmla="*/ 46 h 52"/>
                <a:gd name="T8" fmla="*/ 46 w 46"/>
                <a:gd name="T9" fmla="*/ 23 h 52"/>
                <a:gd name="T10" fmla="*/ 40 w 46"/>
                <a:gd name="T11" fmla="*/ 6 h 52"/>
                <a:gd name="T12" fmla="*/ 23 w 46"/>
                <a:gd name="T13" fmla="*/ 0 h 52"/>
                <a:gd name="T14" fmla="*/ 5 w 46"/>
                <a:gd name="T15" fmla="*/ 6 h 52"/>
                <a:gd name="T16" fmla="*/ 0 w 46"/>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3"/>
                  </a:moveTo>
                  <a:lnTo>
                    <a:pt x="5" y="46"/>
                  </a:lnTo>
                  <a:lnTo>
                    <a:pt x="23" y="52"/>
                  </a:lnTo>
                  <a:lnTo>
                    <a:pt x="40" y="46"/>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92" name="Freeform 300"/>
            <p:cNvSpPr>
              <a:spLocks/>
            </p:cNvSpPr>
            <p:nvPr/>
          </p:nvSpPr>
          <p:spPr bwMode="auto">
            <a:xfrm>
              <a:off x="3380" y="3044"/>
              <a:ext cx="46" cy="52"/>
            </a:xfrm>
            <a:custGeom>
              <a:avLst/>
              <a:gdLst>
                <a:gd name="T0" fmla="*/ 0 w 46"/>
                <a:gd name="T1" fmla="*/ 29 h 52"/>
                <a:gd name="T2" fmla="*/ 6 w 46"/>
                <a:gd name="T3" fmla="*/ 46 h 52"/>
                <a:gd name="T4" fmla="*/ 23 w 46"/>
                <a:gd name="T5" fmla="*/ 52 h 52"/>
                <a:gd name="T6" fmla="*/ 40 w 46"/>
                <a:gd name="T7" fmla="*/ 46 h 52"/>
                <a:gd name="T8" fmla="*/ 46 w 46"/>
                <a:gd name="T9" fmla="*/ 23 h 52"/>
                <a:gd name="T10" fmla="*/ 40 w 46"/>
                <a:gd name="T11" fmla="*/ 6 h 52"/>
                <a:gd name="T12" fmla="*/ 23 w 46"/>
                <a:gd name="T13" fmla="*/ 0 h 52"/>
                <a:gd name="T14" fmla="*/ 6 w 46"/>
                <a:gd name="T15" fmla="*/ 6 h 52"/>
                <a:gd name="T16" fmla="*/ 0 w 46"/>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9"/>
                  </a:moveTo>
                  <a:lnTo>
                    <a:pt x="6" y="46"/>
                  </a:lnTo>
                  <a:lnTo>
                    <a:pt x="23" y="52"/>
                  </a:lnTo>
                  <a:lnTo>
                    <a:pt x="40" y="46"/>
                  </a:lnTo>
                  <a:lnTo>
                    <a:pt x="46" y="23"/>
                  </a:lnTo>
                  <a:lnTo>
                    <a:pt x="40"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493" name="Freeform 301"/>
            <p:cNvSpPr>
              <a:spLocks/>
            </p:cNvSpPr>
            <p:nvPr/>
          </p:nvSpPr>
          <p:spPr bwMode="auto">
            <a:xfrm>
              <a:off x="3617" y="3165"/>
              <a:ext cx="52" cy="46"/>
            </a:xfrm>
            <a:custGeom>
              <a:avLst/>
              <a:gdLst>
                <a:gd name="T0" fmla="*/ 0 w 52"/>
                <a:gd name="T1" fmla="*/ 23 h 46"/>
                <a:gd name="T2" fmla="*/ 5 w 52"/>
                <a:gd name="T3" fmla="*/ 40 h 46"/>
                <a:gd name="T4" fmla="*/ 28 w 52"/>
                <a:gd name="T5" fmla="*/ 46 h 46"/>
                <a:gd name="T6" fmla="*/ 46 w 52"/>
                <a:gd name="T7" fmla="*/ 40 h 46"/>
                <a:gd name="T8" fmla="*/ 52 w 52"/>
                <a:gd name="T9" fmla="*/ 23 h 46"/>
                <a:gd name="T10" fmla="*/ 46 w 52"/>
                <a:gd name="T11" fmla="*/ 6 h 46"/>
                <a:gd name="T12" fmla="*/ 23 w 52"/>
                <a:gd name="T13" fmla="*/ 0 h 46"/>
                <a:gd name="T14" fmla="*/ 5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5" y="40"/>
                  </a:lnTo>
                  <a:lnTo>
                    <a:pt x="28" y="46"/>
                  </a:lnTo>
                  <a:lnTo>
                    <a:pt x="46" y="40"/>
                  </a:lnTo>
                  <a:lnTo>
                    <a:pt x="52" y="23"/>
                  </a:lnTo>
                  <a:lnTo>
                    <a:pt x="46"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94" name="Freeform 302"/>
            <p:cNvSpPr>
              <a:spLocks/>
            </p:cNvSpPr>
            <p:nvPr/>
          </p:nvSpPr>
          <p:spPr bwMode="auto">
            <a:xfrm>
              <a:off x="3674" y="3159"/>
              <a:ext cx="52" cy="46"/>
            </a:xfrm>
            <a:custGeom>
              <a:avLst/>
              <a:gdLst>
                <a:gd name="T0" fmla="*/ 0 w 52"/>
                <a:gd name="T1" fmla="*/ 23 h 46"/>
                <a:gd name="T2" fmla="*/ 6 w 52"/>
                <a:gd name="T3" fmla="*/ 41 h 46"/>
                <a:gd name="T4" fmla="*/ 29 w 52"/>
                <a:gd name="T5" fmla="*/ 46 h 46"/>
                <a:gd name="T6" fmla="*/ 46 w 52"/>
                <a:gd name="T7" fmla="*/ 41 h 46"/>
                <a:gd name="T8" fmla="*/ 52 w 52"/>
                <a:gd name="T9" fmla="*/ 23 h 46"/>
                <a:gd name="T10" fmla="*/ 46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1"/>
                  </a:lnTo>
                  <a:lnTo>
                    <a:pt x="29"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95" name="Freeform 303"/>
            <p:cNvSpPr>
              <a:spLocks/>
            </p:cNvSpPr>
            <p:nvPr/>
          </p:nvSpPr>
          <p:spPr bwMode="auto">
            <a:xfrm>
              <a:off x="3669" y="3205"/>
              <a:ext cx="51" cy="47"/>
            </a:xfrm>
            <a:custGeom>
              <a:avLst/>
              <a:gdLst>
                <a:gd name="T0" fmla="*/ 0 w 51"/>
                <a:gd name="T1" fmla="*/ 24 h 47"/>
                <a:gd name="T2" fmla="*/ 5 w 51"/>
                <a:gd name="T3" fmla="*/ 41 h 47"/>
                <a:gd name="T4" fmla="*/ 28 w 51"/>
                <a:gd name="T5" fmla="*/ 47 h 47"/>
                <a:gd name="T6" fmla="*/ 46 w 51"/>
                <a:gd name="T7" fmla="*/ 41 h 47"/>
                <a:gd name="T8" fmla="*/ 51 w 51"/>
                <a:gd name="T9" fmla="*/ 24 h 47"/>
                <a:gd name="T10" fmla="*/ 46 w 51"/>
                <a:gd name="T11" fmla="*/ 6 h 47"/>
                <a:gd name="T12" fmla="*/ 28 w 51"/>
                <a:gd name="T13" fmla="*/ 0 h 47"/>
                <a:gd name="T14" fmla="*/ 5 w 51"/>
                <a:gd name="T15" fmla="*/ 6 h 47"/>
                <a:gd name="T16" fmla="*/ 0 w 51"/>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7">
                  <a:moveTo>
                    <a:pt x="0" y="24"/>
                  </a:moveTo>
                  <a:lnTo>
                    <a:pt x="5" y="41"/>
                  </a:lnTo>
                  <a:lnTo>
                    <a:pt x="28" y="47"/>
                  </a:lnTo>
                  <a:lnTo>
                    <a:pt x="46" y="41"/>
                  </a:lnTo>
                  <a:lnTo>
                    <a:pt x="51" y="24"/>
                  </a:lnTo>
                  <a:lnTo>
                    <a:pt x="46" y="6"/>
                  </a:lnTo>
                  <a:lnTo>
                    <a:pt x="28" y="0"/>
                  </a:lnTo>
                  <a:lnTo>
                    <a:pt x="5"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496" name="Freeform 304"/>
            <p:cNvSpPr>
              <a:spLocks/>
            </p:cNvSpPr>
            <p:nvPr/>
          </p:nvSpPr>
          <p:spPr bwMode="auto">
            <a:xfrm>
              <a:off x="3692" y="3229"/>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5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97" name="Freeform 305"/>
            <p:cNvSpPr>
              <a:spLocks/>
            </p:cNvSpPr>
            <p:nvPr/>
          </p:nvSpPr>
          <p:spPr bwMode="auto">
            <a:xfrm>
              <a:off x="3744" y="3217"/>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98" name="Freeform 306"/>
            <p:cNvSpPr>
              <a:spLocks/>
            </p:cNvSpPr>
            <p:nvPr/>
          </p:nvSpPr>
          <p:spPr bwMode="auto">
            <a:xfrm>
              <a:off x="3576" y="3177"/>
              <a:ext cx="52" cy="46"/>
            </a:xfrm>
            <a:custGeom>
              <a:avLst/>
              <a:gdLst>
                <a:gd name="T0" fmla="*/ 0 w 52"/>
                <a:gd name="T1" fmla="*/ 23 h 46"/>
                <a:gd name="T2" fmla="*/ 6 w 52"/>
                <a:gd name="T3" fmla="*/ 40 h 46"/>
                <a:gd name="T4" fmla="*/ 23 w 52"/>
                <a:gd name="T5" fmla="*/ 46 h 46"/>
                <a:gd name="T6" fmla="*/ 46 w 52"/>
                <a:gd name="T7" fmla="*/ 40 h 46"/>
                <a:gd name="T8" fmla="*/ 52 w 52"/>
                <a:gd name="T9" fmla="*/ 23 h 46"/>
                <a:gd name="T10" fmla="*/ 46 w 52"/>
                <a:gd name="T11" fmla="*/ 5 h 46"/>
                <a:gd name="T12" fmla="*/ 23 w 52"/>
                <a:gd name="T13" fmla="*/ 0 h 46"/>
                <a:gd name="T14" fmla="*/ 6 w 52"/>
                <a:gd name="T15" fmla="*/ 5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0"/>
                  </a:lnTo>
                  <a:lnTo>
                    <a:pt x="23" y="46"/>
                  </a:lnTo>
                  <a:lnTo>
                    <a:pt x="46" y="40"/>
                  </a:lnTo>
                  <a:lnTo>
                    <a:pt x="52" y="23"/>
                  </a:lnTo>
                  <a:lnTo>
                    <a:pt x="46"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499" name="Freeform 307"/>
            <p:cNvSpPr>
              <a:spLocks/>
            </p:cNvSpPr>
            <p:nvPr/>
          </p:nvSpPr>
          <p:spPr bwMode="auto">
            <a:xfrm>
              <a:off x="3524" y="3171"/>
              <a:ext cx="52" cy="46"/>
            </a:xfrm>
            <a:custGeom>
              <a:avLst/>
              <a:gdLst>
                <a:gd name="T0" fmla="*/ 0 w 52"/>
                <a:gd name="T1" fmla="*/ 23 h 46"/>
                <a:gd name="T2" fmla="*/ 6 w 52"/>
                <a:gd name="T3" fmla="*/ 46 h 46"/>
                <a:gd name="T4" fmla="*/ 23 w 52"/>
                <a:gd name="T5" fmla="*/ 46 h 46"/>
                <a:gd name="T6" fmla="*/ 46 w 52"/>
                <a:gd name="T7" fmla="*/ 40 h 46"/>
                <a:gd name="T8" fmla="*/ 52 w 52"/>
                <a:gd name="T9" fmla="*/ 23 h 46"/>
                <a:gd name="T10" fmla="*/ 41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6"/>
                  </a:lnTo>
                  <a:lnTo>
                    <a:pt x="23" y="46"/>
                  </a:lnTo>
                  <a:lnTo>
                    <a:pt x="46" y="40"/>
                  </a:lnTo>
                  <a:lnTo>
                    <a:pt x="52"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00" name="Freeform 308"/>
            <p:cNvSpPr>
              <a:spLocks/>
            </p:cNvSpPr>
            <p:nvPr/>
          </p:nvSpPr>
          <p:spPr bwMode="auto">
            <a:xfrm>
              <a:off x="3484" y="3177"/>
              <a:ext cx="46" cy="52"/>
            </a:xfrm>
            <a:custGeom>
              <a:avLst/>
              <a:gdLst>
                <a:gd name="T0" fmla="*/ 0 w 46"/>
                <a:gd name="T1" fmla="*/ 23 h 52"/>
                <a:gd name="T2" fmla="*/ 6 w 46"/>
                <a:gd name="T3" fmla="*/ 46 h 52"/>
                <a:gd name="T4" fmla="*/ 23 w 46"/>
                <a:gd name="T5" fmla="*/ 52 h 52"/>
                <a:gd name="T6" fmla="*/ 46 w 46"/>
                <a:gd name="T7" fmla="*/ 46 h 52"/>
                <a:gd name="T8" fmla="*/ 46 w 46"/>
                <a:gd name="T9" fmla="*/ 23 h 52"/>
                <a:gd name="T10" fmla="*/ 40 w 46"/>
                <a:gd name="T11" fmla="*/ 5 h 52"/>
                <a:gd name="T12" fmla="*/ 23 w 46"/>
                <a:gd name="T13" fmla="*/ 0 h 52"/>
                <a:gd name="T14" fmla="*/ 6 w 46"/>
                <a:gd name="T15" fmla="*/ 5 h 52"/>
                <a:gd name="T16" fmla="*/ 0 w 46"/>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3"/>
                  </a:moveTo>
                  <a:lnTo>
                    <a:pt x="6" y="46"/>
                  </a:lnTo>
                  <a:lnTo>
                    <a:pt x="23" y="52"/>
                  </a:lnTo>
                  <a:lnTo>
                    <a:pt x="46" y="46"/>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01" name="Freeform 309"/>
            <p:cNvSpPr>
              <a:spLocks/>
            </p:cNvSpPr>
            <p:nvPr/>
          </p:nvSpPr>
          <p:spPr bwMode="auto">
            <a:xfrm>
              <a:off x="3443" y="3177"/>
              <a:ext cx="47" cy="52"/>
            </a:xfrm>
            <a:custGeom>
              <a:avLst/>
              <a:gdLst>
                <a:gd name="T0" fmla="*/ 0 w 47"/>
                <a:gd name="T1" fmla="*/ 28 h 52"/>
                <a:gd name="T2" fmla="*/ 6 w 47"/>
                <a:gd name="T3" fmla="*/ 46 h 52"/>
                <a:gd name="T4" fmla="*/ 24 w 47"/>
                <a:gd name="T5" fmla="*/ 52 h 52"/>
                <a:gd name="T6" fmla="*/ 41 w 47"/>
                <a:gd name="T7" fmla="*/ 46 h 52"/>
                <a:gd name="T8" fmla="*/ 47 w 47"/>
                <a:gd name="T9" fmla="*/ 23 h 52"/>
                <a:gd name="T10" fmla="*/ 41 w 47"/>
                <a:gd name="T11" fmla="*/ 5 h 52"/>
                <a:gd name="T12" fmla="*/ 24 w 47"/>
                <a:gd name="T13" fmla="*/ 0 h 52"/>
                <a:gd name="T14" fmla="*/ 6 w 47"/>
                <a:gd name="T15" fmla="*/ 5 h 52"/>
                <a:gd name="T16" fmla="*/ 0 w 47"/>
                <a:gd name="T17"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2">
                  <a:moveTo>
                    <a:pt x="0" y="28"/>
                  </a:moveTo>
                  <a:lnTo>
                    <a:pt x="6" y="46"/>
                  </a:lnTo>
                  <a:lnTo>
                    <a:pt x="24" y="52"/>
                  </a:lnTo>
                  <a:lnTo>
                    <a:pt x="41" y="46"/>
                  </a:lnTo>
                  <a:lnTo>
                    <a:pt x="47" y="23"/>
                  </a:lnTo>
                  <a:lnTo>
                    <a:pt x="41" y="5"/>
                  </a:lnTo>
                  <a:lnTo>
                    <a:pt x="24" y="0"/>
                  </a:lnTo>
                  <a:lnTo>
                    <a:pt x="6" y="5"/>
                  </a:lnTo>
                  <a:lnTo>
                    <a:pt x="0" y="28"/>
                  </a:lnTo>
                  <a:close/>
                </a:path>
              </a:pathLst>
            </a:custGeom>
            <a:solidFill>
              <a:srgbClr val="C080FF"/>
            </a:solidFill>
            <a:ln w="0">
              <a:solidFill>
                <a:srgbClr val="000000"/>
              </a:solidFill>
              <a:prstDash val="solid"/>
              <a:round/>
              <a:headEnd/>
              <a:tailEnd/>
            </a:ln>
          </p:spPr>
          <p:txBody>
            <a:bodyPr/>
            <a:lstStyle/>
            <a:p>
              <a:endParaRPr lang="en-US"/>
            </a:p>
          </p:txBody>
        </p:sp>
        <p:sp>
          <p:nvSpPr>
            <p:cNvPr id="8502" name="Freeform 310"/>
            <p:cNvSpPr>
              <a:spLocks/>
            </p:cNvSpPr>
            <p:nvPr/>
          </p:nvSpPr>
          <p:spPr bwMode="auto">
            <a:xfrm>
              <a:off x="3495" y="3148"/>
              <a:ext cx="47" cy="52"/>
            </a:xfrm>
            <a:custGeom>
              <a:avLst/>
              <a:gdLst>
                <a:gd name="T0" fmla="*/ 0 w 47"/>
                <a:gd name="T1" fmla="*/ 23 h 52"/>
                <a:gd name="T2" fmla="*/ 6 w 47"/>
                <a:gd name="T3" fmla="*/ 46 h 52"/>
                <a:gd name="T4" fmla="*/ 23 w 47"/>
                <a:gd name="T5" fmla="*/ 52 h 52"/>
                <a:gd name="T6" fmla="*/ 41 w 47"/>
                <a:gd name="T7" fmla="*/ 46 h 52"/>
                <a:gd name="T8" fmla="*/ 47 w 47"/>
                <a:gd name="T9" fmla="*/ 23 h 52"/>
                <a:gd name="T10" fmla="*/ 41 w 47"/>
                <a:gd name="T11" fmla="*/ 5 h 52"/>
                <a:gd name="T12" fmla="*/ 23 w 47"/>
                <a:gd name="T13" fmla="*/ 0 h 52"/>
                <a:gd name="T14" fmla="*/ 6 w 47"/>
                <a:gd name="T15" fmla="*/ 5 h 52"/>
                <a:gd name="T16" fmla="*/ 0 w 47"/>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2">
                  <a:moveTo>
                    <a:pt x="0" y="23"/>
                  </a:moveTo>
                  <a:lnTo>
                    <a:pt x="6" y="46"/>
                  </a:lnTo>
                  <a:lnTo>
                    <a:pt x="23" y="52"/>
                  </a:lnTo>
                  <a:lnTo>
                    <a:pt x="41" y="46"/>
                  </a:lnTo>
                  <a:lnTo>
                    <a:pt x="47"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03" name="Freeform 311"/>
            <p:cNvSpPr>
              <a:spLocks/>
            </p:cNvSpPr>
            <p:nvPr/>
          </p:nvSpPr>
          <p:spPr bwMode="auto">
            <a:xfrm>
              <a:off x="3467" y="3275"/>
              <a:ext cx="51" cy="52"/>
            </a:xfrm>
            <a:custGeom>
              <a:avLst/>
              <a:gdLst>
                <a:gd name="T0" fmla="*/ 0 w 51"/>
                <a:gd name="T1" fmla="*/ 29 h 52"/>
                <a:gd name="T2" fmla="*/ 5 w 51"/>
                <a:gd name="T3" fmla="*/ 46 h 52"/>
                <a:gd name="T4" fmla="*/ 28 w 51"/>
                <a:gd name="T5" fmla="*/ 52 h 52"/>
                <a:gd name="T6" fmla="*/ 46 w 51"/>
                <a:gd name="T7" fmla="*/ 46 h 52"/>
                <a:gd name="T8" fmla="*/ 51 w 51"/>
                <a:gd name="T9" fmla="*/ 29 h 52"/>
                <a:gd name="T10" fmla="*/ 46 w 51"/>
                <a:gd name="T11" fmla="*/ 6 h 52"/>
                <a:gd name="T12" fmla="*/ 23 w 51"/>
                <a:gd name="T13" fmla="*/ 0 h 52"/>
                <a:gd name="T14" fmla="*/ 5 w 51"/>
                <a:gd name="T15" fmla="*/ 6 h 52"/>
                <a:gd name="T16" fmla="*/ 0 w 51"/>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0" y="29"/>
                  </a:moveTo>
                  <a:lnTo>
                    <a:pt x="5" y="46"/>
                  </a:lnTo>
                  <a:lnTo>
                    <a:pt x="28" y="52"/>
                  </a:lnTo>
                  <a:lnTo>
                    <a:pt x="46" y="46"/>
                  </a:lnTo>
                  <a:lnTo>
                    <a:pt x="51" y="29"/>
                  </a:lnTo>
                  <a:lnTo>
                    <a:pt x="46" y="6"/>
                  </a:lnTo>
                  <a:lnTo>
                    <a:pt x="23" y="0"/>
                  </a:lnTo>
                  <a:lnTo>
                    <a:pt x="5"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504" name="Freeform 312"/>
            <p:cNvSpPr>
              <a:spLocks/>
            </p:cNvSpPr>
            <p:nvPr/>
          </p:nvSpPr>
          <p:spPr bwMode="auto">
            <a:xfrm>
              <a:off x="3397" y="3263"/>
              <a:ext cx="52" cy="46"/>
            </a:xfrm>
            <a:custGeom>
              <a:avLst/>
              <a:gdLst>
                <a:gd name="T0" fmla="*/ 0 w 52"/>
                <a:gd name="T1" fmla="*/ 23 h 46"/>
                <a:gd name="T2" fmla="*/ 6 w 52"/>
                <a:gd name="T3" fmla="*/ 41 h 46"/>
                <a:gd name="T4" fmla="*/ 23 w 52"/>
                <a:gd name="T5" fmla="*/ 46 h 46"/>
                <a:gd name="T6" fmla="*/ 46 w 52"/>
                <a:gd name="T7" fmla="*/ 41 h 46"/>
                <a:gd name="T8" fmla="*/ 52 w 52"/>
                <a:gd name="T9" fmla="*/ 23 h 46"/>
                <a:gd name="T10" fmla="*/ 46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1"/>
                  </a:lnTo>
                  <a:lnTo>
                    <a:pt x="23"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05" name="Freeform 313"/>
            <p:cNvSpPr>
              <a:spLocks/>
            </p:cNvSpPr>
            <p:nvPr/>
          </p:nvSpPr>
          <p:spPr bwMode="auto">
            <a:xfrm>
              <a:off x="3374" y="3217"/>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06" name="Freeform 314"/>
            <p:cNvSpPr>
              <a:spLocks/>
            </p:cNvSpPr>
            <p:nvPr/>
          </p:nvSpPr>
          <p:spPr bwMode="auto">
            <a:xfrm>
              <a:off x="3322" y="3223"/>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07" name="Freeform 315"/>
            <p:cNvSpPr>
              <a:spLocks/>
            </p:cNvSpPr>
            <p:nvPr/>
          </p:nvSpPr>
          <p:spPr bwMode="auto">
            <a:xfrm>
              <a:off x="3305" y="3373"/>
              <a:ext cx="52" cy="46"/>
            </a:xfrm>
            <a:custGeom>
              <a:avLst/>
              <a:gdLst>
                <a:gd name="T0" fmla="*/ 0 w 52"/>
                <a:gd name="T1" fmla="*/ 23 h 46"/>
                <a:gd name="T2" fmla="*/ 6 w 52"/>
                <a:gd name="T3" fmla="*/ 40 h 46"/>
                <a:gd name="T4" fmla="*/ 29 w 52"/>
                <a:gd name="T5" fmla="*/ 46 h 46"/>
                <a:gd name="T6" fmla="*/ 46 w 52"/>
                <a:gd name="T7" fmla="*/ 40 h 46"/>
                <a:gd name="T8" fmla="*/ 52 w 52"/>
                <a:gd name="T9" fmla="*/ 23 h 46"/>
                <a:gd name="T10" fmla="*/ 46 w 52"/>
                <a:gd name="T11" fmla="*/ 6 h 46"/>
                <a:gd name="T12" fmla="*/ 23 w 52"/>
                <a:gd name="T13" fmla="*/ 0 h 46"/>
                <a:gd name="T14" fmla="*/ 6 w 52"/>
                <a:gd name="T15" fmla="*/ 6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0"/>
                  </a:lnTo>
                  <a:lnTo>
                    <a:pt x="29" y="46"/>
                  </a:lnTo>
                  <a:lnTo>
                    <a:pt x="46" y="40"/>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08" name="Freeform 316"/>
            <p:cNvSpPr>
              <a:spLocks/>
            </p:cNvSpPr>
            <p:nvPr/>
          </p:nvSpPr>
          <p:spPr bwMode="auto">
            <a:xfrm>
              <a:off x="3224" y="3217"/>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09" name="Freeform 317"/>
            <p:cNvSpPr>
              <a:spLocks/>
            </p:cNvSpPr>
            <p:nvPr/>
          </p:nvSpPr>
          <p:spPr bwMode="auto">
            <a:xfrm>
              <a:off x="3195" y="3234"/>
              <a:ext cx="46" cy="47"/>
            </a:xfrm>
            <a:custGeom>
              <a:avLst/>
              <a:gdLst>
                <a:gd name="T0" fmla="*/ 0 w 46"/>
                <a:gd name="T1" fmla="*/ 23 h 47"/>
                <a:gd name="T2" fmla="*/ 6 w 46"/>
                <a:gd name="T3" fmla="*/ 41 h 47"/>
                <a:gd name="T4" fmla="*/ 23 w 46"/>
                <a:gd name="T5" fmla="*/ 47 h 47"/>
                <a:gd name="T6" fmla="*/ 41 w 46"/>
                <a:gd name="T7" fmla="*/ 41 h 47"/>
                <a:gd name="T8" fmla="*/ 46 w 46"/>
                <a:gd name="T9" fmla="*/ 23 h 47"/>
                <a:gd name="T10" fmla="*/ 41 w 46"/>
                <a:gd name="T11" fmla="*/ 6 h 47"/>
                <a:gd name="T12" fmla="*/ 23 w 46"/>
                <a:gd name="T13" fmla="*/ 0 h 47"/>
                <a:gd name="T14" fmla="*/ 6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6" y="41"/>
                  </a:lnTo>
                  <a:lnTo>
                    <a:pt x="23" y="47"/>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10" name="Freeform 318"/>
            <p:cNvSpPr>
              <a:spLocks/>
            </p:cNvSpPr>
            <p:nvPr/>
          </p:nvSpPr>
          <p:spPr bwMode="auto">
            <a:xfrm>
              <a:off x="3166" y="3182"/>
              <a:ext cx="47" cy="47"/>
            </a:xfrm>
            <a:custGeom>
              <a:avLst/>
              <a:gdLst>
                <a:gd name="T0" fmla="*/ 0 w 47"/>
                <a:gd name="T1" fmla="*/ 23 h 47"/>
                <a:gd name="T2" fmla="*/ 6 w 47"/>
                <a:gd name="T3" fmla="*/ 41 h 47"/>
                <a:gd name="T4" fmla="*/ 23 w 47"/>
                <a:gd name="T5" fmla="*/ 47 h 47"/>
                <a:gd name="T6" fmla="*/ 41 w 47"/>
                <a:gd name="T7" fmla="*/ 41 h 47"/>
                <a:gd name="T8" fmla="*/ 47 w 47"/>
                <a:gd name="T9" fmla="*/ 23 h 47"/>
                <a:gd name="T10" fmla="*/ 41 w 47"/>
                <a:gd name="T11" fmla="*/ 6 h 47"/>
                <a:gd name="T12" fmla="*/ 23 w 47"/>
                <a:gd name="T13" fmla="*/ 0 h 47"/>
                <a:gd name="T14" fmla="*/ 6 w 47"/>
                <a:gd name="T15" fmla="*/ 6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lnTo>
                    <a:pt x="6" y="41"/>
                  </a:lnTo>
                  <a:lnTo>
                    <a:pt x="23" y="47"/>
                  </a:lnTo>
                  <a:lnTo>
                    <a:pt x="41" y="41"/>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11" name="Freeform 319"/>
            <p:cNvSpPr>
              <a:spLocks/>
            </p:cNvSpPr>
            <p:nvPr/>
          </p:nvSpPr>
          <p:spPr bwMode="auto">
            <a:xfrm>
              <a:off x="3126" y="3223"/>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12" name="Freeform 320"/>
            <p:cNvSpPr>
              <a:spLocks/>
            </p:cNvSpPr>
            <p:nvPr/>
          </p:nvSpPr>
          <p:spPr bwMode="auto">
            <a:xfrm>
              <a:off x="3039" y="3217"/>
              <a:ext cx="47" cy="46"/>
            </a:xfrm>
            <a:custGeom>
              <a:avLst/>
              <a:gdLst>
                <a:gd name="T0" fmla="*/ 0 w 47"/>
                <a:gd name="T1" fmla="*/ 23 h 46"/>
                <a:gd name="T2" fmla="*/ 6 w 47"/>
                <a:gd name="T3" fmla="*/ 40 h 46"/>
                <a:gd name="T4" fmla="*/ 23 w 47"/>
                <a:gd name="T5" fmla="*/ 46 h 46"/>
                <a:gd name="T6" fmla="*/ 41 w 47"/>
                <a:gd name="T7" fmla="*/ 40 h 46"/>
                <a:gd name="T8" fmla="*/ 47 w 47"/>
                <a:gd name="T9" fmla="*/ 23 h 46"/>
                <a:gd name="T10" fmla="*/ 41 w 47"/>
                <a:gd name="T11" fmla="*/ 6 h 46"/>
                <a:gd name="T12" fmla="*/ 23 w 47"/>
                <a:gd name="T13" fmla="*/ 0 h 46"/>
                <a:gd name="T14" fmla="*/ 6 w 47"/>
                <a:gd name="T15" fmla="*/ 6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0"/>
                  </a:lnTo>
                  <a:lnTo>
                    <a:pt x="23" y="46"/>
                  </a:lnTo>
                  <a:lnTo>
                    <a:pt x="41" y="40"/>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13" name="Freeform 321"/>
            <p:cNvSpPr>
              <a:spLocks/>
            </p:cNvSpPr>
            <p:nvPr/>
          </p:nvSpPr>
          <p:spPr bwMode="auto">
            <a:xfrm>
              <a:off x="3051" y="3257"/>
              <a:ext cx="46" cy="47"/>
            </a:xfrm>
            <a:custGeom>
              <a:avLst/>
              <a:gdLst>
                <a:gd name="T0" fmla="*/ 0 w 46"/>
                <a:gd name="T1" fmla="*/ 24 h 47"/>
                <a:gd name="T2" fmla="*/ 6 w 46"/>
                <a:gd name="T3" fmla="*/ 41 h 47"/>
                <a:gd name="T4" fmla="*/ 23 w 46"/>
                <a:gd name="T5" fmla="*/ 47 h 47"/>
                <a:gd name="T6" fmla="*/ 40 w 46"/>
                <a:gd name="T7" fmla="*/ 41 h 47"/>
                <a:gd name="T8" fmla="*/ 46 w 46"/>
                <a:gd name="T9" fmla="*/ 24 h 47"/>
                <a:gd name="T10" fmla="*/ 40 w 46"/>
                <a:gd name="T11" fmla="*/ 6 h 47"/>
                <a:gd name="T12" fmla="*/ 23 w 46"/>
                <a:gd name="T13" fmla="*/ 0 h 47"/>
                <a:gd name="T14" fmla="*/ 6 w 46"/>
                <a:gd name="T15" fmla="*/ 6 h 47"/>
                <a:gd name="T16" fmla="*/ 0 w 46"/>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514" name="Freeform 322"/>
            <p:cNvSpPr>
              <a:spLocks/>
            </p:cNvSpPr>
            <p:nvPr/>
          </p:nvSpPr>
          <p:spPr bwMode="auto">
            <a:xfrm>
              <a:off x="3166" y="3281"/>
              <a:ext cx="47" cy="46"/>
            </a:xfrm>
            <a:custGeom>
              <a:avLst/>
              <a:gdLst>
                <a:gd name="T0" fmla="*/ 0 w 47"/>
                <a:gd name="T1" fmla="*/ 23 h 46"/>
                <a:gd name="T2" fmla="*/ 6 w 47"/>
                <a:gd name="T3" fmla="*/ 40 h 46"/>
                <a:gd name="T4" fmla="*/ 23 w 47"/>
                <a:gd name="T5" fmla="*/ 46 h 46"/>
                <a:gd name="T6" fmla="*/ 41 w 47"/>
                <a:gd name="T7" fmla="*/ 40 h 46"/>
                <a:gd name="T8" fmla="*/ 47 w 47"/>
                <a:gd name="T9" fmla="*/ 23 h 46"/>
                <a:gd name="T10" fmla="*/ 41 w 47"/>
                <a:gd name="T11" fmla="*/ 5 h 46"/>
                <a:gd name="T12" fmla="*/ 23 w 47"/>
                <a:gd name="T13" fmla="*/ 0 h 46"/>
                <a:gd name="T14" fmla="*/ 6 w 47"/>
                <a:gd name="T15" fmla="*/ 5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0"/>
                  </a:lnTo>
                  <a:lnTo>
                    <a:pt x="23" y="46"/>
                  </a:lnTo>
                  <a:lnTo>
                    <a:pt x="41" y="40"/>
                  </a:lnTo>
                  <a:lnTo>
                    <a:pt x="47"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15" name="Freeform 323"/>
            <p:cNvSpPr>
              <a:spLocks/>
            </p:cNvSpPr>
            <p:nvPr/>
          </p:nvSpPr>
          <p:spPr bwMode="auto">
            <a:xfrm>
              <a:off x="3224" y="3333"/>
              <a:ext cx="52" cy="46"/>
            </a:xfrm>
            <a:custGeom>
              <a:avLst/>
              <a:gdLst>
                <a:gd name="T0" fmla="*/ 0 w 52"/>
                <a:gd name="T1" fmla="*/ 23 h 46"/>
                <a:gd name="T2" fmla="*/ 6 w 52"/>
                <a:gd name="T3" fmla="*/ 40 h 46"/>
                <a:gd name="T4" fmla="*/ 23 w 52"/>
                <a:gd name="T5" fmla="*/ 46 h 46"/>
                <a:gd name="T6" fmla="*/ 46 w 52"/>
                <a:gd name="T7" fmla="*/ 40 h 46"/>
                <a:gd name="T8" fmla="*/ 52 w 52"/>
                <a:gd name="T9" fmla="*/ 23 h 46"/>
                <a:gd name="T10" fmla="*/ 40 w 52"/>
                <a:gd name="T11" fmla="*/ 5 h 46"/>
                <a:gd name="T12" fmla="*/ 23 w 52"/>
                <a:gd name="T13" fmla="*/ 0 h 46"/>
                <a:gd name="T14" fmla="*/ 6 w 52"/>
                <a:gd name="T15" fmla="*/ 5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0"/>
                  </a:lnTo>
                  <a:lnTo>
                    <a:pt x="23" y="46"/>
                  </a:lnTo>
                  <a:lnTo>
                    <a:pt x="46" y="40"/>
                  </a:lnTo>
                  <a:lnTo>
                    <a:pt x="52"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16" name="Freeform 324"/>
            <p:cNvSpPr>
              <a:spLocks/>
            </p:cNvSpPr>
            <p:nvPr/>
          </p:nvSpPr>
          <p:spPr bwMode="auto">
            <a:xfrm>
              <a:off x="3166" y="3321"/>
              <a:ext cx="47" cy="46"/>
            </a:xfrm>
            <a:custGeom>
              <a:avLst/>
              <a:gdLst>
                <a:gd name="T0" fmla="*/ 0 w 47"/>
                <a:gd name="T1" fmla="*/ 23 h 46"/>
                <a:gd name="T2" fmla="*/ 6 w 47"/>
                <a:gd name="T3" fmla="*/ 40 h 46"/>
                <a:gd name="T4" fmla="*/ 23 w 47"/>
                <a:gd name="T5" fmla="*/ 46 h 46"/>
                <a:gd name="T6" fmla="*/ 41 w 47"/>
                <a:gd name="T7" fmla="*/ 40 h 46"/>
                <a:gd name="T8" fmla="*/ 47 w 47"/>
                <a:gd name="T9" fmla="*/ 23 h 46"/>
                <a:gd name="T10" fmla="*/ 41 w 47"/>
                <a:gd name="T11" fmla="*/ 6 h 46"/>
                <a:gd name="T12" fmla="*/ 23 w 47"/>
                <a:gd name="T13" fmla="*/ 0 h 46"/>
                <a:gd name="T14" fmla="*/ 6 w 47"/>
                <a:gd name="T15" fmla="*/ 6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0"/>
                  </a:lnTo>
                  <a:lnTo>
                    <a:pt x="23" y="46"/>
                  </a:lnTo>
                  <a:lnTo>
                    <a:pt x="41" y="40"/>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17" name="Freeform 325"/>
            <p:cNvSpPr>
              <a:spLocks/>
            </p:cNvSpPr>
            <p:nvPr/>
          </p:nvSpPr>
          <p:spPr bwMode="auto">
            <a:xfrm>
              <a:off x="3126" y="3338"/>
              <a:ext cx="46" cy="47"/>
            </a:xfrm>
            <a:custGeom>
              <a:avLst/>
              <a:gdLst>
                <a:gd name="T0" fmla="*/ 0 w 46"/>
                <a:gd name="T1" fmla="*/ 23 h 47"/>
                <a:gd name="T2" fmla="*/ 6 w 46"/>
                <a:gd name="T3" fmla="*/ 41 h 47"/>
                <a:gd name="T4" fmla="*/ 23 w 46"/>
                <a:gd name="T5" fmla="*/ 47 h 47"/>
                <a:gd name="T6" fmla="*/ 40 w 46"/>
                <a:gd name="T7" fmla="*/ 41 h 47"/>
                <a:gd name="T8" fmla="*/ 46 w 46"/>
                <a:gd name="T9" fmla="*/ 23 h 47"/>
                <a:gd name="T10" fmla="*/ 40 w 46"/>
                <a:gd name="T11" fmla="*/ 6 h 47"/>
                <a:gd name="T12" fmla="*/ 23 w 46"/>
                <a:gd name="T13" fmla="*/ 0 h 47"/>
                <a:gd name="T14" fmla="*/ 6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6" y="41"/>
                  </a:lnTo>
                  <a:lnTo>
                    <a:pt x="23" y="47"/>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18" name="Freeform 326"/>
            <p:cNvSpPr>
              <a:spLocks/>
            </p:cNvSpPr>
            <p:nvPr/>
          </p:nvSpPr>
          <p:spPr bwMode="auto">
            <a:xfrm>
              <a:off x="3155" y="3385"/>
              <a:ext cx="52" cy="46"/>
            </a:xfrm>
            <a:custGeom>
              <a:avLst/>
              <a:gdLst>
                <a:gd name="T0" fmla="*/ 0 w 52"/>
                <a:gd name="T1" fmla="*/ 23 h 46"/>
                <a:gd name="T2" fmla="*/ 6 w 52"/>
                <a:gd name="T3" fmla="*/ 40 h 46"/>
                <a:gd name="T4" fmla="*/ 23 w 52"/>
                <a:gd name="T5" fmla="*/ 46 h 46"/>
                <a:gd name="T6" fmla="*/ 46 w 52"/>
                <a:gd name="T7" fmla="*/ 40 h 46"/>
                <a:gd name="T8" fmla="*/ 52 w 52"/>
                <a:gd name="T9" fmla="*/ 23 h 46"/>
                <a:gd name="T10" fmla="*/ 46 w 52"/>
                <a:gd name="T11" fmla="*/ 5 h 46"/>
                <a:gd name="T12" fmla="*/ 23 w 52"/>
                <a:gd name="T13" fmla="*/ 0 h 46"/>
                <a:gd name="T14" fmla="*/ 6 w 52"/>
                <a:gd name="T15" fmla="*/ 5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0"/>
                  </a:lnTo>
                  <a:lnTo>
                    <a:pt x="23" y="46"/>
                  </a:lnTo>
                  <a:lnTo>
                    <a:pt x="46" y="40"/>
                  </a:lnTo>
                  <a:lnTo>
                    <a:pt x="52" y="23"/>
                  </a:lnTo>
                  <a:lnTo>
                    <a:pt x="46"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19" name="Freeform 327"/>
            <p:cNvSpPr>
              <a:spLocks/>
            </p:cNvSpPr>
            <p:nvPr/>
          </p:nvSpPr>
          <p:spPr bwMode="auto">
            <a:xfrm>
              <a:off x="3114" y="3437"/>
              <a:ext cx="52" cy="46"/>
            </a:xfrm>
            <a:custGeom>
              <a:avLst/>
              <a:gdLst>
                <a:gd name="T0" fmla="*/ 0 w 52"/>
                <a:gd name="T1" fmla="*/ 23 h 46"/>
                <a:gd name="T2" fmla="*/ 6 w 52"/>
                <a:gd name="T3" fmla="*/ 46 h 46"/>
                <a:gd name="T4" fmla="*/ 29 w 52"/>
                <a:gd name="T5" fmla="*/ 46 h 46"/>
                <a:gd name="T6" fmla="*/ 47 w 52"/>
                <a:gd name="T7" fmla="*/ 40 h 46"/>
                <a:gd name="T8" fmla="*/ 52 w 52"/>
                <a:gd name="T9" fmla="*/ 23 h 46"/>
                <a:gd name="T10" fmla="*/ 47 w 52"/>
                <a:gd name="T11" fmla="*/ 5 h 46"/>
                <a:gd name="T12" fmla="*/ 24 w 52"/>
                <a:gd name="T13" fmla="*/ 0 h 46"/>
                <a:gd name="T14" fmla="*/ 6 w 52"/>
                <a:gd name="T15" fmla="*/ 5 h 46"/>
                <a:gd name="T16" fmla="*/ 0 w 52"/>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6">
                  <a:moveTo>
                    <a:pt x="0" y="23"/>
                  </a:moveTo>
                  <a:lnTo>
                    <a:pt x="6" y="46"/>
                  </a:lnTo>
                  <a:lnTo>
                    <a:pt x="29" y="46"/>
                  </a:lnTo>
                  <a:lnTo>
                    <a:pt x="47" y="40"/>
                  </a:lnTo>
                  <a:lnTo>
                    <a:pt x="52" y="23"/>
                  </a:lnTo>
                  <a:lnTo>
                    <a:pt x="47" y="5"/>
                  </a:lnTo>
                  <a:lnTo>
                    <a:pt x="24"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20" name="Freeform 328"/>
            <p:cNvSpPr>
              <a:spLocks/>
            </p:cNvSpPr>
            <p:nvPr/>
          </p:nvSpPr>
          <p:spPr bwMode="auto">
            <a:xfrm>
              <a:off x="3062" y="3321"/>
              <a:ext cx="47" cy="46"/>
            </a:xfrm>
            <a:custGeom>
              <a:avLst/>
              <a:gdLst>
                <a:gd name="T0" fmla="*/ 0 w 47"/>
                <a:gd name="T1" fmla="*/ 23 h 46"/>
                <a:gd name="T2" fmla="*/ 6 w 47"/>
                <a:gd name="T3" fmla="*/ 40 h 46"/>
                <a:gd name="T4" fmla="*/ 24 w 47"/>
                <a:gd name="T5" fmla="*/ 46 h 46"/>
                <a:gd name="T6" fmla="*/ 41 w 47"/>
                <a:gd name="T7" fmla="*/ 40 h 46"/>
                <a:gd name="T8" fmla="*/ 47 w 47"/>
                <a:gd name="T9" fmla="*/ 23 h 46"/>
                <a:gd name="T10" fmla="*/ 41 w 47"/>
                <a:gd name="T11" fmla="*/ 6 h 46"/>
                <a:gd name="T12" fmla="*/ 24 w 47"/>
                <a:gd name="T13" fmla="*/ 0 h 46"/>
                <a:gd name="T14" fmla="*/ 6 w 47"/>
                <a:gd name="T15" fmla="*/ 6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0"/>
                  </a:lnTo>
                  <a:lnTo>
                    <a:pt x="24" y="46"/>
                  </a:lnTo>
                  <a:lnTo>
                    <a:pt x="41" y="40"/>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21" name="Freeform 329"/>
            <p:cNvSpPr>
              <a:spLocks/>
            </p:cNvSpPr>
            <p:nvPr/>
          </p:nvSpPr>
          <p:spPr bwMode="auto">
            <a:xfrm>
              <a:off x="3028" y="3327"/>
              <a:ext cx="46" cy="52"/>
            </a:xfrm>
            <a:custGeom>
              <a:avLst/>
              <a:gdLst>
                <a:gd name="T0" fmla="*/ 0 w 46"/>
                <a:gd name="T1" fmla="*/ 23 h 52"/>
                <a:gd name="T2" fmla="*/ 6 w 46"/>
                <a:gd name="T3" fmla="*/ 46 h 52"/>
                <a:gd name="T4" fmla="*/ 23 w 46"/>
                <a:gd name="T5" fmla="*/ 52 h 52"/>
                <a:gd name="T6" fmla="*/ 40 w 46"/>
                <a:gd name="T7" fmla="*/ 46 h 52"/>
                <a:gd name="T8" fmla="*/ 46 w 46"/>
                <a:gd name="T9" fmla="*/ 23 h 52"/>
                <a:gd name="T10" fmla="*/ 40 w 46"/>
                <a:gd name="T11" fmla="*/ 6 h 52"/>
                <a:gd name="T12" fmla="*/ 23 w 46"/>
                <a:gd name="T13" fmla="*/ 0 h 52"/>
                <a:gd name="T14" fmla="*/ 6 w 46"/>
                <a:gd name="T15" fmla="*/ 6 h 52"/>
                <a:gd name="T16" fmla="*/ 0 w 46"/>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3"/>
                  </a:moveTo>
                  <a:lnTo>
                    <a:pt x="6" y="46"/>
                  </a:lnTo>
                  <a:lnTo>
                    <a:pt x="23" y="52"/>
                  </a:lnTo>
                  <a:lnTo>
                    <a:pt x="40" y="46"/>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22" name="Freeform 330"/>
            <p:cNvSpPr>
              <a:spLocks/>
            </p:cNvSpPr>
            <p:nvPr/>
          </p:nvSpPr>
          <p:spPr bwMode="auto">
            <a:xfrm>
              <a:off x="3028" y="3356"/>
              <a:ext cx="46" cy="52"/>
            </a:xfrm>
            <a:custGeom>
              <a:avLst/>
              <a:gdLst>
                <a:gd name="T0" fmla="*/ 0 w 46"/>
                <a:gd name="T1" fmla="*/ 23 h 52"/>
                <a:gd name="T2" fmla="*/ 6 w 46"/>
                <a:gd name="T3" fmla="*/ 46 h 52"/>
                <a:gd name="T4" fmla="*/ 23 w 46"/>
                <a:gd name="T5" fmla="*/ 52 h 52"/>
                <a:gd name="T6" fmla="*/ 40 w 46"/>
                <a:gd name="T7" fmla="*/ 46 h 52"/>
                <a:gd name="T8" fmla="*/ 46 w 46"/>
                <a:gd name="T9" fmla="*/ 23 h 52"/>
                <a:gd name="T10" fmla="*/ 40 w 46"/>
                <a:gd name="T11" fmla="*/ 5 h 52"/>
                <a:gd name="T12" fmla="*/ 23 w 46"/>
                <a:gd name="T13" fmla="*/ 0 h 52"/>
                <a:gd name="T14" fmla="*/ 6 w 46"/>
                <a:gd name="T15" fmla="*/ 5 h 52"/>
                <a:gd name="T16" fmla="*/ 0 w 46"/>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3"/>
                  </a:moveTo>
                  <a:lnTo>
                    <a:pt x="6" y="46"/>
                  </a:lnTo>
                  <a:lnTo>
                    <a:pt x="23" y="52"/>
                  </a:lnTo>
                  <a:lnTo>
                    <a:pt x="40" y="46"/>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23" name="Freeform 331"/>
            <p:cNvSpPr>
              <a:spLocks/>
            </p:cNvSpPr>
            <p:nvPr/>
          </p:nvSpPr>
          <p:spPr bwMode="auto">
            <a:xfrm>
              <a:off x="2993" y="3367"/>
              <a:ext cx="46" cy="52"/>
            </a:xfrm>
            <a:custGeom>
              <a:avLst/>
              <a:gdLst>
                <a:gd name="T0" fmla="*/ 0 w 46"/>
                <a:gd name="T1" fmla="*/ 29 h 52"/>
                <a:gd name="T2" fmla="*/ 6 w 46"/>
                <a:gd name="T3" fmla="*/ 46 h 52"/>
                <a:gd name="T4" fmla="*/ 23 w 46"/>
                <a:gd name="T5" fmla="*/ 52 h 52"/>
                <a:gd name="T6" fmla="*/ 41 w 46"/>
                <a:gd name="T7" fmla="*/ 46 h 52"/>
                <a:gd name="T8" fmla="*/ 46 w 46"/>
                <a:gd name="T9" fmla="*/ 23 h 52"/>
                <a:gd name="T10" fmla="*/ 41 w 46"/>
                <a:gd name="T11" fmla="*/ 6 h 52"/>
                <a:gd name="T12" fmla="*/ 23 w 46"/>
                <a:gd name="T13" fmla="*/ 0 h 52"/>
                <a:gd name="T14" fmla="*/ 6 w 46"/>
                <a:gd name="T15" fmla="*/ 6 h 52"/>
                <a:gd name="T16" fmla="*/ 0 w 46"/>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9"/>
                  </a:moveTo>
                  <a:lnTo>
                    <a:pt x="6" y="46"/>
                  </a:lnTo>
                  <a:lnTo>
                    <a:pt x="23" y="52"/>
                  </a:lnTo>
                  <a:lnTo>
                    <a:pt x="41" y="46"/>
                  </a:lnTo>
                  <a:lnTo>
                    <a:pt x="46" y="23"/>
                  </a:lnTo>
                  <a:lnTo>
                    <a:pt x="41"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524" name="Freeform 332"/>
            <p:cNvSpPr>
              <a:spLocks/>
            </p:cNvSpPr>
            <p:nvPr/>
          </p:nvSpPr>
          <p:spPr bwMode="auto">
            <a:xfrm>
              <a:off x="2970" y="3315"/>
              <a:ext cx="46" cy="52"/>
            </a:xfrm>
            <a:custGeom>
              <a:avLst/>
              <a:gdLst>
                <a:gd name="T0" fmla="*/ 0 w 46"/>
                <a:gd name="T1" fmla="*/ 29 h 52"/>
                <a:gd name="T2" fmla="*/ 6 w 46"/>
                <a:gd name="T3" fmla="*/ 46 h 52"/>
                <a:gd name="T4" fmla="*/ 23 w 46"/>
                <a:gd name="T5" fmla="*/ 52 h 52"/>
                <a:gd name="T6" fmla="*/ 41 w 46"/>
                <a:gd name="T7" fmla="*/ 46 h 52"/>
                <a:gd name="T8" fmla="*/ 46 w 46"/>
                <a:gd name="T9" fmla="*/ 23 h 52"/>
                <a:gd name="T10" fmla="*/ 41 w 46"/>
                <a:gd name="T11" fmla="*/ 6 h 52"/>
                <a:gd name="T12" fmla="*/ 23 w 46"/>
                <a:gd name="T13" fmla="*/ 0 h 52"/>
                <a:gd name="T14" fmla="*/ 6 w 46"/>
                <a:gd name="T15" fmla="*/ 6 h 52"/>
                <a:gd name="T16" fmla="*/ 0 w 46"/>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9"/>
                  </a:moveTo>
                  <a:lnTo>
                    <a:pt x="6" y="46"/>
                  </a:lnTo>
                  <a:lnTo>
                    <a:pt x="23" y="52"/>
                  </a:lnTo>
                  <a:lnTo>
                    <a:pt x="41" y="46"/>
                  </a:lnTo>
                  <a:lnTo>
                    <a:pt x="46" y="23"/>
                  </a:lnTo>
                  <a:lnTo>
                    <a:pt x="41"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525" name="Freeform 333"/>
            <p:cNvSpPr>
              <a:spLocks/>
            </p:cNvSpPr>
            <p:nvPr/>
          </p:nvSpPr>
          <p:spPr bwMode="auto">
            <a:xfrm>
              <a:off x="2964" y="3379"/>
              <a:ext cx="47" cy="52"/>
            </a:xfrm>
            <a:custGeom>
              <a:avLst/>
              <a:gdLst>
                <a:gd name="T0" fmla="*/ 0 w 47"/>
                <a:gd name="T1" fmla="*/ 29 h 52"/>
                <a:gd name="T2" fmla="*/ 6 w 47"/>
                <a:gd name="T3" fmla="*/ 46 h 52"/>
                <a:gd name="T4" fmla="*/ 23 w 47"/>
                <a:gd name="T5" fmla="*/ 52 h 52"/>
                <a:gd name="T6" fmla="*/ 41 w 47"/>
                <a:gd name="T7" fmla="*/ 46 h 52"/>
                <a:gd name="T8" fmla="*/ 47 w 47"/>
                <a:gd name="T9" fmla="*/ 29 h 52"/>
                <a:gd name="T10" fmla="*/ 41 w 47"/>
                <a:gd name="T11" fmla="*/ 6 h 52"/>
                <a:gd name="T12" fmla="*/ 23 w 47"/>
                <a:gd name="T13" fmla="*/ 0 h 52"/>
                <a:gd name="T14" fmla="*/ 6 w 47"/>
                <a:gd name="T15" fmla="*/ 6 h 52"/>
                <a:gd name="T16" fmla="*/ 0 w 47"/>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2">
                  <a:moveTo>
                    <a:pt x="0" y="29"/>
                  </a:moveTo>
                  <a:lnTo>
                    <a:pt x="6" y="46"/>
                  </a:lnTo>
                  <a:lnTo>
                    <a:pt x="23" y="52"/>
                  </a:lnTo>
                  <a:lnTo>
                    <a:pt x="41" y="46"/>
                  </a:lnTo>
                  <a:lnTo>
                    <a:pt x="47" y="29"/>
                  </a:lnTo>
                  <a:lnTo>
                    <a:pt x="41"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526" name="Freeform 334"/>
            <p:cNvSpPr>
              <a:spLocks/>
            </p:cNvSpPr>
            <p:nvPr/>
          </p:nvSpPr>
          <p:spPr bwMode="auto">
            <a:xfrm>
              <a:off x="2935" y="3350"/>
              <a:ext cx="47" cy="52"/>
            </a:xfrm>
            <a:custGeom>
              <a:avLst/>
              <a:gdLst>
                <a:gd name="T0" fmla="*/ 0 w 47"/>
                <a:gd name="T1" fmla="*/ 29 h 52"/>
                <a:gd name="T2" fmla="*/ 6 w 47"/>
                <a:gd name="T3" fmla="*/ 46 h 52"/>
                <a:gd name="T4" fmla="*/ 24 w 47"/>
                <a:gd name="T5" fmla="*/ 52 h 52"/>
                <a:gd name="T6" fmla="*/ 41 w 47"/>
                <a:gd name="T7" fmla="*/ 46 h 52"/>
                <a:gd name="T8" fmla="*/ 47 w 47"/>
                <a:gd name="T9" fmla="*/ 29 h 52"/>
                <a:gd name="T10" fmla="*/ 41 w 47"/>
                <a:gd name="T11" fmla="*/ 6 h 52"/>
                <a:gd name="T12" fmla="*/ 24 w 47"/>
                <a:gd name="T13" fmla="*/ 0 h 52"/>
                <a:gd name="T14" fmla="*/ 6 w 47"/>
                <a:gd name="T15" fmla="*/ 11 h 52"/>
                <a:gd name="T16" fmla="*/ 0 w 47"/>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2">
                  <a:moveTo>
                    <a:pt x="0" y="29"/>
                  </a:moveTo>
                  <a:lnTo>
                    <a:pt x="6" y="46"/>
                  </a:lnTo>
                  <a:lnTo>
                    <a:pt x="24" y="52"/>
                  </a:lnTo>
                  <a:lnTo>
                    <a:pt x="41" y="46"/>
                  </a:lnTo>
                  <a:lnTo>
                    <a:pt x="47" y="29"/>
                  </a:lnTo>
                  <a:lnTo>
                    <a:pt x="41" y="6"/>
                  </a:lnTo>
                  <a:lnTo>
                    <a:pt x="24" y="0"/>
                  </a:lnTo>
                  <a:lnTo>
                    <a:pt x="6" y="11"/>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527" name="Freeform 335"/>
            <p:cNvSpPr>
              <a:spLocks/>
            </p:cNvSpPr>
            <p:nvPr/>
          </p:nvSpPr>
          <p:spPr bwMode="auto">
            <a:xfrm>
              <a:off x="2884" y="3327"/>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28" name="Freeform 336"/>
            <p:cNvSpPr>
              <a:spLocks/>
            </p:cNvSpPr>
            <p:nvPr/>
          </p:nvSpPr>
          <p:spPr bwMode="auto">
            <a:xfrm>
              <a:off x="2907" y="3275"/>
              <a:ext cx="46" cy="52"/>
            </a:xfrm>
            <a:custGeom>
              <a:avLst/>
              <a:gdLst>
                <a:gd name="T0" fmla="*/ 0 w 46"/>
                <a:gd name="T1" fmla="*/ 29 h 52"/>
                <a:gd name="T2" fmla="*/ 5 w 46"/>
                <a:gd name="T3" fmla="*/ 46 h 52"/>
                <a:gd name="T4" fmla="*/ 23 w 46"/>
                <a:gd name="T5" fmla="*/ 52 h 52"/>
                <a:gd name="T6" fmla="*/ 40 w 46"/>
                <a:gd name="T7" fmla="*/ 46 h 52"/>
                <a:gd name="T8" fmla="*/ 46 w 46"/>
                <a:gd name="T9" fmla="*/ 29 h 52"/>
                <a:gd name="T10" fmla="*/ 40 w 46"/>
                <a:gd name="T11" fmla="*/ 6 h 52"/>
                <a:gd name="T12" fmla="*/ 23 w 46"/>
                <a:gd name="T13" fmla="*/ 0 h 52"/>
                <a:gd name="T14" fmla="*/ 5 w 46"/>
                <a:gd name="T15" fmla="*/ 6 h 52"/>
                <a:gd name="T16" fmla="*/ 0 w 46"/>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0" y="29"/>
                  </a:moveTo>
                  <a:lnTo>
                    <a:pt x="5" y="46"/>
                  </a:lnTo>
                  <a:lnTo>
                    <a:pt x="23" y="52"/>
                  </a:lnTo>
                  <a:lnTo>
                    <a:pt x="40" y="46"/>
                  </a:lnTo>
                  <a:lnTo>
                    <a:pt x="46" y="29"/>
                  </a:lnTo>
                  <a:lnTo>
                    <a:pt x="40" y="6"/>
                  </a:lnTo>
                  <a:lnTo>
                    <a:pt x="23" y="0"/>
                  </a:lnTo>
                  <a:lnTo>
                    <a:pt x="5" y="6"/>
                  </a:lnTo>
                  <a:lnTo>
                    <a:pt x="0" y="29"/>
                  </a:lnTo>
                  <a:close/>
                </a:path>
              </a:pathLst>
            </a:custGeom>
            <a:solidFill>
              <a:srgbClr val="C080FF"/>
            </a:solidFill>
            <a:ln w="0">
              <a:solidFill>
                <a:srgbClr val="000000"/>
              </a:solidFill>
              <a:prstDash val="solid"/>
              <a:round/>
              <a:headEnd/>
              <a:tailEnd/>
            </a:ln>
          </p:spPr>
          <p:txBody>
            <a:bodyPr/>
            <a:lstStyle/>
            <a:p>
              <a:endParaRPr lang="en-US"/>
            </a:p>
          </p:txBody>
        </p:sp>
        <p:sp>
          <p:nvSpPr>
            <p:cNvPr id="8529" name="Freeform 337"/>
            <p:cNvSpPr>
              <a:spLocks/>
            </p:cNvSpPr>
            <p:nvPr/>
          </p:nvSpPr>
          <p:spPr bwMode="auto">
            <a:xfrm>
              <a:off x="2837" y="3327"/>
              <a:ext cx="47" cy="46"/>
            </a:xfrm>
            <a:custGeom>
              <a:avLst/>
              <a:gdLst>
                <a:gd name="T0" fmla="*/ 0 w 47"/>
                <a:gd name="T1" fmla="*/ 23 h 46"/>
                <a:gd name="T2" fmla="*/ 6 w 47"/>
                <a:gd name="T3" fmla="*/ 40 h 46"/>
                <a:gd name="T4" fmla="*/ 23 w 47"/>
                <a:gd name="T5" fmla="*/ 46 h 46"/>
                <a:gd name="T6" fmla="*/ 41 w 47"/>
                <a:gd name="T7" fmla="*/ 40 h 46"/>
                <a:gd name="T8" fmla="*/ 47 w 47"/>
                <a:gd name="T9" fmla="*/ 23 h 46"/>
                <a:gd name="T10" fmla="*/ 41 w 47"/>
                <a:gd name="T11" fmla="*/ 6 h 46"/>
                <a:gd name="T12" fmla="*/ 23 w 47"/>
                <a:gd name="T13" fmla="*/ 0 h 46"/>
                <a:gd name="T14" fmla="*/ 6 w 47"/>
                <a:gd name="T15" fmla="*/ 6 h 46"/>
                <a:gd name="T16" fmla="*/ 0 w 4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0" y="23"/>
                  </a:moveTo>
                  <a:lnTo>
                    <a:pt x="6" y="40"/>
                  </a:lnTo>
                  <a:lnTo>
                    <a:pt x="23" y="46"/>
                  </a:lnTo>
                  <a:lnTo>
                    <a:pt x="41" y="40"/>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30" name="Freeform 338"/>
            <p:cNvSpPr>
              <a:spLocks/>
            </p:cNvSpPr>
            <p:nvPr/>
          </p:nvSpPr>
          <p:spPr bwMode="auto">
            <a:xfrm>
              <a:off x="2803" y="3373"/>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31" name="Freeform 339"/>
            <p:cNvSpPr>
              <a:spLocks/>
            </p:cNvSpPr>
            <p:nvPr/>
          </p:nvSpPr>
          <p:spPr bwMode="auto">
            <a:xfrm>
              <a:off x="2780" y="3408"/>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5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32" name="Freeform 340"/>
            <p:cNvSpPr>
              <a:spLocks/>
            </p:cNvSpPr>
            <p:nvPr/>
          </p:nvSpPr>
          <p:spPr bwMode="auto">
            <a:xfrm>
              <a:off x="2757" y="3448"/>
              <a:ext cx="46" cy="46"/>
            </a:xfrm>
            <a:custGeom>
              <a:avLst/>
              <a:gdLst>
                <a:gd name="T0" fmla="*/ 0 w 46"/>
                <a:gd name="T1" fmla="*/ 23 h 46"/>
                <a:gd name="T2" fmla="*/ 5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33" name="Freeform 341"/>
            <p:cNvSpPr>
              <a:spLocks/>
            </p:cNvSpPr>
            <p:nvPr/>
          </p:nvSpPr>
          <p:spPr bwMode="auto">
            <a:xfrm>
              <a:off x="2722" y="3494"/>
              <a:ext cx="46" cy="47"/>
            </a:xfrm>
            <a:custGeom>
              <a:avLst/>
              <a:gdLst>
                <a:gd name="T0" fmla="*/ 0 w 46"/>
                <a:gd name="T1" fmla="*/ 23 h 47"/>
                <a:gd name="T2" fmla="*/ 6 w 46"/>
                <a:gd name="T3" fmla="*/ 41 h 47"/>
                <a:gd name="T4" fmla="*/ 23 w 46"/>
                <a:gd name="T5" fmla="*/ 47 h 47"/>
                <a:gd name="T6" fmla="*/ 40 w 46"/>
                <a:gd name="T7" fmla="*/ 41 h 47"/>
                <a:gd name="T8" fmla="*/ 46 w 46"/>
                <a:gd name="T9" fmla="*/ 23 h 47"/>
                <a:gd name="T10" fmla="*/ 40 w 46"/>
                <a:gd name="T11" fmla="*/ 6 h 47"/>
                <a:gd name="T12" fmla="*/ 23 w 46"/>
                <a:gd name="T13" fmla="*/ 0 h 47"/>
                <a:gd name="T14" fmla="*/ 6 w 46"/>
                <a:gd name="T15" fmla="*/ 6 h 47"/>
                <a:gd name="T16" fmla="*/ 0 w 46"/>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3"/>
                  </a:moveTo>
                  <a:lnTo>
                    <a:pt x="6" y="41"/>
                  </a:lnTo>
                  <a:lnTo>
                    <a:pt x="23" y="47"/>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34" name="Freeform 342"/>
            <p:cNvSpPr>
              <a:spLocks/>
            </p:cNvSpPr>
            <p:nvPr/>
          </p:nvSpPr>
          <p:spPr bwMode="auto">
            <a:xfrm>
              <a:off x="2780" y="3489"/>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5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35" name="Freeform 343"/>
            <p:cNvSpPr>
              <a:spLocks/>
            </p:cNvSpPr>
            <p:nvPr/>
          </p:nvSpPr>
          <p:spPr bwMode="auto">
            <a:xfrm>
              <a:off x="2803" y="3448"/>
              <a:ext cx="46" cy="46"/>
            </a:xfrm>
            <a:custGeom>
              <a:avLst/>
              <a:gdLst>
                <a:gd name="T0" fmla="*/ 0 w 46"/>
                <a:gd name="T1" fmla="*/ 23 h 46"/>
                <a:gd name="T2" fmla="*/ 6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36" name="Freeform 344"/>
            <p:cNvSpPr>
              <a:spLocks/>
            </p:cNvSpPr>
            <p:nvPr/>
          </p:nvSpPr>
          <p:spPr bwMode="auto">
            <a:xfrm>
              <a:off x="2832" y="3419"/>
              <a:ext cx="46" cy="46"/>
            </a:xfrm>
            <a:custGeom>
              <a:avLst/>
              <a:gdLst>
                <a:gd name="T0" fmla="*/ 0 w 46"/>
                <a:gd name="T1" fmla="*/ 23 h 46"/>
                <a:gd name="T2" fmla="*/ 5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37" name="Freeform 345"/>
            <p:cNvSpPr>
              <a:spLocks/>
            </p:cNvSpPr>
            <p:nvPr/>
          </p:nvSpPr>
          <p:spPr bwMode="auto">
            <a:xfrm>
              <a:off x="2872" y="3385"/>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38" name="Freeform 346"/>
            <p:cNvSpPr>
              <a:spLocks/>
            </p:cNvSpPr>
            <p:nvPr/>
          </p:nvSpPr>
          <p:spPr bwMode="auto">
            <a:xfrm>
              <a:off x="2895" y="3361"/>
              <a:ext cx="46" cy="47"/>
            </a:xfrm>
            <a:custGeom>
              <a:avLst/>
              <a:gdLst>
                <a:gd name="T0" fmla="*/ 0 w 46"/>
                <a:gd name="T1" fmla="*/ 24 h 47"/>
                <a:gd name="T2" fmla="*/ 6 w 46"/>
                <a:gd name="T3" fmla="*/ 41 h 47"/>
                <a:gd name="T4" fmla="*/ 23 w 46"/>
                <a:gd name="T5" fmla="*/ 47 h 47"/>
                <a:gd name="T6" fmla="*/ 40 w 46"/>
                <a:gd name="T7" fmla="*/ 41 h 47"/>
                <a:gd name="T8" fmla="*/ 46 w 46"/>
                <a:gd name="T9" fmla="*/ 24 h 47"/>
                <a:gd name="T10" fmla="*/ 40 w 46"/>
                <a:gd name="T11" fmla="*/ 6 h 47"/>
                <a:gd name="T12" fmla="*/ 23 w 46"/>
                <a:gd name="T13" fmla="*/ 0 h 47"/>
                <a:gd name="T14" fmla="*/ 6 w 46"/>
                <a:gd name="T15" fmla="*/ 6 h 47"/>
                <a:gd name="T16" fmla="*/ 0 w 46"/>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539" name="Freeform 347"/>
            <p:cNvSpPr>
              <a:spLocks/>
            </p:cNvSpPr>
            <p:nvPr/>
          </p:nvSpPr>
          <p:spPr bwMode="auto">
            <a:xfrm>
              <a:off x="2924" y="3408"/>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40" name="Freeform 348"/>
            <p:cNvSpPr>
              <a:spLocks/>
            </p:cNvSpPr>
            <p:nvPr/>
          </p:nvSpPr>
          <p:spPr bwMode="auto">
            <a:xfrm>
              <a:off x="2907" y="3437"/>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5 h 46"/>
                <a:gd name="T12" fmla="*/ 23 w 46"/>
                <a:gd name="T13" fmla="*/ 0 h 46"/>
                <a:gd name="T14" fmla="*/ 5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41" name="Freeform 349"/>
            <p:cNvSpPr>
              <a:spLocks/>
            </p:cNvSpPr>
            <p:nvPr/>
          </p:nvSpPr>
          <p:spPr bwMode="auto">
            <a:xfrm>
              <a:off x="3039" y="3385"/>
              <a:ext cx="47" cy="52"/>
            </a:xfrm>
            <a:custGeom>
              <a:avLst/>
              <a:gdLst>
                <a:gd name="T0" fmla="*/ 0 w 47"/>
                <a:gd name="T1" fmla="*/ 23 h 52"/>
                <a:gd name="T2" fmla="*/ 6 w 47"/>
                <a:gd name="T3" fmla="*/ 46 h 52"/>
                <a:gd name="T4" fmla="*/ 23 w 47"/>
                <a:gd name="T5" fmla="*/ 52 h 52"/>
                <a:gd name="T6" fmla="*/ 41 w 47"/>
                <a:gd name="T7" fmla="*/ 46 h 52"/>
                <a:gd name="T8" fmla="*/ 47 w 47"/>
                <a:gd name="T9" fmla="*/ 23 h 52"/>
                <a:gd name="T10" fmla="*/ 41 w 47"/>
                <a:gd name="T11" fmla="*/ 5 h 52"/>
                <a:gd name="T12" fmla="*/ 23 w 47"/>
                <a:gd name="T13" fmla="*/ 0 h 52"/>
                <a:gd name="T14" fmla="*/ 6 w 47"/>
                <a:gd name="T15" fmla="*/ 5 h 52"/>
                <a:gd name="T16" fmla="*/ 0 w 47"/>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2">
                  <a:moveTo>
                    <a:pt x="0" y="23"/>
                  </a:moveTo>
                  <a:lnTo>
                    <a:pt x="6" y="46"/>
                  </a:lnTo>
                  <a:lnTo>
                    <a:pt x="23" y="52"/>
                  </a:lnTo>
                  <a:lnTo>
                    <a:pt x="41" y="46"/>
                  </a:lnTo>
                  <a:lnTo>
                    <a:pt x="47"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42" name="Freeform 350"/>
            <p:cNvSpPr>
              <a:spLocks/>
            </p:cNvSpPr>
            <p:nvPr/>
          </p:nvSpPr>
          <p:spPr bwMode="auto">
            <a:xfrm>
              <a:off x="2947" y="3425"/>
              <a:ext cx="46" cy="46"/>
            </a:xfrm>
            <a:custGeom>
              <a:avLst/>
              <a:gdLst>
                <a:gd name="T0" fmla="*/ 0 w 46"/>
                <a:gd name="T1" fmla="*/ 23 h 46"/>
                <a:gd name="T2" fmla="*/ 6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43" name="Freeform 351"/>
            <p:cNvSpPr>
              <a:spLocks/>
            </p:cNvSpPr>
            <p:nvPr/>
          </p:nvSpPr>
          <p:spPr bwMode="auto">
            <a:xfrm>
              <a:off x="2889" y="3408"/>
              <a:ext cx="46" cy="46"/>
            </a:xfrm>
            <a:custGeom>
              <a:avLst/>
              <a:gdLst>
                <a:gd name="T0" fmla="*/ 0 w 46"/>
                <a:gd name="T1" fmla="*/ 23 h 46"/>
                <a:gd name="T2" fmla="*/ 6 w 46"/>
                <a:gd name="T3" fmla="*/ 40 h 46"/>
                <a:gd name="T4" fmla="*/ 23 w 46"/>
                <a:gd name="T5" fmla="*/ 46 h 46"/>
                <a:gd name="T6" fmla="*/ 41 w 46"/>
                <a:gd name="T7" fmla="*/ 40 h 46"/>
                <a:gd name="T8" fmla="*/ 46 w 46"/>
                <a:gd name="T9" fmla="*/ 23 h 46"/>
                <a:gd name="T10" fmla="*/ 41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1" y="40"/>
                  </a:lnTo>
                  <a:lnTo>
                    <a:pt x="46"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44" name="Freeform 352"/>
            <p:cNvSpPr>
              <a:spLocks/>
            </p:cNvSpPr>
            <p:nvPr/>
          </p:nvSpPr>
          <p:spPr bwMode="auto">
            <a:xfrm>
              <a:off x="2855" y="3448"/>
              <a:ext cx="46" cy="46"/>
            </a:xfrm>
            <a:custGeom>
              <a:avLst/>
              <a:gdLst>
                <a:gd name="T0" fmla="*/ 0 w 46"/>
                <a:gd name="T1" fmla="*/ 23 h 46"/>
                <a:gd name="T2" fmla="*/ 5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45" name="Freeform 353"/>
            <p:cNvSpPr>
              <a:spLocks/>
            </p:cNvSpPr>
            <p:nvPr/>
          </p:nvSpPr>
          <p:spPr bwMode="auto">
            <a:xfrm>
              <a:off x="2832" y="3483"/>
              <a:ext cx="46" cy="46"/>
            </a:xfrm>
            <a:custGeom>
              <a:avLst/>
              <a:gdLst>
                <a:gd name="T0" fmla="*/ 0 w 46"/>
                <a:gd name="T1" fmla="*/ 23 h 46"/>
                <a:gd name="T2" fmla="*/ 5 w 46"/>
                <a:gd name="T3" fmla="*/ 40 h 46"/>
                <a:gd name="T4" fmla="*/ 23 w 46"/>
                <a:gd name="T5" fmla="*/ 46 h 46"/>
                <a:gd name="T6" fmla="*/ 40 w 46"/>
                <a:gd name="T7" fmla="*/ 40 h 46"/>
                <a:gd name="T8" fmla="*/ 46 w 46"/>
                <a:gd name="T9" fmla="*/ 23 h 46"/>
                <a:gd name="T10" fmla="*/ 40 w 46"/>
                <a:gd name="T11" fmla="*/ 6 h 46"/>
                <a:gd name="T12" fmla="*/ 23 w 46"/>
                <a:gd name="T13" fmla="*/ 0 h 46"/>
                <a:gd name="T14" fmla="*/ 5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46" name="Freeform 354"/>
            <p:cNvSpPr>
              <a:spLocks/>
            </p:cNvSpPr>
            <p:nvPr/>
          </p:nvSpPr>
          <p:spPr bwMode="auto">
            <a:xfrm>
              <a:off x="2803" y="3517"/>
              <a:ext cx="46" cy="47"/>
            </a:xfrm>
            <a:custGeom>
              <a:avLst/>
              <a:gdLst>
                <a:gd name="T0" fmla="*/ 0 w 46"/>
                <a:gd name="T1" fmla="*/ 24 h 47"/>
                <a:gd name="T2" fmla="*/ 6 w 46"/>
                <a:gd name="T3" fmla="*/ 41 h 47"/>
                <a:gd name="T4" fmla="*/ 23 w 46"/>
                <a:gd name="T5" fmla="*/ 47 h 47"/>
                <a:gd name="T6" fmla="*/ 40 w 46"/>
                <a:gd name="T7" fmla="*/ 41 h 47"/>
                <a:gd name="T8" fmla="*/ 46 w 46"/>
                <a:gd name="T9" fmla="*/ 24 h 47"/>
                <a:gd name="T10" fmla="*/ 40 w 46"/>
                <a:gd name="T11" fmla="*/ 6 h 47"/>
                <a:gd name="T12" fmla="*/ 23 w 46"/>
                <a:gd name="T13" fmla="*/ 0 h 47"/>
                <a:gd name="T14" fmla="*/ 6 w 46"/>
                <a:gd name="T15" fmla="*/ 6 h 47"/>
                <a:gd name="T16" fmla="*/ 0 w 46"/>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547" name="Freeform 355"/>
            <p:cNvSpPr>
              <a:spLocks/>
            </p:cNvSpPr>
            <p:nvPr/>
          </p:nvSpPr>
          <p:spPr bwMode="auto">
            <a:xfrm>
              <a:off x="2751" y="3523"/>
              <a:ext cx="46" cy="46"/>
            </a:xfrm>
            <a:custGeom>
              <a:avLst/>
              <a:gdLst>
                <a:gd name="T0" fmla="*/ 0 w 46"/>
                <a:gd name="T1" fmla="*/ 23 h 46"/>
                <a:gd name="T2" fmla="*/ 6 w 46"/>
                <a:gd name="T3" fmla="*/ 41 h 46"/>
                <a:gd name="T4" fmla="*/ 23 w 46"/>
                <a:gd name="T5" fmla="*/ 46 h 46"/>
                <a:gd name="T6" fmla="*/ 40 w 46"/>
                <a:gd name="T7" fmla="*/ 41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48" name="Freeform 356"/>
            <p:cNvSpPr>
              <a:spLocks/>
            </p:cNvSpPr>
            <p:nvPr/>
          </p:nvSpPr>
          <p:spPr bwMode="auto">
            <a:xfrm>
              <a:off x="2751" y="3564"/>
              <a:ext cx="46" cy="46"/>
            </a:xfrm>
            <a:custGeom>
              <a:avLst/>
              <a:gdLst>
                <a:gd name="T0" fmla="*/ 0 w 46"/>
                <a:gd name="T1" fmla="*/ 23 h 46"/>
                <a:gd name="T2" fmla="*/ 6 w 46"/>
                <a:gd name="T3" fmla="*/ 40 h 46"/>
                <a:gd name="T4" fmla="*/ 23 w 46"/>
                <a:gd name="T5" fmla="*/ 46 h 46"/>
                <a:gd name="T6" fmla="*/ 46 w 46"/>
                <a:gd name="T7" fmla="*/ 40 h 46"/>
                <a:gd name="T8" fmla="*/ 46 w 46"/>
                <a:gd name="T9" fmla="*/ 23 h 46"/>
                <a:gd name="T10" fmla="*/ 40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6"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49" name="Freeform 357"/>
            <p:cNvSpPr>
              <a:spLocks/>
            </p:cNvSpPr>
            <p:nvPr/>
          </p:nvSpPr>
          <p:spPr bwMode="auto">
            <a:xfrm>
              <a:off x="2791" y="3541"/>
              <a:ext cx="46" cy="46"/>
            </a:xfrm>
            <a:custGeom>
              <a:avLst/>
              <a:gdLst>
                <a:gd name="T0" fmla="*/ 0 w 46"/>
                <a:gd name="T1" fmla="*/ 23 h 46"/>
                <a:gd name="T2" fmla="*/ 6 w 46"/>
                <a:gd name="T3" fmla="*/ 40 h 46"/>
                <a:gd name="T4" fmla="*/ 23 w 46"/>
                <a:gd name="T5" fmla="*/ 46 h 46"/>
                <a:gd name="T6" fmla="*/ 46 w 46"/>
                <a:gd name="T7" fmla="*/ 40 h 46"/>
                <a:gd name="T8" fmla="*/ 46 w 46"/>
                <a:gd name="T9" fmla="*/ 23 h 46"/>
                <a:gd name="T10" fmla="*/ 41 w 46"/>
                <a:gd name="T11" fmla="*/ 5 h 46"/>
                <a:gd name="T12" fmla="*/ 23 w 46"/>
                <a:gd name="T13" fmla="*/ 0 h 46"/>
                <a:gd name="T14" fmla="*/ 6 w 46"/>
                <a:gd name="T15" fmla="*/ 5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0"/>
                  </a:lnTo>
                  <a:lnTo>
                    <a:pt x="23" y="46"/>
                  </a:lnTo>
                  <a:lnTo>
                    <a:pt x="46" y="40"/>
                  </a:lnTo>
                  <a:lnTo>
                    <a:pt x="46"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50" name="Freeform 358"/>
            <p:cNvSpPr>
              <a:spLocks/>
            </p:cNvSpPr>
            <p:nvPr/>
          </p:nvSpPr>
          <p:spPr bwMode="auto">
            <a:xfrm>
              <a:off x="2670" y="3604"/>
              <a:ext cx="46" cy="46"/>
            </a:xfrm>
            <a:custGeom>
              <a:avLst/>
              <a:gdLst>
                <a:gd name="T0" fmla="*/ 0 w 46"/>
                <a:gd name="T1" fmla="*/ 23 h 46"/>
                <a:gd name="T2" fmla="*/ 6 w 46"/>
                <a:gd name="T3" fmla="*/ 41 h 46"/>
                <a:gd name="T4" fmla="*/ 23 w 46"/>
                <a:gd name="T5" fmla="*/ 46 h 46"/>
                <a:gd name="T6" fmla="*/ 46 w 46"/>
                <a:gd name="T7" fmla="*/ 41 h 46"/>
                <a:gd name="T8" fmla="*/ 46 w 46"/>
                <a:gd name="T9" fmla="*/ 23 h 46"/>
                <a:gd name="T10" fmla="*/ 40 w 46"/>
                <a:gd name="T11" fmla="*/ 6 h 46"/>
                <a:gd name="T12" fmla="*/ 23 w 46"/>
                <a:gd name="T13" fmla="*/ 0 h 46"/>
                <a:gd name="T14" fmla="*/ 6 w 46"/>
                <a:gd name="T15" fmla="*/ 6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lnTo>
                    <a:pt x="6" y="41"/>
                  </a:lnTo>
                  <a:lnTo>
                    <a:pt x="23" y="46"/>
                  </a:lnTo>
                  <a:lnTo>
                    <a:pt x="46"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endParaRPr lang="en-US"/>
            </a:p>
          </p:txBody>
        </p:sp>
        <p:sp>
          <p:nvSpPr>
            <p:cNvPr id="8551" name="Freeform 359"/>
            <p:cNvSpPr>
              <a:spLocks/>
            </p:cNvSpPr>
            <p:nvPr/>
          </p:nvSpPr>
          <p:spPr bwMode="auto">
            <a:xfrm>
              <a:off x="2647" y="3673"/>
              <a:ext cx="52" cy="52"/>
            </a:xfrm>
            <a:custGeom>
              <a:avLst/>
              <a:gdLst>
                <a:gd name="T0" fmla="*/ 0 w 52"/>
                <a:gd name="T1" fmla="*/ 24 h 52"/>
                <a:gd name="T2" fmla="*/ 6 w 52"/>
                <a:gd name="T3" fmla="*/ 47 h 52"/>
                <a:gd name="T4" fmla="*/ 29 w 52"/>
                <a:gd name="T5" fmla="*/ 52 h 52"/>
                <a:gd name="T6" fmla="*/ 46 w 52"/>
                <a:gd name="T7" fmla="*/ 47 h 52"/>
                <a:gd name="T8" fmla="*/ 52 w 52"/>
                <a:gd name="T9" fmla="*/ 24 h 52"/>
                <a:gd name="T10" fmla="*/ 46 w 52"/>
                <a:gd name="T11" fmla="*/ 6 h 52"/>
                <a:gd name="T12" fmla="*/ 23 w 52"/>
                <a:gd name="T13" fmla="*/ 0 h 52"/>
                <a:gd name="T14" fmla="*/ 6 w 52"/>
                <a:gd name="T15" fmla="*/ 6 h 52"/>
                <a:gd name="T16" fmla="*/ 0 w 52"/>
                <a:gd name="T17"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0" y="24"/>
                  </a:moveTo>
                  <a:lnTo>
                    <a:pt x="6" y="47"/>
                  </a:lnTo>
                  <a:lnTo>
                    <a:pt x="29" y="52"/>
                  </a:lnTo>
                  <a:lnTo>
                    <a:pt x="46" y="47"/>
                  </a:lnTo>
                  <a:lnTo>
                    <a:pt x="52" y="24"/>
                  </a:lnTo>
                  <a:lnTo>
                    <a:pt x="46"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endParaRPr lang="en-US"/>
            </a:p>
          </p:txBody>
        </p:sp>
        <p:sp>
          <p:nvSpPr>
            <p:cNvPr id="8552" name="Rectangle 360"/>
            <p:cNvSpPr>
              <a:spLocks noChangeArrowheads="1"/>
            </p:cNvSpPr>
            <p:nvPr/>
          </p:nvSpPr>
          <p:spPr bwMode="auto">
            <a:xfrm rot="21540000">
              <a:off x="3961" y="1222"/>
              <a:ext cx="8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400">
                  <a:solidFill>
                    <a:schemeClr val="tx2"/>
                  </a:solidFill>
                  <a:ea typeface="굴림" panose="020B0600000101010101" pitchFamily="34" charset="-127"/>
                </a:rPr>
                <a:t>F</a:t>
              </a:r>
              <a:endParaRPr lang="en-US" altLang="ko-KR" sz="2400">
                <a:solidFill>
                  <a:schemeClr val="tx2"/>
                </a:solidFill>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53" name="Rectangle 361"/>
            <p:cNvSpPr>
              <a:spLocks noChangeArrowheads="1"/>
            </p:cNvSpPr>
            <p:nvPr/>
          </p:nvSpPr>
          <p:spPr bwMode="auto">
            <a:xfrm rot="21540000">
              <a:off x="2351" y="3994"/>
              <a:ext cx="1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400">
                  <a:solidFill>
                    <a:schemeClr val="tx2"/>
                  </a:solidFill>
                  <a:ea typeface="굴림" panose="020B0600000101010101" pitchFamily="34" charset="-127"/>
                </a:rPr>
                <a:t>A</a:t>
              </a:r>
              <a:endParaRPr lang="en-US" altLang="ko-KR" sz="2400">
                <a:solidFill>
                  <a:schemeClr val="tx2"/>
                </a:solidFill>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54" name="Rectangle 362"/>
            <p:cNvSpPr>
              <a:spLocks noChangeArrowheads="1"/>
            </p:cNvSpPr>
            <p:nvPr/>
          </p:nvSpPr>
          <p:spPr bwMode="auto">
            <a:xfrm rot="21540000">
              <a:off x="5411" y="3993"/>
              <a:ext cx="153"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400">
                  <a:solidFill>
                    <a:schemeClr val="tx2"/>
                  </a:solidFill>
                  <a:ea typeface="굴림" panose="020B0600000101010101" pitchFamily="34" charset="-127"/>
                </a:rPr>
                <a:t>M</a:t>
              </a:r>
              <a:endParaRPr lang="en-US" altLang="ko-KR" sz="2400">
                <a:solidFill>
                  <a:schemeClr val="tx2"/>
                </a:solidFill>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55" name="Rectangle 363"/>
            <p:cNvSpPr>
              <a:spLocks noChangeArrowheads="1"/>
            </p:cNvSpPr>
            <p:nvPr/>
          </p:nvSpPr>
          <p:spPr bwMode="auto">
            <a:xfrm rot="21540000">
              <a:off x="3526" y="3467"/>
              <a:ext cx="79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100">
                  <a:solidFill>
                    <a:srgbClr val="000000"/>
                  </a:solidFill>
                  <a:ea typeface="굴림" panose="020B0600000101010101" pitchFamily="34" charset="-127"/>
                </a:rPr>
                <a:t>Calc-alkaline</a:t>
              </a:r>
              <a:endParaRPr lang="en-US" altLang="ko-KR"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56" name="Rectangle 364"/>
            <p:cNvSpPr>
              <a:spLocks noChangeArrowheads="1"/>
            </p:cNvSpPr>
            <p:nvPr/>
          </p:nvSpPr>
          <p:spPr bwMode="auto">
            <a:xfrm rot="19560000">
              <a:off x="3138" y="2418"/>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57" name="Rectangle 365"/>
            <p:cNvSpPr>
              <a:spLocks noChangeArrowheads="1"/>
            </p:cNvSpPr>
            <p:nvPr/>
          </p:nvSpPr>
          <p:spPr bwMode="auto">
            <a:xfrm rot="19560000">
              <a:off x="3178" y="2390"/>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58" name="Rectangle 366"/>
            <p:cNvSpPr>
              <a:spLocks noChangeArrowheads="1"/>
            </p:cNvSpPr>
            <p:nvPr/>
          </p:nvSpPr>
          <p:spPr bwMode="auto">
            <a:xfrm rot="19560000">
              <a:off x="3218" y="2367"/>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59" name="Rectangle 367"/>
            <p:cNvSpPr>
              <a:spLocks noChangeArrowheads="1"/>
            </p:cNvSpPr>
            <p:nvPr/>
          </p:nvSpPr>
          <p:spPr bwMode="auto">
            <a:xfrm rot="19560000">
              <a:off x="3259" y="2343"/>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60" name="Rectangle 368"/>
            <p:cNvSpPr>
              <a:spLocks noChangeArrowheads="1"/>
            </p:cNvSpPr>
            <p:nvPr/>
          </p:nvSpPr>
          <p:spPr bwMode="auto">
            <a:xfrm rot="19560000">
              <a:off x="3293" y="2315"/>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61" name="Rectangle 369"/>
            <p:cNvSpPr>
              <a:spLocks noChangeArrowheads="1"/>
            </p:cNvSpPr>
            <p:nvPr/>
          </p:nvSpPr>
          <p:spPr bwMode="auto">
            <a:xfrm rot="19560000">
              <a:off x="3334" y="2291"/>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62" name="Rectangle 370"/>
            <p:cNvSpPr>
              <a:spLocks noChangeArrowheads="1"/>
            </p:cNvSpPr>
            <p:nvPr/>
          </p:nvSpPr>
          <p:spPr bwMode="auto">
            <a:xfrm rot="19560000">
              <a:off x="3373" y="2264"/>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63" name="Rectangle 371"/>
            <p:cNvSpPr>
              <a:spLocks noChangeArrowheads="1"/>
            </p:cNvSpPr>
            <p:nvPr/>
          </p:nvSpPr>
          <p:spPr bwMode="auto">
            <a:xfrm rot="19560000">
              <a:off x="3409" y="2239"/>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64" name="Rectangle 372"/>
            <p:cNvSpPr>
              <a:spLocks noChangeArrowheads="1"/>
            </p:cNvSpPr>
            <p:nvPr/>
          </p:nvSpPr>
          <p:spPr bwMode="auto">
            <a:xfrm rot="19560000">
              <a:off x="3449" y="2211"/>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65" name="Rectangle 373"/>
            <p:cNvSpPr>
              <a:spLocks noChangeArrowheads="1"/>
            </p:cNvSpPr>
            <p:nvPr/>
          </p:nvSpPr>
          <p:spPr bwMode="auto">
            <a:xfrm rot="19560000">
              <a:off x="3491" y="2187"/>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66" name="Rectangle 374"/>
            <p:cNvSpPr>
              <a:spLocks noChangeArrowheads="1"/>
            </p:cNvSpPr>
            <p:nvPr/>
          </p:nvSpPr>
          <p:spPr bwMode="auto">
            <a:xfrm rot="19560000">
              <a:off x="3524" y="2164"/>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67" name="Rectangle 375"/>
            <p:cNvSpPr>
              <a:spLocks noChangeArrowheads="1"/>
            </p:cNvSpPr>
            <p:nvPr/>
          </p:nvSpPr>
          <p:spPr bwMode="auto">
            <a:xfrm rot="19560000">
              <a:off x="3565" y="2135"/>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68" name="Rectangle 376"/>
            <p:cNvSpPr>
              <a:spLocks noChangeArrowheads="1"/>
            </p:cNvSpPr>
            <p:nvPr/>
          </p:nvSpPr>
          <p:spPr bwMode="auto">
            <a:xfrm rot="19560000">
              <a:off x="3606" y="2112"/>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69" name="Rectangle 377"/>
            <p:cNvSpPr>
              <a:spLocks noChangeArrowheads="1"/>
            </p:cNvSpPr>
            <p:nvPr/>
          </p:nvSpPr>
          <p:spPr bwMode="auto">
            <a:xfrm rot="19560000">
              <a:off x="3646" y="2084"/>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70" name="Rectangle 378"/>
            <p:cNvSpPr>
              <a:spLocks noChangeArrowheads="1"/>
            </p:cNvSpPr>
            <p:nvPr/>
          </p:nvSpPr>
          <p:spPr bwMode="auto">
            <a:xfrm rot="19620000">
              <a:off x="3685" y="2057"/>
              <a:ext cx="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2100">
                  <a:solidFill>
                    <a:srgbClr val="000000"/>
                  </a:solidFill>
                  <a:ea typeface="굴림" panose="020B0600000101010101" pitchFamily="34" charset="-127"/>
                </a:rPr>
                <a:t> </a:t>
              </a:r>
              <a:endParaRPr lang="ko-KR" altLang="en-US"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71" name="Rectangle 379"/>
            <p:cNvSpPr>
              <a:spLocks noChangeArrowheads="1"/>
            </p:cNvSpPr>
            <p:nvPr/>
          </p:nvSpPr>
          <p:spPr bwMode="auto">
            <a:xfrm rot="19560000">
              <a:off x="3722" y="2018"/>
              <a:ext cx="7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100">
                  <a:solidFill>
                    <a:srgbClr val="000000"/>
                  </a:solidFill>
                  <a:ea typeface="굴림" panose="020B0600000101010101" pitchFamily="34" charset="-127"/>
                </a:rPr>
                <a:t>T</a:t>
              </a:r>
              <a:endParaRPr lang="en-US" altLang="ko-KR"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72" name="Rectangle 380"/>
            <p:cNvSpPr>
              <a:spLocks noChangeArrowheads="1"/>
            </p:cNvSpPr>
            <p:nvPr/>
          </p:nvSpPr>
          <p:spPr bwMode="auto">
            <a:xfrm rot="20340000">
              <a:off x="3822" y="1964"/>
              <a:ext cx="8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100">
                  <a:solidFill>
                    <a:srgbClr val="000000"/>
                  </a:solidFill>
                  <a:ea typeface="굴림" panose="020B0600000101010101" pitchFamily="34" charset="-127"/>
                </a:rPr>
                <a:t>h</a:t>
              </a:r>
              <a:endParaRPr lang="en-US" altLang="ko-KR"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73" name="Rectangle 381"/>
            <p:cNvSpPr>
              <a:spLocks noChangeArrowheads="1"/>
            </p:cNvSpPr>
            <p:nvPr/>
          </p:nvSpPr>
          <p:spPr bwMode="auto">
            <a:xfrm rot="21300000">
              <a:off x="3937" y="1935"/>
              <a:ext cx="8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100">
                  <a:solidFill>
                    <a:srgbClr val="000000"/>
                  </a:solidFill>
                  <a:ea typeface="굴림" panose="020B0600000101010101" pitchFamily="34" charset="-127"/>
                </a:rPr>
                <a:t>o</a:t>
              </a:r>
              <a:endParaRPr lang="en-US" altLang="ko-KR"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74" name="Rectangle 382"/>
            <p:cNvSpPr>
              <a:spLocks noChangeArrowheads="1"/>
            </p:cNvSpPr>
            <p:nvPr/>
          </p:nvSpPr>
          <p:spPr bwMode="auto">
            <a:xfrm rot="780000">
              <a:off x="4060" y="1941"/>
              <a:ext cx="3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100">
                  <a:solidFill>
                    <a:srgbClr val="000000"/>
                  </a:solidFill>
                  <a:ea typeface="굴림" panose="020B0600000101010101" pitchFamily="34" charset="-127"/>
                </a:rPr>
                <a:t>l</a:t>
              </a:r>
              <a:endParaRPr lang="en-US" altLang="ko-KR"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75" name="Rectangle 383"/>
            <p:cNvSpPr>
              <a:spLocks noChangeArrowheads="1"/>
            </p:cNvSpPr>
            <p:nvPr/>
          </p:nvSpPr>
          <p:spPr bwMode="auto">
            <a:xfrm rot="1920000">
              <a:off x="4124" y="1977"/>
              <a:ext cx="7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100">
                  <a:solidFill>
                    <a:srgbClr val="000000"/>
                  </a:solidFill>
                  <a:ea typeface="굴림" panose="020B0600000101010101" pitchFamily="34" charset="-127"/>
                </a:rPr>
                <a:t>e</a:t>
              </a:r>
              <a:endParaRPr lang="en-US" altLang="ko-KR"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76" name="Rectangle 384"/>
            <p:cNvSpPr>
              <a:spLocks noChangeArrowheads="1"/>
            </p:cNvSpPr>
            <p:nvPr/>
          </p:nvSpPr>
          <p:spPr bwMode="auto">
            <a:xfrm rot="2460000">
              <a:off x="4212" y="2026"/>
              <a:ext cx="3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100">
                  <a:solidFill>
                    <a:srgbClr val="000000"/>
                  </a:solidFill>
                  <a:ea typeface="굴림" panose="020B0600000101010101" pitchFamily="34" charset="-127"/>
                </a:rPr>
                <a:t>i</a:t>
              </a:r>
              <a:endParaRPr lang="en-US" altLang="ko-KR"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77" name="Rectangle 385"/>
            <p:cNvSpPr>
              <a:spLocks noChangeArrowheads="1"/>
            </p:cNvSpPr>
            <p:nvPr/>
          </p:nvSpPr>
          <p:spPr bwMode="auto">
            <a:xfrm rot="2580000">
              <a:off x="4238" y="2053"/>
              <a:ext cx="3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100">
                  <a:solidFill>
                    <a:srgbClr val="000000"/>
                  </a:solidFill>
                  <a:ea typeface="굴림" panose="020B0600000101010101" pitchFamily="34" charset="-127"/>
                </a:rPr>
                <a:t>i</a:t>
              </a:r>
              <a:endParaRPr lang="en-US" altLang="ko-KR"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78" name="Rectangle 386"/>
            <p:cNvSpPr>
              <a:spLocks noChangeArrowheads="1"/>
            </p:cNvSpPr>
            <p:nvPr/>
          </p:nvSpPr>
          <p:spPr bwMode="auto">
            <a:xfrm rot="2640000">
              <a:off x="4262" y="2084"/>
              <a:ext cx="5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100">
                  <a:solidFill>
                    <a:srgbClr val="000000"/>
                  </a:solidFill>
                  <a:ea typeface="굴림" panose="020B0600000101010101" pitchFamily="34" charset="-127"/>
                </a:rPr>
                <a:t>t</a:t>
              </a:r>
              <a:endParaRPr lang="en-US" altLang="ko-KR"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79" name="Rectangle 387"/>
            <p:cNvSpPr>
              <a:spLocks noChangeArrowheads="1"/>
            </p:cNvSpPr>
            <p:nvPr/>
          </p:nvSpPr>
          <p:spPr bwMode="auto">
            <a:xfrm rot="2760000">
              <a:off x="4302" y="2114"/>
              <a:ext cx="3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100">
                  <a:solidFill>
                    <a:srgbClr val="000000"/>
                  </a:solidFill>
                  <a:ea typeface="굴림" panose="020B0600000101010101" pitchFamily="34" charset="-127"/>
                </a:rPr>
                <a:t>i</a:t>
              </a:r>
              <a:endParaRPr lang="en-US" altLang="ko-KR"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sp>
          <p:nvSpPr>
            <p:cNvPr id="8580" name="Rectangle 388"/>
            <p:cNvSpPr>
              <a:spLocks noChangeArrowheads="1"/>
            </p:cNvSpPr>
            <p:nvPr/>
          </p:nvSpPr>
          <p:spPr bwMode="auto">
            <a:xfrm rot="3000000">
              <a:off x="4331" y="2166"/>
              <a:ext cx="6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ko-KR" sz="2100">
                  <a:solidFill>
                    <a:srgbClr val="000000"/>
                  </a:solidFill>
                  <a:ea typeface="굴림" panose="020B0600000101010101" pitchFamily="34" charset="-127"/>
                </a:rPr>
                <a:t>c</a:t>
              </a:r>
              <a:endParaRPr lang="en-US" altLang="ko-KR" sz="2400">
                <a:effectLst>
                  <a:outerShdw blurRad="38100" dist="38100" dir="2700000" algn="tl">
                    <a:srgbClr val="C0C0C0"/>
                  </a:outerShdw>
                </a:effectLst>
                <a:latin typeface="Times New Roman" panose="02020603050405020304" pitchFamily="18" charset="0"/>
                <a:ea typeface="굴림" panose="020B0600000101010101" pitchFamily="34" charset="-127"/>
              </a:endParaRPr>
            </a:p>
          </p:txBody>
        </p:sp>
      </p:grpSp>
      <p:sp>
        <p:nvSpPr>
          <p:cNvPr id="8581" name="Text Box 389"/>
          <p:cNvSpPr txBox="1">
            <a:spLocks noChangeArrowheads="1"/>
          </p:cNvSpPr>
          <p:nvPr/>
        </p:nvSpPr>
        <p:spPr bwMode="auto">
          <a:xfrm>
            <a:off x="2035175" y="454025"/>
            <a:ext cx="82311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ko-KR" sz="2800">
                <a:solidFill>
                  <a:srgbClr val="00CC00"/>
                </a:solidFill>
                <a:effectLst>
                  <a:outerShdw blurRad="38100" dist="38100" dir="2700000" algn="tl">
                    <a:srgbClr val="C0C0C0"/>
                  </a:outerShdw>
                </a:effectLst>
                <a:latin typeface="Times New Roman" panose="02020603050405020304" pitchFamily="18" charset="0"/>
                <a:ea typeface="굴림" panose="020B0600000101010101" pitchFamily="34" charset="-127"/>
              </a:rPr>
              <a:t>AFM diagram:</a:t>
            </a:r>
            <a:r>
              <a:rPr lang="en-US" altLang="ko-KR" sz="2800">
                <a:effectLst>
                  <a:outerShdw blurRad="38100" dist="38100" dir="2700000" algn="tl">
                    <a:srgbClr val="C0C0C0"/>
                  </a:outerShdw>
                </a:effectLst>
                <a:latin typeface="Times New Roman" panose="02020603050405020304" pitchFamily="18" charset="0"/>
                <a:ea typeface="굴림" panose="020B0600000101010101" pitchFamily="34" charset="-127"/>
              </a:rPr>
              <a:t> can further subdivide the subalkaline magma series into a </a:t>
            </a:r>
            <a:r>
              <a:rPr lang="en-US" altLang="ko-KR" sz="2800">
                <a:solidFill>
                  <a:srgbClr val="FF0066"/>
                </a:solidFill>
                <a:effectLst>
                  <a:outerShdw blurRad="38100" dist="38100" dir="2700000" algn="tl">
                    <a:srgbClr val="C0C0C0"/>
                  </a:outerShdw>
                </a:effectLst>
                <a:latin typeface="Times New Roman" panose="02020603050405020304" pitchFamily="18" charset="0"/>
                <a:ea typeface="굴림" panose="020B0600000101010101" pitchFamily="34" charset="-127"/>
              </a:rPr>
              <a:t>tholeiitic</a:t>
            </a:r>
            <a:r>
              <a:rPr lang="en-US" altLang="ko-KR" sz="2800">
                <a:effectLst>
                  <a:outerShdw blurRad="38100" dist="38100" dir="2700000" algn="tl">
                    <a:srgbClr val="C0C0C0"/>
                  </a:outerShdw>
                </a:effectLst>
                <a:latin typeface="Times New Roman" panose="02020603050405020304" pitchFamily="18" charset="0"/>
                <a:ea typeface="굴림" panose="020B0600000101010101" pitchFamily="34" charset="-127"/>
              </a:rPr>
              <a:t> and a </a:t>
            </a:r>
            <a:r>
              <a:rPr lang="en-US" altLang="ko-KR" sz="2800">
                <a:solidFill>
                  <a:srgbClr val="FF0066"/>
                </a:solidFill>
                <a:effectLst>
                  <a:outerShdw blurRad="38100" dist="38100" dir="2700000" algn="tl">
                    <a:srgbClr val="C0C0C0"/>
                  </a:outerShdw>
                </a:effectLst>
                <a:latin typeface="Times New Roman" panose="02020603050405020304" pitchFamily="18" charset="0"/>
                <a:ea typeface="굴림" panose="020B0600000101010101" pitchFamily="34" charset="-127"/>
              </a:rPr>
              <a:t>calc-alkaline</a:t>
            </a:r>
            <a:r>
              <a:rPr lang="en-US" altLang="ko-KR" sz="2800">
                <a:effectLst>
                  <a:outerShdw blurRad="38100" dist="38100" dir="2700000" algn="tl">
                    <a:srgbClr val="C0C0C0"/>
                  </a:outerShdw>
                </a:effectLst>
                <a:latin typeface="Times New Roman" panose="02020603050405020304" pitchFamily="18" charset="0"/>
                <a:ea typeface="굴림" panose="020B0600000101010101" pitchFamily="34" charset="-127"/>
              </a:rPr>
              <a:t> series</a:t>
            </a:r>
          </a:p>
        </p:txBody>
      </p:sp>
      <p:sp>
        <p:nvSpPr>
          <p:cNvPr id="8582" name="Rectangle 390"/>
          <p:cNvSpPr>
            <a:spLocks noChangeArrowheads="1"/>
          </p:cNvSpPr>
          <p:nvPr/>
        </p:nvSpPr>
        <p:spPr bwMode="auto">
          <a:xfrm>
            <a:off x="791570" y="1833563"/>
            <a:ext cx="57648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ko-KR" sz="1400" b="1" dirty="0">
                <a:latin typeface="Times New Roman" panose="02020603050405020304" pitchFamily="18" charset="0"/>
                <a:ea typeface="굴림" panose="020B0600000101010101" pitchFamily="34" charset="-127"/>
                <a:cs typeface="Arial" panose="020B0604020202020204" pitchFamily="34" charset="0"/>
              </a:rPr>
              <a:t>Figure 8-14. AFM diagram showing the distinction between selected tholeiitic rocks from Iceland, the Mid-Atlantic Ridge, the Columbia River Basalts, and Hawaii (solid circles) plus the </a:t>
            </a:r>
            <a:r>
              <a:rPr lang="en-US" altLang="ko-KR" sz="1400" b="1" dirty="0" err="1">
                <a:latin typeface="Times New Roman" panose="02020603050405020304" pitchFamily="18" charset="0"/>
                <a:ea typeface="굴림" panose="020B0600000101010101" pitchFamily="34" charset="-127"/>
                <a:cs typeface="Arial" panose="020B0604020202020204" pitchFamily="34" charset="0"/>
              </a:rPr>
              <a:t>calc</a:t>
            </a:r>
            <a:r>
              <a:rPr lang="en-US" altLang="ko-KR" sz="1400" b="1" dirty="0">
                <a:latin typeface="Times New Roman" panose="02020603050405020304" pitchFamily="18" charset="0"/>
                <a:ea typeface="굴림" panose="020B0600000101010101" pitchFamily="34" charset="-127"/>
                <a:cs typeface="Arial" panose="020B0604020202020204" pitchFamily="34" charset="0"/>
              </a:rPr>
              <a:t>-alkaline rocks of the Cascade </a:t>
            </a:r>
            <a:r>
              <a:rPr lang="en-US" altLang="ko-KR" sz="1400" b="1" dirty="0" err="1">
                <a:latin typeface="Times New Roman" panose="02020603050405020304" pitchFamily="18" charset="0"/>
                <a:ea typeface="굴림" panose="020B0600000101010101" pitchFamily="34" charset="-127"/>
                <a:cs typeface="Arial" panose="020B0604020202020204" pitchFamily="34" charset="0"/>
              </a:rPr>
              <a:t>volcanics</a:t>
            </a:r>
            <a:r>
              <a:rPr lang="en-US" altLang="ko-KR" sz="1400" b="1" dirty="0">
                <a:latin typeface="Times New Roman" panose="02020603050405020304" pitchFamily="18" charset="0"/>
                <a:ea typeface="굴림" panose="020B0600000101010101" pitchFamily="34" charset="-127"/>
                <a:cs typeface="Arial" panose="020B0604020202020204" pitchFamily="34" charset="0"/>
              </a:rPr>
              <a:t> (open circles). From Irving and </a:t>
            </a:r>
            <a:r>
              <a:rPr lang="en-US" altLang="ko-KR" sz="1400" b="1" dirty="0" err="1">
                <a:latin typeface="Times New Roman" panose="02020603050405020304" pitchFamily="18" charset="0"/>
                <a:ea typeface="굴림" panose="020B0600000101010101" pitchFamily="34" charset="-127"/>
                <a:cs typeface="Arial" panose="020B0604020202020204" pitchFamily="34" charset="0"/>
              </a:rPr>
              <a:t>Baragar</a:t>
            </a:r>
            <a:r>
              <a:rPr lang="en-US" altLang="ko-KR" sz="1400" b="1" dirty="0">
                <a:latin typeface="Times New Roman" panose="02020603050405020304" pitchFamily="18" charset="0"/>
                <a:ea typeface="굴림" panose="020B0600000101010101" pitchFamily="34" charset="-127"/>
                <a:cs typeface="Arial" panose="020B0604020202020204" pitchFamily="34" charset="0"/>
              </a:rPr>
              <a:t> (1971). </a:t>
            </a:r>
            <a:endParaRPr lang="en-US" altLang="ko-KR" sz="1400" b="1" dirty="0">
              <a:latin typeface="Times New Roman" panose="02020603050405020304" pitchFamily="18" charset="0"/>
              <a:ea typeface="굴림" panose="020B0600000101010101" pitchFamily="34" charset="-127"/>
            </a:endParaRPr>
          </a:p>
        </p:txBody>
      </p:sp>
    </p:spTree>
    <p:extLst>
      <p:ext uri="{BB962C8B-B14F-4D97-AF65-F5344CB8AC3E}">
        <p14:creationId xmlns:p14="http://schemas.microsoft.com/office/powerpoint/2010/main" val="269016707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3717"/>
            <a:ext cx="10515600" cy="5701553"/>
          </a:xfrm>
        </p:spPr>
        <p:txBody>
          <a:bodyPr>
            <a:noAutofit/>
          </a:bodyPr>
          <a:lstStyle/>
          <a:p>
            <a:pPr algn="just"/>
            <a:r>
              <a:rPr lang="en-US" sz="1800" dirty="0" smtClean="0">
                <a:latin typeface="Times New Roman" panose="02020603050405020304" pitchFamily="18" charset="0"/>
                <a:cs typeface="Times New Roman" panose="02020603050405020304" pitchFamily="18" charset="0"/>
              </a:rPr>
              <a:t>Moderately alkaline, more </a:t>
            </a:r>
            <a:r>
              <a:rPr lang="en-US" sz="1800" dirty="0" err="1" smtClean="0">
                <a:latin typeface="Times New Roman" panose="02020603050405020304" pitchFamily="18" charset="0"/>
                <a:cs typeface="Times New Roman" panose="02020603050405020304" pitchFamily="18" charset="0"/>
              </a:rPr>
              <a:t>magnesian</a:t>
            </a:r>
            <a:endParaRPr lang="en-US" sz="1800" dirty="0" smtClean="0">
              <a:latin typeface="Times New Roman" panose="02020603050405020304" pitchFamily="18" charset="0"/>
              <a:cs typeface="Times New Roman" panose="02020603050405020304" pitchFamily="18" charset="0"/>
            </a:endParaRPr>
          </a:p>
          <a:p>
            <a:pPr algn="just"/>
            <a:r>
              <a:rPr lang="en-US" sz="1800" dirty="0" err="1" smtClean="0">
                <a:latin typeface="Times New Roman" panose="02020603050405020304" pitchFamily="18" charset="0"/>
                <a:cs typeface="Times New Roman" panose="02020603050405020304" pitchFamily="18" charset="0"/>
              </a:rPr>
              <a:t>Metaluminous</a:t>
            </a:r>
            <a:r>
              <a:rPr lang="en-US" sz="1800" dirty="0" smtClean="0">
                <a:latin typeface="Times New Roman" panose="02020603050405020304" pitchFamily="18" charset="0"/>
                <a:cs typeface="Times New Roman" panose="02020603050405020304" pitchFamily="18" charset="0"/>
              </a:rPr>
              <a:t> to </a:t>
            </a:r>
            <a:r>
              <a:rPr lang="en-US" sz="1800" dirty="0" err="1" smtClean="0">
                <a:latin typeface="Times New Roman" panose="02020603050405020304" pitchFamily="18" charset="0"/>
                <a:cs typeface="Times New Roman" panose="02020603050405020304" pitchFamily="18" charset="0"/>
              </a:rPr>
              <a:t>peraluminous</a:t>
            </a:r>
            <a:r>
              <a:rPr lang="en-US" sz="1800" dirty="0" smtClean="0">
                <a:latin typeface="Times New Roman" panose="02020603050405020304" pitchFamily="18" charset="0"/>
                <a:cs typeface="Times New Roman" panose="02020603050405020304" pitchFamily="18" charset="0"/>
              </a:rPr>
              <a:t>  BADR, </a:t>
            </a:r>
          </a:p>
          <a:p>
            <a:pPr algn="just"/>
            <a:r>
              <a:rPr lang="en-US" sz="1800" dirty="0" err="1" smtClean="0">
                <a:latin typeface="Times New Roman" panose="02020603050405020304" pitchFamily="18" charset="0"/>
                <a:cs typeface="Times New Roman" panose="02020603050405020304" pitchFamily="18" charset="0"/>
              </a:rPr>
              <a:t>Calc</a:t>
            </a:r>
            <a:r>
              <a:rPr lang="en-US" sz="1800" dirty="0" smtClean="0">
                <a:latin typeface="Times New Roman" panose="02020603050405020304" pitchFamily="18" charset="0"/>
                <a:cs typeface="Times New Roman" panose="02020603050405020304" pitchFamily="18" charset="0"/>
              </a:rPr>
              <a:t>-alkaline series are mostly found in convergent margins. They correspond to melting by adding water to the source (and therefore “shifting” the solidus towards lower temperatures).</a:t>
            </a:r>
          </a:p>
          <a:p>
            <a:pPr algn="just"/>
            <a:r>
              <a:rPr lang="en-US" sz="1800" dirty="0" smtClean="0">
                <a:latin typeface="Times New Roman" panose="02020603050405020304" pitchFamily="18" charset="0"/>
                <a:cs typeface="Times New Roman" panose="02020603050405020304" pitchFamily="18" charset="0"/>
              </a:rPr>
              <a:t>The </a:t>
            </a:r>
            <a:r>
              <a:rPr lang="en-US" sz="1800" b="1" dirty="0" err="1" smtClean="0">
                <a:latin typeface="Times New Roman" panose="02020603050405020304" pitchFamily="18" charset="0"/>
                <a:cs typeface="Times New Roman" panose="02020603050405020304" pitchFamily="18" charset="0"/>
              </a:rPr>
              <a:t>calc</a:t>
            </a:r>
            <a:r>
              <a:rPr lang="en-US" sz="1800" b="1" dirty="0" smtClean="0">
                <a:latin typeface="Times New Roman" panose="02020603050405020304" pitchFamily="18" charset="0"/>
                <a:cs typeface="Times New Roman" panose="02020603050405020304" pitchFamily="18" charset="0"/>
              </a:rPr>
              <a:t>-alkaline magma series</a:t>
            </a:r>
            <a:r>
              <a:rPr lang="en-US" sz="1800" dirty="0" smtClean="0">
                <a:latin typeface="Times New Roman" panose="02020603050405020304" pitchFamily="18" charset="0"/>
                <a:cs typeface="Times New Roman" panose="02020603050405020304" pitchFamily="18" charset="0"/>
              </a:rPr>
              <a:t> is one of two main magma series in </a:t>
            </a:r>
            <a:r>
              <a:rPr lang="en-US" sz="1800" u="sng" dirty="0" smtClean="0">
                <a:latin typeface="Times New Roman" panose="02020603050405020304" pitchFamily="18" charset="0"/>
                <a:cs typeface="Times New Roman" panose="02020603050405020304" pitchFamily="18" charset="0"/>
                <a:hlinkClick r:id="rId2" tooltip="Igneous rocks"/>
              </a:rPr>
              <a:t>igneous rocks</a:t>
            </a:r>
            <a:r>
              <a:rPr lang="en-US" sz="1800" dirty="0" smtClean="0">
                <a:latin typeface="Times New Roman" panose="02020603050405020304" pitchFamily="18" charset="0"/>
                <a:cs typeface="Times New Roman" panose="02020603050405020304" pitchFamily="18" charset="0"/>
              </a:rPr>
              <a:t>, the other magma series being the </a:t>
            </a:r>
            <a:r>
              <a:rPr lang="en-US" sz="1800" u="sng" dirty="0" smtClean="0">
                <a:latin typeface="Times New Roman" panose="02020603050405020304" pitchFamily="18" charset="0"/>
                <a:cs typeface="Times New Roman" panose="02020603050405020304" pitchFamily="18" charset="0"/>
                <a:hlinkClick r:id="rId3" tooltip="Tholeiitic"/>
              </a:rPr>
              <a:t>tholeiitic</a:t>
            </a:r>
            <a:r>
              <a:rPr lang="en-US" sz="1800" dirty="0" smtClean="0">
                <a:latin typeface="Times New Roman" panose="02020603050405020304" pitchFamily="18" charset="0"/>
                <a:cs typeface="Times New Roman" panose="02020603050405020304" pitchFamily="18" charset="0"/>
              </a:rPr>
              <a:t>. A magma series is a series of compositions that describes the evolution of a </a:t>
            </a:r>
            <a:r>
              <a:rPr lang="en-US" sz="1800" u="sng" dirty="0" smtClean="0">
                <a:latin typeface="Times New Roman" panose="02020603050405020304" pitchFamily="18" charset="0"/>
                <a:cs typeface="Times New Roman" panose="02020603050405020304" pitchFamily="18" charset="0"/>
                <a:hlinkClick r:id="rId4" tooltip="Mafic"/>
              </a:rPr>
              <a:t>mafic</a:t>
            </a:r>
            <a:r>
              <a:rPr lang="en-US" sz="1800" dirty="0" smtClean="0">
                <a:latin typeface="Times New Roman" panose="02020603050405020304" pitchFamily="18" charset="0"/>
                <a:cs typeface="Times New Roman" panose="02020603050405020304" pitchFamily="18" charset="0"/>
              </a:rPr>
              <a:t> magma, which is high in </a:t>
            </a:r>
            <a:r>
              <a:rPr lang="en-US" sz="1800" u="sng" dirty="0" smtClean="0">
                <a:latin typeface="Times New Roman" panose="02020603050405020304" pitchFamily="18" charset="0"/>
                <a:cs typeface="Times New Roman" panose="02020603050405020304" pitchFamily="18" charset="0"/>
                <a:hlinkClick r:id="rId5" tooltip="Magnesium"/>
              </a:rPr>
              <a:t>magnesium</a:t>
            </a:r>
            <a:r>
              <a:rPr lang="en-US" sz="1800" dirty="0" smtClean="0">
                <a:latin typeface="Times New Roman" panose="02020603050405020304" pitchFamily="18" charset="0"/>
                <a:cs typeface="Times New Roman" panose="02020603050405020304" pitchFamily="18" charset="0"/>
              </a:rPr>
              <a:t> and </a:t>
            </a:r>
            <a:r>
              <a:rPr lang="en-US" sz="1800" u="sng" dirty="0" smtClean="0">
                <a:latin typeface="Times New Roman" panose="02020603050405020304" pitchFamily="18" charset="0"/>
                <a:cs typeface="Times New Roman" panose="02020603050405020304" pitchFamily="18" charset="0"/>
                <a:hlinkClick r:id="rId6" tooltip="Iron"/>
              </a:rPr>
              <a:t>iron</a:t>
            </a:r>
            <a:r>
              <a:rPr lang="en-US" sz="1800" dirty="0" smtClean="0">
                <a:latin typeface="Times New Roman" panose="02020603050405020304" pitchFamily="18" charset="0"/>
                <a:cs typeface="Times New Roman" panose="02020603050405020304" pitchFamily="18" charset="0"/>
              </a:rPr>
              <a:t> and produces </a:t>
            </a:r>
            <a:r>
              <a:rPr lang="en-US" sz="1800" u="sng" dirty="0" smtClean="0">
                <a:latin typeface="Times New Roman" panose="02020603050405020304" pitchFamily="18" charset="0"/>
                <a:cs typeface="Times New Roman" panose="02020603050405020304" pitchFamily="18" charset="0"/>
                <a:hlinkClick r:id="rId7" tooltip="Basalt"/>
              </a:rPr>
              <a:t>basalt</a:t>
            </a:r>
            <a:r>
              <a:rPr lang="en-US" sz="1800" dirty="0" smtClean="0">
                <a:latin typeface="Times New Roman" panose="02020603050405020304" pitchFamily="18" charset="0"/>
                <a:cs typeface="Times New Roman" panose="02020603050405020304" pitchFamily="18" charset="0"/>
              </a:rPr>
              <a:t> or </a:t>
            </a:r>
            <a:r>
              <a:rPr lang="en-US" sz="1800" u="sng" dirty="0" smtClean="0">
                <a:latin typeface="Times New Roman" panose="02020603050405020304" pitchFamily="18" charset="0"/>
                <a:cs typeface="Times New Roman" panose="02020603050405020304" pitchFamily="18" charset="0"/>
                <a:hlinkClick r:id="rId8" tooltip="Gabbro"/>
              </a:rPr>
              <a:t>gabbro</a:t>
            </a:r>
            <a:r>
              <a:rPr lang="en-US" sz="1800" dirty="0" smtClean="0">
                <a:latin typeface="Times New Roman" panose="02020603050405020304" pitchFamily="18" charset="0"/>
                <a:cs typeface="Times New Roman" panose="02020603050405020304" pitchFamily="18" charset="0"/>
              </a:rPr>
              <a:t>, as it </a:t>
            </a:r>
            <a:r>
              <a:rPr lang="en-US" sz="1800" u="sng" dirty="0" smtClean="0">
                <a:latin typeface="Times New Roman" panose="02020603050405020304" pitchFamily="18" charset="0"/>
                <a:cs typeface="Times New Roman" panose="02020603050405020304" pitchFamily="18" charset="0"/>
                <a:hlinkClick r:id="rId9" tooltip="Fractional crystallization (geology)"/>
              </a:rPr>
              <a:t>fractionally crystallizes</a:t>
            </a:r>
            <a:r>
              <a:rPr lang="en-US" sz="1800" dirty="0" smtClean="0">
                <a:latin typeface="Times New Roman" panose="02020603050405020304" pitchFamily="18" charset="0"/>
                <a:cs typeface="Times New Roman" panose="02020603050405020304" pitchFamily="18" charset="0"/>
              </a:rPr>
              <a:t> to become a </a:t>
            </a:r>
            <a:r>
              <a:rPr lang="en-US" sz="1800" u="sng" dirty="0" smtClean="0">
                <a:latin typeface="Times New Roman" panose="02020603050405020304" pitchFamily="18" charset="0"/>
                <a:cs typeface="Times New Roman" panose="02020603050405020304" pitchFamily="18" charset="0"/>
                <a:hlinkClick r:id="rId10" tooltip="Felsic"/>
              </a:rPr>
              <a:t>felsic</a:t>
            </a:r>
            <a:r>
              <a:rPr lang="en-US" sz="1800" dirty="0" smtClean="0">
                <a:latin typeface="Times New Roman" panose="02020603050405020304" pitchFamily="18" charset="0"/>
                <a:cs typeface="Times New Roman" panose="02020603050405020304" pitchFamily="18" charset="0"/>
              </a:rPr>
              <a:t> magma, which is low in magnesium and iron and produces </a:t>
            </a:r>
            <a:r>
              <a:rPr lang="en-US" sz="1800" u="sng" dirty="0" smtClean="0">
                <a:latin typeface="Times New Roman" panose="02020603050405020304" pitchFamily="18" charset="0"/>
                <a:cs typeface="Times New Roman" panose="02020603050405020304" pitchFamily="18" charset="0"/>
                <a:hlinkClick r:id="rId11" tooltip="Rhyolite"/>
              </a:rPr>
              <a:t>rhyolite</a:t>
            </a:r>
            <a:r>
              <a:rPr lang="en-US" sz="1800" dirty="0" smtClean="0">
                <a:latin typeface="Times New Roman" panose="02020603050405020304" pitchFamily="18" charset="0"/>
                <a:cs typeface="Times New Roman" panose="02020603050405020304" pitchFamily="18" charset="0"/>
              </a:rPr>
              <a:t> or </a:t>
            </a:r>
            <a:r>
              <a:rPr lang="en-US" sz="1800" u="sng" dirty="0" smtClean="0">
                <a:latin typeface="Times New Roman" panose="02020603050405020304" pitchFamily="18" charset="0"/>
                <a:cs typeface="Times New Roman" panose="02020603050405020304" pitchFamily="18" charset="0"/>
                <a:hlinkClick r:id="rId12" tooltip="Granite"/>
              </a:rPr>
              <a:t>granite</a:t>
            </a:r>
            <a:r>
              <a:rPr lang="en-US" sz="1800" dirty="0" smtClean="0">
                <a:latin typeface="Times New Roman" panose="02020603050405020304" pitchFamily="18" charset="0"/>
                <a:cs typeface="Times New Roman" panose="02020603050405020304" pitchFamily="18" charset="0"/>
              </a:rPr>
              <a:t>.</a:t>
            </a:r>
          </a:p>
          <a:p>
            <a:pPr algn="just"/>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Calc</a:t>
            </a:r>
            <a:r>
              <a:rPr lang="en-US" sz="1800" dirty="0" smtClean="0">
                <a:latin typeface="Times New Roman" panose="02020603050405020304" pitchFamily="18" charset="0"/>
                <a:cs typeface="Times New Roman" panose="02020603050405020304" pitchFamily="18" charset="0"/>
              </a:rPr>
              <a:t>-alkaline </a:t>
            </a:r>
            <a:r>
              <a:rPr lang="en-US" sz="1800" u="sng" dirty="0" smtClean="0">
                <a:latin typeface="Times New Roman" panose="02020603050405020304" pitchFamily="18" charset="0"/>
                <a:cs typeface="Times New Roman" panose="02020603050405020304" pitchFamily="18" charset="0"/>
                <a:hlinkClick r:id="rId13" tooltip="Rock (geology)"/>
              </a:rPr>
              <a:t>rocks</a:t>
            </a:r>
            <a:r>
              <a:rPr lang="en-US" sz="1800" dirty="0" smtClean="0">
                <a:latin typeface="Times New Roman" panose="02020603050405020304" pitchFamily="18" charset="0"/>
                <a:cs typeface="Times New Roman" panose="02020603050405020304" pitchFamily="18" charset="0"/>
              </a:rPr>
              <a:t> are rich in </a:t>
            </a:r>
            <a:r>
              <a:rPr lang="en-US" sz="1800" u="sng" dirty="0" smtClean="0">
                <a:latin typeface="Times New Roman" panose="02020603050405020304" pitchFamily="18" charset="0"/>
                <a:cs typeface="Times New Roman" panose="02020603050405020304" pitchFamily="18" charset="0"/>
                <a:hlinkClick r:id="rId14" tooltip="Alkaline earth metal"/>
              </a:rPr>
              <a:t>alkaline earths</a:t>
            </a:r>
            <a:r>
              <a:rPr lang="en-US" sz="1800" dirty="0" smtClean="0">
                <a:latin typeface="Times New Roman" panose="02020603050405020304" pitchFamily="18" charset="0"/>
                <a:cs typeface="Times New Roman" panose="02020603050405020304" pitchFamily="18" charset="0"/>
              </a:rPr>
              <a:t> (</a:t>
            </a:r>
            <a:r>
              <a:rPr lang="en-US" sz="1800" u="sng" dirty="0" smtClean="0">
                <a:latin typeface="Times New Roman" panose="02020603050405020304" pitchFamily="18" charset="0"/>
                <a:cs typeface="Times New Roman" panose="02020603050405020304" pitchFamily="18" charset="0"/>
                <a:hlinkClick r:id="rId15" tooltip="Magnesium oxide"/>
              </a:rPr>
              <a:t>magnesia</a:t>
            </a:r>
            <a:r>
              <a:rPr lang="en-US" sz="1800" dirty="0" smtClean="0">
                <a:latin typeface="Times New Roman" panose="02020603050405020304" pitchFamily="18" charset="0"/>
                <a:cs typeface="Times New Roman" panose="02020603050405020304" pitchFamily="18" charset="0"/>
              </a:rPr>
              <a:t> and </a:t>
            </a:r>
            <a:r>
              <a:rPr lang="en-US" sz="1800" u="sng" dirty="0" smtClean="0">
                <a:latin typeface="Times New Roman" panose="02020603050405020304" pitchFamily="18" charset="0"/>
                <a:cs typeface="Times New Roman" panose="02020603050405020304" pitchFamily="18" charset="0"/>
                <a:hlinkClick r:id="rId16" tooltip="Calcium oxide"/>
              </a:rPr>
              <a:t>calcium oxide</a:t>
            </a:r>
            <a:r>
              <a:rPr lang="en-US" sz="1800" dirty="0" smtClean="0">
                <a:latin typeface="Times New Roman" panose="02020603050405020304" pitchFamily="18" charset="0"/>
                <a:cs typeface="Times New Roman" panose="02020603050405020304" pitchFamily="18" charset="0"/>
              </a:rPr>
              <a:t>) and </a:t>
            </a:r>
            <a:r>
              <a:rPr lang="en-US" sz="1800" u="sng" dirty="0" smtClean="0">
                <a:latin typeface="Times New Roman" panose="02020603050405020304" pitchFamily="18" charset="0"/>
                <a:cs typeface="Times New Roman" panose="02020603050405020304" pitchFamily="18" charset="0"/>
                <a:hlinkClick r:id="rId17" tooltip="Alkali metal"/>
              </a:rPr>
              <a:t>alkali metals</a:t>
            </a:r>
            <a:r>
              <a:rPr lang="en-US" sz="1800" dirty="0" smtClean="0">
                <a:latin typeface="Times New Roman" panose="02020603050405020304" pitchFamily="18" charset="0"/>
                <a:cs typeface="Times New Roman" panose="02020603050405020304" pitchFamily="18" charset="0"/>
              </a:rPr>
              <a:t> and make up a major part of the </a:t>
            </a:r>
            <a:r>
              <a:rPr lang="en-US" sz="1800" u="sng" dirty="0" smtClean="0">
                <a:latin typeface="Times New Roman" panose="02020603050405020304" pitchFamily="18" charset="0"/>
                <a:cs typeface="Times New Roman" panose="02020603050405020304" pitchFamily="18" charset="0"/>
                <a:hlinkClick r:id="rId18" tooltip="Continental crust"/>
              </a:rPr>
              <a:t>crust of the continents</a:t>
            </a:r>
            <a:r>
              <a:rPr lang="en-US" sz="1800" dirty="0" smtClean="0">
                <a:latin typeface="Times New Roman" panose="02020603050405020304" pitchFamily="18" charset="0"/>
                <a:cs typeface="Times New Roman" panose="02020603050405020304" pitchFamily="18" charset="0"/>
              </a:rPr>
              <a:t>.</a:t>
            </a:r>
          </a:p>
          <a:p>
            <a:pPr algn="just"/>
            <a:r>
              <a:rPr lang="en-US" sz="1800" dirty="0" smtClean="0">
                <a:latin typeface="Times New Roman" panose="02020603050405020304" pitchFamily="18" charset="0"/>
                <a:cs typeface="Times New Roman" panose="02020603050405020304" pitchFamily="18" charset="0"/>
              </a:rPr>
              <a:t>The diverse rock types in the </a:t>
            </a:r>
            <a:r>
              <a:rPr lang="en-US" sz="1800" dirty="0" err="1" smtClean="0">
                <a:latin typeface="Times New Roman" panose="02020603050405020304" pitchFamily="18" charset="0"/>
                <a:cs typeface="Times New Roman" panose="02020603050405020304" pitchFamily="18" charset="0"/>
              </a:rPr>
              <a:t>calc</a:t>
            </a:r>
            <a:r>
              <a:rPr lang="en-US" sz="1800" dirty="0" smtClean="0">
                <a:latin typeface="Times New Roman" panose="02020603050405020304" pitchFamily="18" charset="0"/>
                <a:cs typeface="Times New Roman" panose="02020603050405020304" pitchFamily="18" charset="0"/>
              </a:rPr>
              <a:t>-alkaline series include volcanic types such as </a:t>
            </a:r>
            <a:r>
              <a:rPr lang="en-US" sz="1800" u="sng" dirty="0" smtClean="0">
                <a:latin typeface="Times New Roman" panose="02020603050405020304" pitchFamily="18" charset="0"/>
                <a:cs typeface="Times New Roman" panose="02020603050405020304" pitchFamily="18" charset="0"/>
                <a:hlinkClick r:id="rId7" tooltip="Basalt"/>
              </a:rPr>
              <a:t>basalt</a:t>
            </a:r>
            <a:r>
              <a:rPr lang="en-US" sz="1800" dirty="0" smtClean="0">
                <a:latin typeface="Times New Roman" panose="02020603050405020304" pitchFamily="18" charset="0"/>
                <a:cs typeface="Times New Roman" panose="02020603050405020304" pitchFamily="18" charset="0"/>
              </a:rPr>
              <a:t>, </a:t>
            </a:r>
            <a:r>
              <a:rPr lang="en-US" sz="1800" u="sng" dirty="0" smtClean="0">
                <a:latin typeface="Times New Roman" panose="02020603050405020304" pitchFamily="18" charset="0"/>
                <a:cs typeface="Times New Roman" panose="02020603050405020304" pitchFamily="18" charset="0"/>
                <a:hlinkClick r:id="rId19" tooltip="Andesite"/>
              </a:rPr>
              <a:t>andesite</a:t>
            </a:r>
            <a:r>
              <a:rPr lang="en-US" sz="1800" dirty="0" smtClean="0">
                <a:latin typeface="Times New Roman" panose="02020603050405020304" pitchFamily="18" charset="0"/>
                <a:cs typeface="Times New Roman" panose="02020603050405020304" pitchFamily="18" charset="0"/>
              </a:rPr>
              <a:t>, </a:t>
            </a:r>
            <a:r>
              <a:rPr lang="en-US" sz="1800" u="sng" dirty="0" err="1" smtClean="0">
                <a:latin typeface="Times New Roman" panose="02020603050405020304" pitchFamily="18" charset="0"/>
                <a:cs typeface="Times New Roman" panose="02020603050405020304" pitchFamily="18" charset="0"/>
                <a:hlinkClick r:id="rId20" tooltip="Dacite"/>
              </a:rPr>
              <a:t>dacite</a:t>
            </a:r>
            <a:r>
              <a:rPr lang="en-US" sz="1800" dirty="0" smtClean="0">
                <a:latin typeface="Times New Roman" panose="02020603050405020304" pitchFamily="18" charset="0"/>
                <a:cs typeface="Times New Roman" panose="02020603050405020304" pitchFamily="18" charset="0"/>
              </a:rPr>
              <a:t>, </a:t>
            </a:r>
            <a:r>
              <a:rPr lang="en-US" sz="1800" u="sng" dirty="0" smtClean="0">
                <a:latin typeface="Times New Roman" panose="02020603050405020304" pitchFamily="18" charset="0"/>
                <a:cs typeface="Times New Roman" panose="02020603050405020304" pitchFamily="18" charset="0"/>
                <a:hlinkClick r:id="rId11" tooltip="Rhyolite"/>
              </a:rPr>
              <a:t>rhyolite</a:t>
            </a:r>
            <a:r>
              <a:rPr lang="en-US" sz="1800" dirty="0" smtClean="0">
                <a:latin typeface="Times New Roman" panose="02020603050405020304" pitchFamily="18" charset="0"/>
                <a:cs typeface="Times New Roman" panose="02020603050405020304" pitchFamily="18" charset="0"/>
              </a:rPr>
              <a:t>, and also their coarser-grained intrusive equivalents (</a:t>
            </a:r>
            <a:r>
              <a:rPr lang="en-US" sz="1800" u="sng" dirty="0" smtClean="0">
                <a:latin typeface="Times New Roman" panose="02020603050405020304" pitchFamily="18" charset="0"/>
                <a:cs typeface="Times New Roman" panose="02020603050405020304" pitchFamily="18" charset="0"/>
                <a:hlinkClick r:id="rId8" tooltip="Gabbro"/>
              </a:rPr>
              <a:t>gabbro</a:t>
            </a:r>
            <a:r>
              <a:rPr lang="en-US" sz="1800" dirty="0" smtClean="0">
                <a:latin typeface="Times New Roman" panose="02020603050405020304" pitchFamily="18" charset="0"/>
                <a:cs typeface="Times New Roman" panose="02020603050405020304" pitchFamily="18" charset="0"/>
              </a:rPr>
              <a:t>, </a:t>
            </a:r>
            <a:r>
              <a:rPr lang="en-US" sz="1800" u="sng" dirty="0" smtClean="0">
                <a:latin typeface="Times New Roman" panose="02020603050405020304" pitchFamily="18" charset="0"/>
                <a:cs typeface="Times New Roman" panose="02020603050405020304" pitchFamily="18" charset="0"/>
                <a:hlinkClick r:id="rId21" tooltip="Diorite"/>
              </a:rPr>
              <a:t>diorite</a:t>
            </a:r>
            <a:r>
              <a:rPr lang="en-US" sz="1800" dirty="0" smtClean="0">
                <a:latin typeface="Times New Roman" panose="02020603050405020304" pitchFamily="18" charset="0"/>
                <a:cs typeface="Times New Roman" panose="02020603050405020304" pitchFamily="18" charset="0"/>
              </a:rPr>
              <a:t>, </a:t>
            </a:r>
            <a:r>
              <a:rPr lang="en-US" sz="1800" u="sng" dirty="0" smtClean="0">
                <a:latin typeface="Times New Roman" panose="02020603050405020304" pitchFamily="18" charset="0"/>
                <a:cs typeface="Times New Roman" panose="02020603050405020304" pitchFamily="18" charset="0"/>
                <a:hlinkClick r:id="rId22" tooltip="Granodiorite"/>
              </a:rPr>
              <a:t>granodiorite</a:t>
            </a:r>
            <a:r>
              <a:rPr lang="en-US" sz="1800" dirty="0" smtClean="0">
                <a:latin typeface="Times New Roman" panose="02020603050405020304" pitchFamily="18" charset="0"/>
                <a:cs typeface="Times New Roman" panose="02020603050405020304" pitchFamily="18" charset="0"/>
              </a:rPr>
              <a:t>, and </a:t>
            </a:r>
            <a:r>
              <a:rPr lang="en-US" sz="1800" u="sng" dirty="0" smtClean="0">
                <a:latin typeface="Times New Roman" panose="02020603050405020304" pitchFamily="18" charset="0"/>
                <a:cs typeface="Times New Roman" panose="02020603050405020304" pitchFamily="18" charset="0"/>
                <a:hlinkClick r:id="rId12" tooltip="Granite"/>
              </a:rPr>
              <a:t>granite</a:t>
            </a:r>
            <a:r>
              <a:rPr lang="en-US" sz="1800" dirty="0" smtClean="0">
                <a:latin typeface="Times New Roman" panose="02020603050405020304" pitchFamily="18" charset="0"/>
                <a:cs typeface="Times New Roman" panose="02020603050405020304" pitchFamily="18" charset="0"/>
              </a:rPr>
              <a:t>). They do not include </a:t>
            </a:r>
            <a:r>
              <a:rPr lang="en-US" sz="1800" u="sng" dirty="0" smtClean="0">
                <a:latin typeface="Times New Roman" panose="02020603050405020304" pitchFamily="18" charset="0"/>
                <a:cs typeface="Times New Roman" panose="02020603050405020304" pitchFamily="18" charset="0"/>
                <a:hlinkClick r:id="rId23" tooltip="Normative mineralogy"/>
              </a:rPr>
              <a:t>silica-undersaturated</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alkalic</a:t>
            </a:r>
            <a:r>
              <a:rPr lang="en-US" sz="1800" dirty="0" smtClean="0">
                <a:latin typeface="Times New Roman" panose="02020603050405020304" pitchFamily="18" charset="0"/>
                <a:cs typeface="Times New Roman" panose="02020603050405020304" pitchFamily="18" charset="0"/>
              </a:rPr>
              <a:t>, or </a:t>
            </a:r>
            <a:r>
              <a:rPr lang="en-US" sz="1800" u="sng" dirty="0" smtClean="0">
                <a:latin typeface="Times New Roman" panose="02020603050405020304" pitchFamily="18" charset="0"/>
                <a:cs typeface="Times New Roman" panose="02020603050405020304" pitchFamily="18" charset="0"/>
                <a:hlinkClick r:id="rId24" tooltip="Peralkaline rock"/>
              </a:rPr>
              <a:t>peralkaline rocks</a:t>
            </a:r>
            <a:r>
              <a:rPr lang="en-US" sz="1800" dirty="0" smtClean="0">
                <a:latin typeface="Times New Roman" panose="02020603050405020304" pitchFamily="18" charset="0"/>
                <a:cs typeface="Times New Roman" panose="02020603050405020304" pitchFamily="18" charset="0"/>
              </a:rPr>
              <a:t>.</a:t>
            </a:r>
          </a:p>
          <a:p>
            <a:pPr algn="just"/>
            <a:r>
              <a:rPr lang="en-US" sz="1800" dirty="0" smtClean="0">
                <a:latin typeface="Times New Roman" panose="02020603050405020304" pitchFamily="18" charset="0"/>
                <a:cs typeface="Times New Roman" panose="02020603050405020304" pitchFamily="18" charset="0"/>
              </a:rPr>
              <a:t>When </a:t>
            </a:r>
            <a:r>
              <a:rPr lang="en-US" sz="1800" u="sng" dirty="0" smtClean="0">
                <a:latin typeface="Times New Roman" panose="02020603050405020304" pitchFamily="18" charset="0"/>
                <a:cs typeface="Times New Roman" panose="02020603050405020304" pitchFamily="18" charset="0"/>
                <a:hlinkClick r:id="rId4" tooltip="Mafic"/>
              </a:rPr>
              <a:t>mafic</a:t>
            </a:r>
            <a:r>
              <a:rPr lang="en-US" sz="1800" dirty="0" smtClean="0">
                <a:latin typeface="Times New Roman" panose="02020603050405020304" pitchFamily="18" charset="0"/>
                <a:cs typeface="Times New Roman" panose="02020603050405020304" pitchFamily="18" charset="0"/>
              </a:rPr>
              <a:t> (basalt-producing) magmas crystallize, they preferentially crystallize the more magnesium-rich and iron-poor forms of the silicate minerals </a:t>
            </a:r>
            <a:r>
              <a:rPr lang="en-US" sz="1800" u="sng" dirty="0" smtClean="0">
                <a:latin typeface="Times New Roman" panose="02020603050405020304" pitchFamily="18" charset="0"/>
                <a:cs typeface="Times New Roman" panose="02020603050405020304" pitchFamily="18" charset="0"/>
                <a:hlinkClick r:id="rId25" tooltip="Olivine"/>
              </a:rPr>
              <a:t>olivine</a:t>
            </a:r>
            <a:r>
              <a:rPr lang="en-US" sz="1800" dirty="0" smtClean="0">
                <a:latin typeface="Times New Roman" panose="02020603050405020304" pitchFamily="18" charset="0"/>
                <a:cs typeface="Times New Roman" panose="02020603050405020304" pitchFamily="18" charset="0"/>
              </a:rPr>
              <a:t> and </a:t>
            </a:r>
            <a:r>
              <a:rPr lang="en-US" sz="1800" u="sng" dirty="0" smtClean="0">
                <a:latin typeface="Times New Roman" panose="02020603050405020304" pitchFamily="18" charset="0"/>
                <a:cs typeface="Times New Roman" panose="02020603050405020304" pitchFamily="18" charset="0"/>
                <a:hlinkClick r:id="rId26" tooltip="Pyroxene"/>
              </a:rPr>
              <a:t>pyroxene</a:t>
            </a:r>
            <a:r>
              <a:rPr lang="en-US" sz="1800" dirty="0" smtClean="0">
                <a:latin typeface="Times New Roman" panose="02020603050405020304" pitchFamily="18" charset="0"/>
                <a:cs typeface="Times New Roman" panose="02020603050405020304" pitchFamily="18" charset="0"/>
              </a:rPr>
              <a:t>, causing the iron content of tholeiitic magmas to increase as the melt is depleted of iron-poor crystals. (Magnesium-rich olivine solidifies at much higher temperatures than iron-rich olivine.) </a:t>
            </a:r>
          </a:p>
          <a:p>
            <a:pPr algn="just"/>
            <a:r>
              <a:rPr lang="en-US" sz="1800" dirty="0" err="1" smtClean="0">
                <a:latin typeface="Times New Roman" panose="02020603050405020304" pitchFamily="18" charset="0"/>
                <a:cs typeface="Times New Roman" panose="02020603050405020304" pitchFamily="18" charset="0"/>
              </a:rPr>
              <a:t>Calc</a:t>
            </a:r>
            <a:r>
              <a:rPr lang="en-US" sz="1800" dirty="0" smtClean="0">
                <a:latin typeface="Times New Roman" panose="02020603050405020304" pitchFamily="18" charset="0"/>
                <a:cs typeface="Times New Roman" panose="02020603050405020304" pitchFamily="18" charset="0"/>
              </a:rPr>
              <a:t>-alkaline magmas are typically </a:t>
            </a:r>
            <a:r>
              <a:rPr lang="en-US" sz="1800" u="sng" dirty="0" smtClean="0">
                <a:latin typeface="Times New Roman" panose="02020603050405020304" pitchFamily="18" charset="0"/>
                <a:cs typeface="Times New Roman" panose="02020603050405020304" pitchFamily="18" charset="0"/>
                <a:hlinkClick r:id="rId27" tooltip="Hydrous"/>
              </a:rPr>
              <a:t>hydrous</a:t>
            </a:r>
            <a:r>
              <a:rPr lang="en-US" sz="1800" dirty="0" smtClean="0">
                <a:latin typeface="Times New Roman" panose="02020603050405020304" pitchFamily="18" charset="0"/>
                <a:cs typeface="Times New Roman" panose="02020603050405020304" pitchFamily="18" charset="0"/>
              </a:rPr>
              <a:t>, and also typically are more oxidized, with higher </a:t>
            </a:r>
            <a:r>
              <a:rPr lang="en-US" sz="1800" u="sng" dirty="0" smtClean="0">
                <a:latin typeface="Times New Roman" panose="02020603050405020304" pitchFamily="18" charset="0"/>
                <a:cs typeface="Times New Roman" panose="02020603050405020304" pitchFamily="18" charset="0"/>
                <a:hlinkClick r:id="rId28" tooltip="Mineral redox buffer"/>
              </a:rPr>
              <a:t>oxygen </a:t>
            </a:r>
            <a:r>
              <a:rPr lang="en-US" sz="1800" u="sng" dirty="0" err="1" smtClean="0">
                <a:latin typeface="Times New Roman" panose="02020603050405020304" pitchFamily="18" charset="0"/>
                <a:cs typeface="Times New Roman" panose="02020603050405020304" pitchFamily="18" charset="0"/>
                <a:hlinkClick r:id="rId28" tooltip="Mineral redox buffer"/>
              </a:rPr>
              <a:t>fugacities</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38200" y="174812"/>
            <a:ext cx="10515600" cy="6589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smtClean="0"/>
              <a:t> </a:t>
            </a:r>
            <a:r>
              <a:rPr lang="en-US" sz="2800" b="1" u="sng" dirty="0" smtClean="0">
                <a:latin typeface="Times New Roman" panose="02020603050405020304" pitchFamily="18" charset="0"/>
                <a:cs typeface="Times New Roman" panose="02020603050405020304" pitchFamily="18" charset="0"/>
              </a:rPr>
              <a:t>2. </a:t>
            </a:r>
            <a:r>
              <a:rPr lang="en-US" sz="2800" b="1" u="sng" dirty="0" err="1" smtClean="0">
                <a:latin typeface="Times New Roman" panose="02020603050405020304" pitchFamily="18" charset="0"/>
                <a:cs typeface="Times New Roman" panose="02020603050405020304" pitchFamily="18" charset="0"/>
              </a:rPr>
              <a:t>Calc</a:t>
            </a:r>
            <a:r>
              <a:rPr lang="en-US" sz="2800" b="1" u="sng" dirty="0" smtClean="0">
                <a:latin typeface="Times New Roman" panose="02020603050405020304" pitchFamily="18" charset="0"/>
                <a:cs typeface="Times New Roman" panose="02020603050405020304" pitchFamily="18" charset="0"/>
              </a:rPr>
              <a:t>-alkaline series</a:t>
            </a:r>
            <a:endParaRPr lang="en-US" sz="28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95394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5118" y="0"/>
            <a:ext cx="10516511" cy="798645"/>
          </a:xfrm>
          <a:prstGeom prst="rect">
            <a:avLst/>
          </a:prstGeom>
        </p:spPr>
      </p:pic>
      <p:sp>
        <p:nvSpPr>
          <p:cNvPr id="3" name="Content Placeholder 2"/>
          <p:cNvSpPr>
            <a:spLocks noGrp="1"/>
          </p:cNvSpPr>
          <p:nvPr>
            <p:ph idx="1"/>
          </p:nvPr>
        </p:nvSpPr>
        <p:spPr>
          <a:xfrm>
            <a:off x="905436" y="1005354"/>
            <a:ext cx="10515600" cy="4351338"/>
          </a:xfrm>
        </p:spPr>
        <p:txBody>
          <a:bodyPr vert="horz" lIns="91440" tIns="45720" rIns="91440" bIns="45720" rtlCol="0">
            <a:noAutofit/>
          </a:bodyPr>
          <a:lstStyle/>
          <a:p>
            <a:pPr algn="just"/>
            <a:r>
              <a:rPr lang="en-US" sz="2400" smtClean="0">
                <a:latin typeface="Times New Roman" panose="02020603050405020304" pitchFamily="18" charset="0"/>
                <a:cs typeface="Times New Roman" panose="02020603050405020304" pitchFamily="18" charset="0"/>
              </a:rPr>
              <a:t>Calc-alkaline rocks typically are found in the arcs above </a:t>
            </a:r>
            <a:r>
              <a:rPr lang="en-US" sz="2400" smtClean="0">
                <a:latin typeface="Times New Roman" panose="02020603050405020304" pitchFamily="18" charset="0"/>
                <a:cs typeface="Times New Roman" panose="02020603050405020304" pitchFamily="18" charset="0"/>
                <a:hlinkClick r:id="rId3" tooltip="Subduction"/>
              </a:rPr>
              <a:t>subduction</a:t>
            </a:r>
            <a:r>
              <a:rPr lang="en-US" sz="2400" smtClean="0">
                <a:latin typeface="Times New Roman" panose="02020603050405020304" pitchFamily="18" charset="0"/>
                <a:cs typeface="Times New Roman" panose="02020603050405020304" pitchFamily="18" charset="0"/>
              </a:rPr>
              <a:t> zones, commonly in </a:t>
            </a:r>
            <a:r>
              <a:rPr lang="en-US" sz="2400" smtClean="0">
                <a:latin typeface="Times New Roman" panose="02020603050405020304" pitchFamily="18" charset="0"/>
                <a:cs typeface="Times New Roman" panose="02020603050405020304" pitchFamily="18" charset="0"/>
                <a:hlinkClick r:id="rId4" tooltip="Island arc"/>
              </a:rPr>
              <a:t>volcanic arcs</a:t>
            </a:r>
            <a:r>
              <a:rPr lang="en-US" sz="2400" smtClean="0">
                <a:latin typeface="Times New Roman" panose="02020603050405020304" pitchFamily="18" charset="0"/>
                <a:cs typeface="Times New Roman" panose="02020603050405020304" pitchFamily="18" charset="0"/>
              </a:rPr>
              <a:t>, and particularly on those arcs on continental crust.</a:t>
            </a:r>
          </a:p>
          <a:p>
            <a:pPr algn="just"/>
            <a:r>
              <a:rPr lang="en-US" sz="2400" smtClean="0">
                <a:latin typeface="Times New Roman" panose="02020603050405020304" pitchFamily="18" charset="0"/>
                <a:cs typeface="Times New Roman" panose="02020603050405020304" pitchFamily="18" charset="0"/>
              </a:rPr>
              <a:t>Rocks in the series are thought to be genetically related by </a:t>
            </a:r>
            <a:r>
              <a:rPr lang="en-US" sz="2400" smtClean="0">
                <a:latin typeface="Times New Roman" panose="02020603050405020304" pitchFamily="18" charset="0"/>
                <a:cs typeface="Times New Roman" panose="02020603050405020304" pitchFamily="18" charset="0"/>
                <a:hlinkClick r:id="rId5" tooltip="Fractional crystallization (geology)"/>
              </a:rPr>
              <a:t>fractional crystallization</a:t>
            </a:r>
            <a:r>
              <a:rPr lang="en-US" sz="2400" smtClean="0">
                <a:latin typeface="Times New Roman" panose="02020603050405020304" pitchFamily="18" charset="0"/>
                <a:cs typeface="Times New Roman" panose="02020603050405020304" pitchFamily="18" charset="0"/>
              </a:rPr>
              <a:t> and to be at least partly derived from magmas of basalt or andesite composition formed in the </a:t>
            </a:r>
            <a:r>
              <a:rPr lang="en-US" sz="2400" smtClean="0">
                <a:latin typeface="Times New Roman" panose="02020603050405020304" pitchFamily="18" charset="0"/>
                <a:cs typeface="Times New Roman" panose="02020603050405020304" pitchFamily="18" charset="0"/>
                <a:hlinkClick r:id="rId6" tooltip="Earth's mantle"/>
              </a:rPr>
              <a:t>Earth's mantle</a:t>
            </a:r>
            <a:r>
              <a:rPr lang="en-US" sz="2400" smtClean="0">
                <a:latin typeface="Times New Roman" panose="02020603050405020304" pitchFamily="18" charset="0"/>
                <a:cs typeface="Times New Roman" panose="02020603050405020304" pitchFamily="18" charset="0"/>
              </a:rPr>
              <a:t>. </a:t>
            </a:r>
          </a:p>
          <a:p>
            <a:pPr algn="just"/>
            <a:r>
              <a:rPr lang="en-US" sz="2400" smtClean="0">
                <a:latin typeface="Times New Roman" panose="02020603050405020304" pitchFamily="18" charset="0"/>
                <a:cs typeface="Times New Roman" panose="02020603050405020304" pitchFamily="18" charset="0"/>
              </a:rPr>
              <a:t>Trends in composition can be explained by a variety of processes. Many explanations focus on water content and </a:t>
            </a:r>
            <a:r>
              <a:rPr lang="en-US" sz="2400" smtClean="0">
                <a:latin typeface="Times New Roman" panose="02020603050405020304" pitchFamily="18" charset="0"/>
                <a:cs typeface="Times New Roman" panose="02020603050405020304" pitchFamily="18" charset="0"/>
                <a:hlinkClick r:id="rId7" tooltip="Mineral redox buffer"/>
              </a:rPr>
              <a:t>oxidation states</a:t>
            </a:r>
            <a:r>
              <a:rPr lang="en-US" sz="2400" smtClean="0">
                <a:latin typeface="Times New Roman" panose="02020603050405020304" pitchFamily="18" charset="0"/>
                <a:cs typeface="Times New Roman" panose="02020603050405020304" pitchFamily="18" charset="0"/>
              </a:rPr>
              <a:t> of the </a:t>
            </a:r>
            <a:r>
              <a:rPr lang="en-US" sz="2400" smtClean="0">
                <a:latin typeface="Times New Roman" panose="02020603050405020304" pitchFamily="18" charset="0"/>
                <a:cs typeface="Times New Roman" panose="02020603050405020304" pitchFamily="18" charset="0"/>
                <a:hlinkClick r:id="rId8" tooltip="Magma"/>
              </a:rPr>
              <a:t>magmas</a:t>
            </a:r>
            <a:r>
              <a:rPr lang="en-US" sz="2400" smtClean="0">
                <a:latin typeface="Times New Roman" panose="02020603050405020304" pitchFamily="18" charset="0"/>
                <a:cs typeface="Times New Roman" panose="02020603050405020304" pitchFamily="18" charset="0"/>
              </a:rPr>
              <a:t>. Proposed mechanisms of formation begin with </a:t>
            </a:r>
            <a:r>
              <a:rPr lang="en-US" sz="2400" smtClean="0">
                <a:latin typeface="Times New Roman" panose="02020603050405020304" pitchFamily="18" charset="0"/>
                <a:cs typeface="Times New Roman" panose="02020603050405020304" pitchFamily="18" charset="0"/>
                <a:hlinkClick r:id="rId9" tooltip="Partial melting"/>
              </a:rPr>
              <a:t>partial melting</a:t>
            </a:r>
            <a:r>
              <a:rPr lang="en-US" sz="2400" smtClean="0">
                <a:latin typeface="Times New Roman" panose="02020603050405020304" pitchFamily="18" charset="0"/>
                <a:cs typeface="Times New Roman" panose="02020603050405020304" pitchFamily="18" charset="0"/>
              </a:rPr>
              <a:t> of subducted material and of mantle </a:t>
            </a:r>
            <a:r>
              <a:rPr lang="en-US" sz="2400" smtClean="0">
                <a:latin typeface="Times New Roman" panose="02020603050405020304" pitchFamily="18" charset="0"/>
                <a:cs typeface="Times New Roman" panose="02020603050405020304" pitchFamily="18" charset="0"/>
                <a:hlinkClick r:id="rId10" tooltip="Peridotite"/>
              </a:rPr>
              <a:t>peridotite</a:t>
            </a:r>
            <a:r>
              <a:rPr lang="en-US" sz="2400" smtClean="0">
                <a:latin typeface="Times New Roman" panose="02020603050405020304" pitchFamily="18" charset="0"/>
                <a:cs typeface="Times New Roman" panose="02020603050405020304" pitchFamily="18" charset="0"/>
              </a:rPr>
              <a:t> (olivine and pyroxene) altered by </a:t>
            </a:r>
            <a:r>
              <a:rPr lang="en-US" sz="2400" smtClean="0">
                <a:latin typeface="Times New Roman" panose="02020603050405020304" pitchFamily="18" charset="0"/>
                <a:cs typeface="Times New Roman" panose="02020603050405020304" pitchFamily="18" charset="0"/>
                <a:hlinkClick r:id="rId11" tooltip="Water"/>
              </a:rPr>
              <a:t>water</a:t>
            </a:r>
            <a:r>
              <a:rPr lang="en-US" sz="2400" smtClean="0">
                <a:latin typeface="Times New Roman" panose="02020603050405020304" pitchFamily="18" charset="0"/>
                <a:cs typeface="Times New Roman" panose="02020603050405020304" pitchFamily="18" charset="0"/>
              </a:rPr>
              <a:t> and melts derived from subducted material. Mechanisms by which the calc-alkaline magmas then evolve may include fractional crystallization, assimilation of </a:t>
            </a:r>
            <a:r>
              <a:rPr lang="en-US" sz="2400" smtClean="0">
                <a:latin typeface="Times New Roman" panose="02020603050405020304" pitchFamily="18" charset="0"/>
                <a:cs typeface="Times New Roman" panose="02020603050405020304" pitchFamily="18" charset="0"/>
                <a:hlinkClick r:id="rId12" tooltip="Continental crust"/>
              </a:rPr>
              <a:t>continental crust</a:t>
            </a:r>
            <a:r>
              <a:rPr lang="en-US" sz="2400" smtClean="0">
                <a:latin typeface="Times New Roman" panose="02020603050405020304" pitchFamily="18" charset="0"/>
                <a:cs typeface="Times New Roman" panose="02020603050405020304" pitchFamily="18" charset="0"/>
              </a:rPr>
              <a:t>, and mixing with partial melts of continental crust.</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07456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436" y="1005353"/>
            <a:ext cx="10515600" cy="5408893"/>
          </a:xfrm>
        </p:spPr>
        <p:txBody>
          <a:bodyPr vert="horz" lIns="91440" tIns="45720" rIns="91440" bIns="45720" rtlCol="0">
            <a:noAutofit/>
          </a:bodyPr>
          <a:lstStyle/>
          <a:p>
            <a:pPr algn="just">
              <a:lnSpc>
                <a:spcPct val="100000"/>
              </a:lnSpc>
            </a:pPr>
            <a:r>
              <a:rPr lang="en-US" sz="2400" dirty="0" smtClean="0">
                <a:latin typeface="Times New Roman" panose="02020603050405020304" pitchFamily="18" charset="0"/>
                <a:cs typeface="Times New Roman" panose="02020603050405020304" pitchFamily="18" charset="0"/>
              </a:rPr>
              <a:t>Alkali rich</a:t>
            </a:r>
            <a:r>
              <a:rPr lang="en-US" sz="2400" smtClean="0">
                <a:latin typeface="Times New Roman" panose="02020603050405020304" pitchFamily="18" charset="0"/>
                <a:cs typeface="Times New Roman" panose="02020603050405020304" pitchFamily="18" charset="0"/>
              </a:rPr>
              <a:t>, iron poor</a:t>
            </a:r>
            <a:endParaRPr lang="en-US" sz="2400" dirty="0" smtClean="0">
              <a:latin typeface="Times New Roman" panose="02020603050405020304" pitchFamily="18" charset="0"/>
              <a:cs typeface="Times New Roman" panose="02020603050405020304" pitchFamily="18" charset="0"/>
            </a:endParaRPr>
          </a:p>
          <a:p>
            <a:pPr algn="just">
              <a:lnSpc>
                <a:spcPct val="100000"/>
              </a:lnSpc>
            </a:pPr>
            <a:r>
              <a:rPr lang="en-US" sz="2400" dirty="0" err="1" smtClean="0">
                <a:latin typeface="Times New Roman" panose="02020603050405020304" pitchFamily="18" charset="0"/>
                <a:cs typeface="Times New Roman" panose="02020603050405020304" pitchFamily="18" charset="0"/>
              </a:rPr>
              <a:t>Metaluminous</a:t>
            </a:r>
            <a:r>
              <a:rPr lang="en-US" sz="2400" dirty="0" smtClean="0">
                <a:latin typeface="Times New Roman" panose="02020603050405020304" pitchFamily="18" charset="0"/>
                <a:cs typeface="Times New Roman" panose="02020603050405020304" pitchFamily="18" charset="0"/>
              </a:rPr>
              <a:t> to peralkaline</a:t>
            </a:r>
          </a:p>
          <a:p>
            <a:pPr algn="just">
              <a:lnSpc>
                <a:spcPct val="100000"/>
              </a:lnSpc>
            </a:pPr>
            <a:r>
              <a:rPr lang="en-US" sz="2400" dirty="0" smtClean="0">
                <a:latin typeface="Times New Roman" panose="02020603050405020304" pitchFamily="18" charset="0"/>
                <a:cs typeface="Times New Roman" panose="02020603050405020304" pitchFamily="18" charset="0"/>
              </a:rPr>
              <a:t> Evolution towards </a:t>
            </a:r>
            <a:r>
              <a:rPr lang="en-US" sz="2400" dirty="0" err="1" smtClean="0">
                <a:latin typeface="Times New Roman" panose="02020603050405020304" pitchFamily="18" charset="0"/>
                <a:cs typeface="Times New Roman" panose="02020603050405020304" pitchFamily="18" charset="0"/>
              </a:rPr>
              <a:t>trachytes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moderaltely</a:t>
            </a:r>
            <a:r>
              <a:rPr lang="en-US" sz="2400" dirty="0" smtClean="0">
                <a:latin typeface="Times New Roman" panose="02020603050405020304" pitchFamily="18" charset="0"/>
                <a:cs typeface="Times New Roman" panose="02020603050405020304" pitchFamily="18" charset="0"/>
              </a:rPr>
              <a:t> alkaline series) or phonolites (very alkaline series), that can feature riebeckite, </a:t>
            </a:r>
            <a:r>
              <a:rPr lang="en-US" sz="2400" dirty="0" err="1" smtClean="0">
                <a:latin typeface="Times New Roman" panose="02020603050405020304" pitchFamily="18" charset="0"/>
                <a:cs typeface="Times New Roman" panose="02020603050405020304" pitchFamily="18" charset="0"/>
              </a:rPr>
              <a:t>aegyrine</a:t>
            </a:r>
            <a:r>
              <a:rPr lang="en-US" sz="2400" dirty="0" smtClean="0">
                <a:latin typeface="Times New Roman" panose="02020603050405020304" pitchFamily="18" charset="0"/>
                <a:cs typeface="Times New Roman" panose="02020603050405020304" pitchFamily="18" charset="0"/>
              </a:rPr>
              <a:t>, etc.</a:t>
            </a:r>
          </a:p>
          <a:p>
            <a:pPr algn="just">
              <a:lnSpc>
                <a:spcPct val="100000"/>
              </a:lnSpc>
            </a:pPr>
            <a:r>
              <a:rPr lang="en-US" sz="2400" dirty="0" smtClean="0">
                <a:latin typeface="Times New Roman" panose="02020603050405020304" pitchFamily="18" charset="0"/>
                <a:cs typeface="Times New Roman" panose="02020603050405020304" pitchFamily="18" charset="0"/>
              </a:rPr>
              <a:t>Alkaline series are found in intra-plate situations ± convergent margins. They correspond to melting by increase of temperature.</a:t>
            </a:r>
          </a:p>
          <a:p>
            <a:pPr algn="just">
              <a:lnSpc>
                <a:spcPct val="100000"/>
              </a:lnSpc>
            </a:pPr>
            <a:r>
              <a:rPr lang="en-US" sz="2300" b="1" dirty="0" smtClean="0"/>
              <a:t>Alkali basalt</a:t>
            </a:r>
            <a:r>
              <a:rPr lang="en-US" sz="2300" dirty="0" smtClean="0"/>
              <a:t> or </a:t>
            </a:r>
            <a:r>
              <a:rPr lang="en-US" sz="2300" b="1" dirty="0" smtClean="0"/>
              <a:t>alkali olivine basalt</a:t>
            </a:r>
            <a:r>
              <a:rPr lang="en-US" sz="2300" dirty="0" smtClean="0"/>
              <a:t> is a fine-grained, dark-</a:t>
            </a:r>
            <a:r>
              <a:rPr lang="en-US" sz="2300" dirty="0" err="1" smtClean="0"/>
              <a:t>coloured</a:t>
            </a:r>
            <a:r>
              <a:rPr lang="en-US" sz="2300" dirty="0" smtClean="0"/>
              <a:t>, </a:t>
            </a:r>
            <a:r>
              <a:rPr lang="en-US" sz="2300" dirty="0" smtClean="0">
                <a:hlinkClick r:id="rId2" tooltip="Volcanic rock"/>
              </a:rPr>
              <a:t>volcanic rock</a:t>
            </a:r>
            <a:r>
              <a:rPr lang="en-US" sz="2300" dirty="0" smtClean="0"/>
              <a:t> characterized by </a:t>
            </a:r>
            <a:r>
              <a:rPr lang="en-US" sz="2300" dirty="0" smtClean="0">
                <a:hlinkClick r:id="rId3" tooltip="Phenocryst"/>
              </a:rPr>
              <a:t>phenocrysts</a:t>
            </a:r>
            <a:r>
              <a:rPr lang="en-US" sz="2300" dirty="0" smtClean="0"/>
              <a:t> of </a:t>
            </a:r>
            <a:r>
              <a:rPr lang="en-US" sz="2300" dirty="0" smtClean="0">
                <a:hlinkClick r:id="rId4" tooltip="Olivine"/>
              </a:rPr>
              <a:t>olivine</a:t>
            </a:r>
            <a:r>
              <a:rPr lang="en-US" sz="2300" dirty="0" smtClean="0"/>
              <a:t>, </a:t>
            </a:r>
            <a:r>
              <a:rPr lang="en-US" sz="2300" dirty="0" smtClean="0">
                <a:hlinkClick r:id="rId5" tooltip="Titanium"/>
              </a:rPr>
              <a:t>titanium</a:t>
            </a:r>
            <a:r>
              <a:rPr lang="en-US" sz="2300" dirty="0" smtClean="0"/>
              <a:t>-rich </a:t>
            </a:r>
            <a:r>
              <a:rPr lang="en-US" sz="2300" dirty="0" smtClean="0">
                <a:hlinkClick r:id="rId6" tooltip="Augite"/>
              </a:rPr>
              <a:t>augite</a:t>
            </a:r>
            <a:r>
              <a:rPr lang="en-US" sz="2300" dirty="0" smtClean="0"/>
              <a:t>, </a:t>
            </a:r>
            <a:r>
              <a:rPr lang="en-US" sz="2300" dirty="0" smtClean="0">
                <a:hlinkClick r:id="rId7" tooltip="Plagioclase feldspar"/>
              </a:rPr>
              <a:t>plagioclase feldspar</a:t>
            </a:r>
            <a:r>
              <a:rPr lang="en-US" sz="2300" dirty="0" smtClean="0"/>
              <a:t> and </a:t>
            </a:r>
            <a:r>
              <a:rPr lang="en-US" sz="2300" dirty="0" smtClean="0">
                <a:hlinkClick r:id="rId8" tooltip="Iron oxide"/>
              </a:rPr>
              <a:t>iron oxides</a:t>
            </a:r>
            <a:r>
              <a:rPr lang="en-US" sz="2300" dirty="0" smtClean="0"/>
              <a:t>. For similar SiO</a:t>
            </a:r>
            <a:r>
              <a:rPr lang="en-US" sz="2300" baseline="-25000" dirty="0" smtClean="0"/>
              <a:t>2</a:t>
            </a:r>
            <a:r>
              <a:rPr lang="en-US" sz="2300" dirty="0" smtClean="0"/>
              <a:t> concentrations, alkali basalts have a higher content of the </a:t>
            </a:r>
            <a:r>
              <a:rPr lang="en-US" sz="2300" dirty="0" smtClean="0">
                <a:hlinkClick r:id="rId9" tooltip="Alkali"/>
              </a:rPr>
              <a:t>alkalis</a:t>
            </a:r>
            <a:r>
              <a:rPr lang="en-US" sz="2300" dirty="0" smtClean="0"/>
              <a:t>, Na</a:t>
            </a:r>
            <a:r>
              <a:rPr lang="en-US" sz="2300" baseline="-25000" dirty="0" smtClean="0"/>
              <a:t>2</a:t>
            </a:r>
            <a:r>
              <a:rPr lang="en-US" sz="2300" dirty="0" smtClean="0"/>
              <a:t>O and K</a:t>
            </a:r>
            <a:r>
              <a:rPr lang="en-US" sz="2300" baseline="-25000" dirty="0" smtClean="0"/>
              <a:t>2</a:t>
            </a:r>
            <a:r>
              <a:rPr lang="en-US" sz="2300" dirty="0" smtClean="0"/>
              <a:t>O, than other </a:t>
            </a:r>
            <a:r>
              <a:rPr lang="en-US" sz="2300" dirty="0" smtClean="0">
                <a:hlinkClick r:id="rId10" tooltip="Basalt"/>
              </a:rPr>
              <a:t>basalt</a:t>
            </a:r>
            <a:r>
              <a:rPr lang="en-US" sz="2300" dirty="0" smtClean="0"/>
              <a:t> types such as </a:t>
            </a:r>
            <a:r>
              <a:rPr lang="en-US" sz="2300" dirty="0" smtClean="0">
                <a:hlinkClick r:id="rId11" tooltip="Tholeiite"/>
              </a:rPr>
              <a:t>tholeiites</a:t>
            </a:r>
            <a:r>
              <a:rPr lang="en-US" sz="2300" dirty="0" smtClean="0"/>
              <a:t>. They are also characterized by the development of modal </a:t>
            </a:r>
            <a:r>
              <a:rPr lang="en-US" sz="2300" dirty="0" smtClean="0">
                <a:hlinkClick r:id="rId12" tooltip="Nepheline"/>
              </a:rPr>
              <a:t>nepheline</a:t>
            </a:r>
            <a:r>
              <a:rPr lang="en-US" sz="2300" dirty="0" smtClean="0"/>
              <a:t> in their </a:t>
            </a:r>
            <a:r>
              <a:rPr lang="en-US" sz="2300" dirty="0" smtClean="0">
                <a:hlinkClick r:id="rId13" tooltip="Groundmass"/>
              </a:rPr>
              <a:t>groundmass</a:t>
            </a:r>
            <a:r>
              <a:rPr lang="en-US" sz="2300" dirty="0" smtClean="0"/>
              <a:t>. normative nepheline in their </a:t>
            </a:r>
            <a:r>
              <a:rPr lang="en-US" sz="2300" dirty="0" smtClean="0">
                <a:hlinkClick r:id="rId14" tooltip="Normative mineralogy"/>
              </a:rPr>
              <a:t>CIPW norms</a:t>
            </a:r>
            <a:r>
              <a:rPr lang="en-US" sz="2300" dirty="0" smtClean="0"/>
              <a:t>. Alkali basalts are typically found on </a:t>
            </a:r>
            <a:r>
              <a:rPr lang="en-US" sz="2300" dirty="0" err="1" smtClean="0"/>
              <a:t>updomed</a:t>
            </a:r>
            <a:r>
              <a:rPr lang="en-US" sz="2300" dirty="0" smtClean="0"/>
              <a:t> and </a:t>
            </a:r>
            <a:r>
              <a:rPr lang="en-US" sz="2300" dirty="0" smtClean="0">
                <a:hlinkClick r:id="rId15" tooltip="Rift"/>
              </a:rPr>
              <a:t>rifted</a:t>
            </a:r>
            <a:r>
              <a:rPr lang="en-US" sz="2300" dirty="0" smtClean="0"/>
              <a:t> </a:t>
            </a:r>
            <a:r>
              <a:rPr lang="en-US" sz="2300" dirty="0" smtClean="0">
                <a:hlinkClick r:id="rId16" tooltip="Continental crust"/>
              </a:rPr>
              <a:t>continental crust</a:t>
            </a:r>
            <a:r>
              <a:rPr lang="en-US" sz="2300" dirty="0" smtClean="0"/>
              <a:t>, and on oceanic islands such as </a:t>
            </a:r>
            <a:r>
              <a:rPr lang="en-US" sz="2300" dirty="0" smtClean="0">
                <a:hlinkClick r:id="rId17" tooltip="Hawaii (island)"/>
              </a:rPr>
              <a:t>Hawaii</a:t>
            </a:r>
            <a:r>
              <a:rPr lang="en-US" sz="2300" dirty="0"/>
              <a:t>.</a:t>
            </a:r>
            <a:endParaRPr lang="en-US" sz="2300" dirty="0" smtClean="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786685" y="211380"/>
            <a:ext cx="10515600" cy="79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smtClean="0"/>
              <a:t> </a:t>
            </a:r>
            <a:r>
              <a:rPr lang="en-US" sz="2800" b="1" u="sng" dirty="0" smtClean="0">
                <a:latin typeface="Times New Roman" panose="02020603050405020304" pitchFamily="18" charset="0"/>
                <a:cs typeface="Times New Roman" panose="02020603050405020304" pitchFamily="18" charset="0"/>
              </a:rPr>
              <a:t>1. Alkaline series</a:t>
            </a:r>
          </a:p>
        </p:txBody>
      </p:sp>
    </p:spTree>
    <p:extLst>
      <p:ext uri="{BB962C8B-B14F-4D97-AF65-F5344CB8AC3E}">
        <p14:creationId xmlns:p14="http://schemas.microsoft.com/office/powerpoint/2010/main" val="15745759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929" y="271226"/>
            <a:ext cx="10421471" cy="3785652"/>
          </a:xfrm>
          <a:prstGeom prst="rect">
            <a:avLst/>
          </a:prstGeom>
        </p:spPr>
        <p:txBody>
          <a:bodyPr wrap="square">
            <a:spAutoFit/>
          </a:bodyPr>
          <a:lstStyle/>
          <a:p>
            <a:pPr algn="ctr"/>
            <a:r>
              <a:rPr lang="en-US" sz="2400" b="1" dirty="0">
                <a:solidFill>
                  <a:srgbClr val="000000"/>
                </a:solidFill>
                <a:latin typeface="Times New Roman" panose="02020603050405020304" pitchFamily="18" charset="0"/>
              </a:rPr>
              <a:t>Basalts</a:t>
            </a:r>
            <a:endParaRPr lang="en-US" sz="2400" dirty="0">
              <a:solidFill>
                <a:srgbClr val="000000"/>
              </a:solidFill>
              <a:latin typeface="Times New Roman" panose="02020603050405020304" pitchFamily="18" charset="0"/>
            </a:endParaRPr>
          </a:p>
          <a:p>
            <a:pPr algn="just">
              <a:lnSpc>
                <a:spcPct val="150000"/>
              </a:lnSpc>
            </a:pPr>
            <a:r>
              <a:rPr lang="en-US" sz="2400" dirty="0">
                <a:solidFill>
                  <a:srgbClr val="000000"/>
                </a:solidFill>
                <a:latin typeface="Times New Roman" panose="02020603050405020304" pitchFamily="18" charset="0"/>
              </a:rPr>
              <a:t>On a chemical basis, basalts can be classified into three broad groups based on the degree of silica saturation.  This is best seen by first casting the analyses into molecular CIPW norms (the same thing as CIPW norms except the results are converted to mole % rather than weight %).  On this basis, most basalts consist predominantly of the normative minerals - Olivine, Clinopyroxene, Plagioclase, and Quartz or Nepheline.</a:t>
            </a:r>
            <a:endParaRPr lang="en-US" sz="2400" b="0" i="0" dirty="0">
              <a:solidFill>
                <a:srgbClr val="000000"/>
              </a:solidFill>
              <a:effectLst/>
              <a:latin typeface="Times New Roman" panose="02020603050405020304" pitchFamily="18" charset="0"/>
            </a:endParaRPr>
          </a:p>
        </p:txBody>
      </p:sp>
      <p:pic>
        <p:nvPicPr>
          <p:cNvPr id="8194" name="Picture 2" descr="http://www.tulane.edu/~sanelson/images/basalttet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504" y="3571221"/>
            <a:ext cx="3663390" cy="290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6719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929" y="416859"/>
            <a:ext cx="10488706" cy="2241960"/>
          </a:xfrm>
          <a:prstGeom prst="rect">
            <a:avLst/>
          </a:prstGeom>
        </p:spPr>
        <p:txBody>
          <a:bodyPr wrap="square">
            <a:spAutoFit/>
          </a:bodyPr>
          <a:lstStyle/>
          <a:p>
            <a:pPr algn="just">
              <a:lnSpc>
                <a:spcPct val="150000"/>
              </a:lnSpc>
              <a:buFont typeface="+mj-lt"/>
              <a:buAutoNum type="arabicPeriod"/>
            </a:pPr>
            <a:r>
              <a:rPr lang="en-US" sz="2400" dirty="0" smtClean="0">
                <a:solidFill>
                  <a:srgbClr val="000000"/>
                </a:solidFill>
                <a:latin typeface="Times New Roman" panose="02020603050405020304" pitchFamily="18" charset="0"/>
              </a:rPr>
              <a:t> The plane </a:t>
            </a:r>
            <a:r>
              <a:rPr lang="en-US" sz="2400" dirty="0" err="1" smtClean="0">
                <a:solidFill>
                  <a:srgbClr val="000000"/>
                </a:solidFill>
                <a:latin typeface="Times New Roman" panose="02020603050405020304" pitchFamily="18" charset="0"/>
              </a:rPr>
              <a:t>Cpx-Plag-Opx</a:t>
            </a:r>
            <a:r>
              <a:rPr lang="en-US" sz="2400" dirty="0" smtClean="0">
                <a:solidFill>
                  <a:srgbClr val="000000"/>
                </a:solidFill>
                <a:latin typeface="Times New Roman" panose="02020603050405020304" pitchFamily="18" charset="0"/>
              </a:rPr>
              <a:t> is the critical plane of silica saturation. Compositions that contain </a:t>
            </a:r>
            <a:r>
              <a:rPr lang="en-US" sz="2400" dirty="0" err="1" smtClean="0">
                <a:solidFill>
                  <a:srgbClr val="000000"/>
                </a:solidFill>
                <a:latin typeface="Times New Roman" panose="02020603050405020304" pitchFamily="18" charset="0"/>
              </a:rPr>
              <a:t>Qtz</a:t>
            </a:r>
            <a:r>
              <a:rPr lang="en-US" sz="2400" dirty="0" smtClean="0">
                <a:solidFill>
                  <a:srgbClr val="000000"/>
                </a:solidFill>
                <a:latin typeface="Times New Roman" panose="02020603050405020304" pitchFamily="18" charset="0"/>
              </a:rPr>
              <a:t> in their norms plot in the volume </a:t>
            </a:r>
            <a:r>
              <a:rPr lang="en-US" sz="2400" dirty="0" err="1" smtClean="0">
                <a:solidFill>
                  <a:srgbClr val="000000"/>
                </a:solidFill>
                <a:latin typeface="Times New Roman" panose="02020603050405020304" pitchFamily="18" charset="0"/>
              </a:rPr>
              <a:t>Cpx-Plag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Opx-Qtz</a:t>
            </a:r>
            <a:r>
              <a:rPr lang="en-US" sz="2400" dirty="0" smtClean="0">
                <a:solidFill>
                  <a:srgbClr val="000000"/>
                </a:solidFill>
                <a:latin typeface="Times New Roman" panose="02020603050405020304" pitchFamily="18" charset="0"/>
              </a:rPr>
              <a:t>, and would be considered silica oversaturated. Basalts that plot in this volume are called </a:t>
            </a:r>
            <a:r>
              <a:rPr lang="en-US" sz="2400" b="1" i="1" dirty="0" smtClean="0">
                <a:solidFill>
                  <a:srgbClr val="000000"/>
                </a:solidFill>
                <a:latin typeface="Times New Roman" panose="02020603050405020304" pitchFamily="18" charset="0"/>
              </a:rPr>
              <a:t>Quartz Tholeiites</a:t>
            </a:r>
            <a:r>
              <a:rPr lang="en-US" sz="2400" dirty="0" smtClean="0">
                <a:solidFill>
                  <a:srgbClr val="000000"/>
                </a:solidFill>
                <a:latin typeface="Times New Roman" panose="02020603050405020304" pitchFamily="18" charset="0"/>
              </a:rPr>
              <a:t>. </a:t>
            </a:r>
            <a:endParaRPr lang="en-US" sz="2400" b="0" i="0" dirty="0">
              <a:solidFill>
                <a:srgbClr val="000000"/>
              </a:solidFill>
              <a:effectLst/>
              <a:latin typeface="Times New Roman" panose="02020603050405020304" pitchFamily="18" charset="0"/>
            </a:endParaRPr>
          </a:p>
        </p:txBody>
      </p:sp>
      <p:sp>
        <p:nvSpPr>
          <p:cNvPr id="3" name="Rectangle 2"/>
          <p:cNvSpPr/>
          <p:nvPr/>
        </p:nvSpPr>
        <p:spPr>
          <a:xfrm>
            <a:off x="779929" y="2658819"/>
            <a:ext cx="10488706" cy="2308324"/>
          </a:xfrm>
          <a:prstGeom prst="rect">
            <a:avLst/>
          </a:prstGeom>
        </p:spPr>
        <p:txBody>
          <a:bodyPr wrap="square">
            <a:spAutoFit/>
          </a:bodyPr>
          <a:lstStyle/>
          <a:p>
            <a:pPr algn="just">
              <a:lnSpc>
                <a:spcPct val="150000"/>
              </a:lnSpc>
            </a:pPr>
            <a:r>
              <a:rPr lang="en-US" sz="2400" dirty="0" smtClean="0">
                <a:solidFill>
                  <a:srgbClr val="000000"/>
                </a:solidFill>
                <a:latin typeface="Times New Roman" panose="02020603050405020304" pitchFamily="18" charset="0"/>
              </a:rPr>
              <a:t>2. The </a:t>
            </a:r>
            <a:r>
              <a:rPr lang="en-US" sz="2400" dirty="0">
                <a:solidFill>
                  <a:srgbClr val="000000"/>
                </a:solidFill>
                <a:latin typeface="Times New Roman" panose="02020603050405020304" pitchFamily="18" charset="0"/>
              </a:rPr>
              <a:t>plane </a:t>
            </a:r>
            <a:r>
              <a:rPr lang="en-US" sz="2400" dirty="0" err="1">
                <a:solidFill>
                  <a:srgbClr val="000000"/>
                </a:solidFill>
                <a:latin typeface="Times New Roman" panose="02020603050405020304" pitchFamily="18" charset="0"/>
              </a:rPr>
              <a:t>Ol</a:t>
            </a:r>
            <a:r>
              <a:rPr lang="en-US" sz="2400" dirty="0">
                <a:solidFill>
                  <a:srgbClr val="000000"/>
                </a:solidFill>
                <a:latin typeface="Times New Roman" panose="02020603050405020304" pitchFamily="18" charset="0"/>
              </a:rPr>
              <a:t> - </a:t>
            </a:r>
            <a:r>
              <a:rPr lang="en-US" sz="2400" dirty="0" err="1">
                <a:solidFill>
                  <a:srgbClr val="000000"/>
                </a:solidFill>
                <a:latin typeface="Times New Roman" panose="02020603050405020304" pitchFamily="18" charset="0"/>
              </a:rPr>
              <a:t>Plag</a:t>
            </a:r>
            <a:r>
              <a:rPr lang="en-US" sz="2400" dirty="0">
                <a:solidFill>
                  <a:srgbClr val="000000"/>
                </a:solidFill>
                <a:latin typeface="Times New Roman" panose="02020603050405020304" pitchFamily="18" charset="0"/>
              </a:rPr>
              <a:t> - </a:t>
            </a:r>
            <a:r>
              <a:rPr lang="en-US" sz="2400" dirty="0" err="1">
                <a:solidFill>
                  <a:srgbClr val="000000"/>
                </a:solidFill>
                <a:latin typeface="Times New Roman" panose="02020603050405020304" pitchFamily="18" charset="0"/>
              </a:rPr>
              <a:t>Cpx</a:t>
            </a:r>
            <a:r>
              <a:rPr lang="en-US" sz="2400" dirty="0">
                <a:solidFill>
                  <a:srgbClr val="000000"/>
                </a:solidFill>
                <a:latin typeface="Times New Roman" panose="02020603050405020304" pitchFamily="18" charset="0"/>
              </a:rPr>
              <a:t>  is the critical plane of silica </a:t>
            </a:r>
            <a:r>
              <a:rPr lang="en-US" sz="2400" dirty="0" err="1">
                <a:solidFill>
                  <a:srgbClr val="000000"/>
                </a:solidFill>
                <a:latin typeface="Times New Roman" panose="02020603050405020304" pitchFamily="18" charset="0"/>
              </a:rPr>
              <a:t>undersaturation</a:t>
            </a:r>
            <a:r>
              <a:rPr lang="en-US" sz="2400" dirty="0">
                <a:solidFill>
                  <a:srgbClr val="000000"/>
                </a:solidFill>
                <a:latin typeface="Times New Roman" panose="02020603050405020304" pitchFamily="18" charset="0"/>
              </a:rPr>
              <a:t>. Normative compositions in the volume between the critical planes of silica </a:t>
            </a:r>
            <a:r>
              <a:rPr lang="en-US" sz="2400" dirty="0" err="1">
                <a:solidFill>
                  <a:srgbClr val="000000"/>
                </a:solidFill>
                <a:latin typeface="Times New Roman" panose="02020603050405020304" pitchFamily="18" charset="0"/>
              </a:rPr>
              <a:t>undersaturation</a:t>
            </a:r>
            <a:r>
              <a:rPr lang="en-US" sz="2400" dirty="0">
                <a:solidFill>
                  <a:srgbClr val="000000"/>
                </a:solidFill>
                <a:latin typeface="Times New Roman" panose="02020603050405020304" pitchFamily="18" charset="0"/>
              </a:rPr>
              <a:t> and silica saturation are silica saturated compositions (the volume </a:t>
            </a:r>
            <a:r>
              <a:rPr lang="en-US" sz="2400" dirty="0" err="1">
                <a:solidFill>
                  <a:srgbClr val="000000"/>
                </a:solidFill>
                <a:latin typeface="Times New Roman" panose="02020603050405020304" pitchFamily="18" charset="0"/>
              </a:rPr>
              <a:t>Ol</a:t>
            </a:r>
            <a:r>
              <a:rPr lang="en-US" sz="2400" dirty="0">
                <a:solidFill>
                  <a:srgbClr val="000000"/>
                </a:solidFill>
                <a:latin typeface="Times New Roman" panose="02020603050405020304" pitchFamily="18" charset="0"/>
              </a:rPr>
              <a:t> - </a:t>
            </a:r>
            <a:r>
              <a:rPr lang="en-US" sz="2400" dirty="0" err="1">
                <a:solidFill>
                  <a:srgbClr val="000000"/>
                </a:solidFill>
                <a:latin typeface="Times New Roman" panose="02020603050405020304" pitchFamily="18" charset="0"/>
              </a:rPr>
              <a:t>Plag</a:t>
            </a:r>
            <a:r>
              <a:rPr lang="en-US" sz="2400" dirty="0">
                <a:solidFill>
                  <a:srgbClr val="000000"/>
                </a:solidFill>
                <a:latin typeface="Times New Roman" panose="02020603050405020304" pitchFamily="18" charset="0"/>
              </a:rPr>
              <a:t> - </a:t>
            </a:r>
            <a:r>
              <a:rPr lang="en-US" sz="2400" dirty="0" err="1">
                <a:solidFill>
                  <a:srgbClr val="000000"/>
                </a:solidFill>
                <a:latin typeface="Times New Roman" panose="02020603050405020304" pitchFamily="18" charset="0"/>
              </a:rPr>
              <a:t>Cpx</a:t>
            </a:r>
            <a:r>
              <a:rPr lang="en-US" sz="2400" dirty="0">
                <a:solidFill>
                  <a:srgbClr val="000000"/>
                </a:solidFill>
                <a:latin typeface="Times New Roman" panose="02020603050405020304" pitchFamily="18" charset="0"/>
              </a:rPr>
              <a:t> - </a:t>
            </a:r>
            <a:r>
              <a:rPr lang="en-US" sz="2400" dirty="0" err="1">
                <a:solidFill>
                  <a:srgbClr val="000000"/>
                </a:solidFill>
                <a:latin typeface="Times New Roman" panose="02020603050405020304" pitchFamily="18" charset="0"/>
              </a:rPr>
              <a:t>Opx</a:t>
            </a:r>
            <a:r>
              <a:rPr lang="en-US" sz="2400" dirty="0">
                <a:solidFill>
                  <a:srgbClr val="000000"/>
                </a:solidFill>
                <a:latin typeface="Times New Roman" panose="02020603050405020304" pitchFamily="18" charset="0"/>
              </a:rPr>
              <a:t>).  Silica saturated basalts are called </a:t>
            </a:r>
            <a:r>
              <a:rPr lang="en-US" sz="2400" b="1" i="1" dirty="0">
                <a:solidFill>
                  <a:srgbClr val="000000"/>
                </a:solidFill>
                <a:latin typeface="Times New Roman" panose="02020603050405020304" pitchFamily="18" charset="0"/>
              </a:rPr>
              <a:t>Olivine Tholeiites. </a:t>
            </a:r>
            <a:endParaRPr lang="en-US" sz="2400" b="1" i="1"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1173512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929" y="399713"/>
            <a:ext cx="10488706" cy="2308324"/>
          </a:xfrm>
          <a:prstGeom prst="rect">
            <a:avLst/>
          </a:prstGeom>
        </p:spPr>
        <p:txBody>
          <a:bodyPr wrap="square">
            <a:spAutoFit/>
          </a:bodyPr>
          <a:lstStyle/>
          <a:p>
            <a:pPr algn="just">
              <a:lnSpc>
                <a:spcPct val="150000"/>
              </a:lnSpc>
            </a:pPr>
            <a:r>
              <a:rPr lang="en-US" sz="2400" dirty="0" smtClean="0">
                <a:solidFill>
                  <a:srgbClr val="000000"/>
                </a:solidFill>
                <a:latin typeface="Times New Roman" panose="02020603050405020304" pitchFamily="18" charset="0"/>
              </a:rPr>
              <a:t>3. Normative </a:t>
            </a:r>
            <a:r>
              <a:rPr lang="en-US" sz="2400" dirty="0">
                <a:solidFill>
                  <a:srgbClr val="000000"/>
                </a:solidFill>
                <a:latin typeface="Times New Roman" panose="02020603050405020304" pitchFamily="18" charset="0"/>
              </a:rPr>
              <a:t>compositions that contain no </a:t>
            </a:r>
            <a:r>
              <a:rPr lang="en-US" sz="2400" dirty="0" err="1">
                <a:solidFill>
                  <a:srgbClr val="000000"/>
                </a:solidFill>
                <a:latin typeface="Times New Roman" panose="02020603050405020304" pitchFamily="18" charset="0"/>
              </a:rPr>
              <a:t>Qtz</a:t>
            </a:r>
            <a:r>
              <a:rPr lang="en-US" sz="2400" dirty="0">
                <a:solidFill>
                  <a:srgbClr val="000000"/>
                </a:solidFill>
                <a:latin typeface="Times New Roman" panose="02020603050405020304" pitchFamily="18" charset="0"/>
              </a:rPr>
              <a:t> or </a:t>
            </a:r>
            <a:r>
              <a:rPr lang="en-US" sz="2400" dirty="0" err="1">
                <a:solidFill>
                  <a:srgbClr val="000000"/>
                </a:solidFill>
                <a:latin typeface="Times New Roman" panose="02020603050405020304" pitchFamily="18" charset="0"/>
              </a:rPr>
              <a:t>Opx</a:t>
            </a:r>
            <a:r>
              <a:rPr lang="en-US" sz="2400" dirty="0">
                <a:solidFill>
                  <a:srgbClr val="000000"/>
                </a:solidFill>
                <a:latin typeface="Times New Roman" panose="02020603050405020304" pitchFamily="18" charset="0"/>
              </a:rPr>
              <a:t>, but contain Ne are silica undersaturated (the volume Ne-</a:t>
            </a:r>
            <a:r>
              <a:rPr lang="en-US" sz="2400" dirty="0" err="1">
                <a:solidFill>
                  <a:srgbClr val="000000"/>
                </a:solidFill>
                <a:latin typeface="Times New Roman" panose="02020603050405020304" pitchFamily="18" charset="0"/>
              </a:rPr>
              <a:t>Plag</a:t>
            </a:r>
            <a:r>
              <a:rPr lang="en-US" sz="2400" dirty="0">
                <a:solidFill>
                  <a:srgbClr val="000000"/>
                </a:solidFill>
                <a:latin typeface="Times New Roman" panose="02020603050405020304" pitchFamily="18" charset="0"/>
              </a:rPr>
              <a:t>-</a:t>
            </a:r>
            <a:r>
              <a:rPr lang="en-US" sz="2400" dirty="0" err="1">
                <a:solidFill>
                  <a:srgbClr val="000000"/>
                </a:solidFill>
                <a:latin typeface="Times New Roman" panose="02020603050405020304" pitchFamily="18" charset="0"/>
              </a:rPr>
              <a:t>Cpx-Ol</a:t>
            </a:r>
            <a:r>
              <a:rPr lang="en-US" sz="2400" dirty="0">
                <a:solidFill>
                  <a:srgbClr val="000000"/>
                </a:solidFill>
                <a:latin typeface="Times New Roman" panose="02020603050405020304" pitchFamily="18" charset="0"/>
              </a:rPr>
              <a:t>). </a:t>
            </a:r>
            <a:r>
              <a:rPr lang="en-US" sz="2400" b="1" i="1" dirty="0">
                <a:solidFill>
                  <a:srgbClr val="000000"/>
                </a:solidFill>
                <a:latin typeface="Times New Roman" panose="02020603050405020304" pitchFamily="18" charset="0"/>
              </a:rPr>
              <a:t>Alkali Basalts, Basanites, </a:t>
            </a:r>
            <a:r>
              <a:rPr lang="en-US" sz="2400" b="1" i="1" dirty="0" err="1">
                <a:solidFill>
                  <a:srgbClr val="000000"/>
                </a:solidFill>
                <a:latin typeface="Times New Roman" panose="02020603050405020304" pitchFamily="18" charset="0"/>
              </a:rPr>
              <a:t>Nephelinites</a:t>
            </a:r>
            <a:r>
              <a:rPr lang="en-US" sz="2400" dirty="0">
                <a:solidFill>
                  <a:srgbClr val="000000"/>
                </a:solidFill>
                <a:latin typeface="Times New Roman" panose="02020603050405020304" pitchFamily="18" charset="0"/>
              </a:rPr>
              <a:t>, and other silica undersaturated compositions lie in the silica undersaturated volume.</a:t>
            </a:r>
            <a:endParaRPr lang="en-US"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5591830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363" y="373414"/>
            <a:ext cx="10237695" cy="2795958"/>
          </a:xfrm>
          <a:prstGeom prst="rect">
            <a:avLst/>
          </a:prstGeom>
        </p:spPr>
        <p:txBody>
          <a:bodyPr wrap="square">
            <a:spAutoFit/>
          </a:bodyPr>
          <a:lstStyle/>
          <a:p>
            <a:pPr algn="just">
              <a:lnSpc>
                <a:spcPct val="150000"/>
              </a:lnSpc>
            </a:pPr>
            <a:r>
              <a:rPr lang="en-US" sz="2400" b="1" dirty="0">
                <a:solidFill>
                  <a:srgbClr val="000000"/>
                </a:solidFill>
                <a:latin typeface="Times New Roman" panose="02020603050405020304" pitchFamily="18" charset="0"/>
              </a:rPr>
              <a:t>Mid Ocean Ridge Basalts (MORBs)</a:t>
            </a:r>
            <a:endParaRPr lang="en-US" sz="2400" dirty="0">
              <a:solidFill>
                <a:srgbClr val="000000"/>
              </a:solidFill>
              <a:latin typeface="Times New Roman" panose="02020603050405020304" pitchFamily="18" charset="0"/>
            </a:endParaRPr>
          </a:p>
          <a:p>
            <a:pPr algn="just">
              <a:lnSpc>
                <a:spcPct val="150000"/>
              </a:lnSpc>
            </a:pPr>
            <a:r>
              <a:rPr lang="en-US" sz="2400" dirty="0">
                <a:solidFill>
                  <a:srgbClr val="000000"/>
                </a:solidFill>
                <a:latin typeface="Times New Roman" panose="02020603050405020304" pitchFamily="18" charset="0"/>
              </a:rPr>
              <a:t>The Oceanic Ridges are probably the largest producers of magma on Earth.   Yet, much of this magmatism goes unnoticed because, with the exception of Iceland, it all takes place below the oceans. This magmatism is responsible for producing oceanic crust at divergent plate boundaries. </a:t>
            </a:r>
            <a:endParaRPr lang="en-US" sz="2400" b="0" i="0" dirty="0">
              <a:solidFill>
                <a:srgbClr val="000000"/>
              </a:solidFill>
              <a:effectLst/>
              <a:latin typeface="Times New Roman" panose="02020603050405020304" pitchFamily="18" charset="0"/>
            </a:endParaRPr>
          </a:p>
        </p:txBody>
      </p:sp>
      <p:pic>
        <p:nvPicPr>
          <p:cNvPr id="9218" name="Picture 2" descr="divergingpltbndy.gif (12926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119" y="2900430"/>
            <a:ext cx="4532032" cy="32477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3363" y="2980189"/>
            <a:ext cx="4038600" cy="3357137"/>
          </a:xfrm>
          <a:prstGeom prst="rect">
            <a:avLst/>
          </a:prstGeom>
        </p:spPr>
        <p:txBody>
          <a:bodyPr wrap="square">
            <a:spAutoFit/>
          </a:bodyPr>
          <a:lstStyle/>
          <a:p>
            <a:pPr algn="just">
              <a:lnSpc>
                <a:spcPct val="150000"/>
              </a:lnSpc>
            </a:pPr>
            <a:r>
              <a:rPr lang="en-US" sz="2400" dirty="0">
                <a:solidFill>
                  <a:srgbClr val="000000"/>
                </a:solidFill>
                <a:latin typeface="Times New Roman" panose="02020603050405020304" pitchFamily="18" charset="0"/>
              </a:rPr>
              <a:t>At most oceanic ridges the basalts that are erupted are tholeiitic basalts sometimes referred to as </a:t>
            </a:r>
            <a:r>
              <a:rPr lang="en-US" sz="2400" b="1" i="1" dirty="0">
                <a:solidFill>
                  <a:srgbClr val="000000"/>
                </a:solidFill>
                <a:latin typeface="Times New Roman" panose="02020603050405020304" pitchFamily="18" charset="0"/>
              </a:rPr>
              <a:t>NMORBs</a:t>
            </a:r>
            <a:r>
              <a:rPr lang="en-US" sz="2400" dirty="0">
                <a:solidFill>
                  <a:srgbClr val="000000"/>
                </a:solidFill>
                <a:latin typeface="Times New Roman" panose="02020603050405020304" pitchFamily="18" charset="0"/>
              </a:rPr>
              <a:t> (normal MORBs).</a:t>
            </a:r>
            <a:endParaRPr lang="en-US" sz="2400" dirty="0"/>
          </a:p>
        </p:txBody>
      </p:sp>
    </p:spTree>
    <p:extLst>
      <p:ext uri="{BB962C8B-B14F-4D97-AF65-F5344CB8AC3E}">
        <p14:creationId xmlns:p14="http://schemas.microsoft.com/office/powerpoint/2010/main" val="91349994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953" y="470647"/>
            <a:ext cx="10596282" cy="2400657"/>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At Iceland, the rate of magma production is so high that volcanism has built the oceanic ridge above sea level. Most of the active volcanism occurs within two central rift zones that cut across the island. Again, the predominant type of basalts erupted are </a:t>
            </a:r>
            <a:r>
              <a:rPr lang="en-US" sz="2000" u="sng" dirty="0">
                <a:solidFill>
                  <a:srgbClr val="000000"/>
                </a:solidFill>
                <a:latin typeface="Times New Roman" panose="02020603050405020304" pitchFamily="18" charset="0"/>
              </a:rPr>
              <a:t>tholeiitic basalts</a:t>
            </a:r>
            <a:r>
              <a:rPr lang="en-US" sz="2000" dirty="0">
                <a:solidFill>
                  <a:srgbClr val="000000"/>
                </a:solidFill>
                <a:latin typeface="Times New Roman" panose="02020603050405020304" pitchFamily="18" charset="0"/>
              </a:rPr>
              <a:t>, however, these are somewhat </a:t>
            </a:r>
            <a:r>
              <a:rPr lang="en-US" sz="2000" b="1" u="sng" dirty="0">
                <a:solidFill>
                  <a:srgbClr val="000000"/>
                </a:solidFill>
                <a:latin typeface="Times New Roman" panose="02020603050405020304" pitchFamily="18" charset="0"/>
              </a:rPr>
              <a:t>different from NMORBs</a:t>
            </a:r>
            <a:r>
              <a:rPr lang="en-US" sz="2000" dirty="0">
                <a:solidFill>
                  <a:srgbClr val="000000"/>
                </a:solidFill>
                <a:latin typeface="Times New Roman" panose="02020603050405020304" pitchFamily="18" charset="0"/>
              </a:rPr>
              <a:t>, </a:t>
            </a:r>
            <a:r>
              <a:rPr lang="en-US" sz="2000" b="1" i="1" u="sng" dirty="0">
                <a:solidFill>
                  <a:srgbClr val="000000"/>
                </a:solidFill>
                <a:latin typeface="Times New Roman" panose="02020603050405020304" pitchFamily="18" charset="0"/>
              </a:rPr>
              <a:t>showing higher concentrations of incompatible trace elements. Thus, they are often referred to as Enriched MORBs (EMORBs).</a:t>
            </a:r>
            <a:endParaRPr lang="en-US" sz="2000" b="1" i="1" u="sng" dirty="0"/>
          </a:p>
        </p:txBody>
      </p:sp>
      <p:pic>
        <p:nvPicPr>
          <p:cNvPr id="10242" name="Picture 2" descr="iceland.gif (13682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235" y="3058178"/>
            <a:ext cx="3252881" cy="33806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8176" y="3058178"/>
            <a:ext cx="6096000" cy="2812950"/>
          </a:xfrm>
          <a:prstGeom prst="rect">
            <a:avLst/>
          </a:prstGeom>
        </p:spPr>
        <p:txBody>
          <a:bodyPr>
            <a:spAutoFit/>
          </a:bodyPr>
          <a:lstStyle/>
          <a:p>
            <a:pPr algn="just">
              <a:lnSpc>
                <a:spcPct val="150000"/>
              </a:lnSpc>
            </a:pPr>
            <a:r>
              <a:rPr lang="en-US" sz="2000" dirty="0">
                <a:solidFill>
                  <a:srgbClr val="000000"/>
                </a:solidFill>
                <a:latin typeface="Times New Roman" panose="02020603050405020304" pitchFamily="18" charset="0"/>
              </a:rPr>
              <a:t>Unlike normal oceanic ridges, a significant volume of rhyolite is also erupted in Iceland.  This was once thought to suggest that continental crust underlies Iceland, but it is more likely that the rhyolites are produced by either crystal fractionation of the basalts or partial melting of the oceanic crust beneath Iceland.</a:t>
            </a:r>
            <a:endParaRPr lang="en-US" sz="2000" dirty="0"/>
          </a:p>
        </p:txBody>
      </p:sp>
    </p:spTree>
    <p:extLst>
      <p:ext uri="{BB962C8B-B14F-4D97-AF65-F5344CB8AC3E}">
        <p14:creationId xmlns:p14="http://schemas.microsoft.com/office/powerpoint/2010/main" val="213643147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23961" y="474240"/>
            <a:ext cx="1441420" cy="369332"/>
          </a:xfrm>
          <a:prstGeom prst="rect">
            <a:avLst/>
          </a:prstGeom>
        </p:spPr>
        <p:txBody>
          <a:bodyPr wrap="none">
            <a:spAutoFit/>
          </a:bodyPr>
          <a:lstStyle/>
          <a:p>
            <a:r>
              <a:rPr lang="en-US" b="1" dirty="0">
                <a:solidFill>
                  <a:srgbClr val="000000"/>
                </a:solidFill>
                <a:latin typeface="Times New Roman" panose="02020603050405020304" pitchFamily="18" charset="0"/>
              </a:rPr>
              <a:t>Composition</a:t>
            </a:r>
            <a:endParaRPr lang="en-US" dirty="0"/>
          </a:p>
        </p:txBody>
      </p:sp>
      <p:sp>
        <p:nvSpPr>
          <p:cNvPr id="7" name="Rectangle 6"/>
          <p:cNvSpPr/>
          <p:nvPr/>
        </p:nvSpPr>
        <p:spPr>
          <a:xfrm>
            <a:off x="793375" y="843573"/>
            <a:ext cx="10542495" cy="2806987"/>
          </a:xfrm>
          <a:prstGeom prst="rect">
            <a:avLst/>
          </a:prstGeom>
        </p:spPr>
        <p:txBody>
          <a:bodyPr wrap="square">
            <a:spAutoFit/>
          </a:bodyPr>
          <a:lstStyle/>
          <a:p>
            <a:pPr>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At the oceanic ridges, the basalts erupted range in composition from Olivine tholeiites to Quartz tholeiites. The compositions are by and large restricted to basalt, i.e. less than about 52% SiO</a:t>
            </a:r>
            <a:r>
              <a:rPr lang="en-US" sz="2000" baseline="-25000" dirty="0">
                <a:solidFill>
                  <a:srgbClr val="000000"/>
                </a:solidFill>
                <a:latin typeface="Times New Roman" panose="02020603050405020304" pitchFamily="18" charset="0"/>
              </a:rPr>
              <a:t>2</a:t>
            </a:r>
            <a:r>
              <a:rPr lang="en-US" sz="2000" dirty="0">
                <a:solidFill>
                  <a:srgbClr val="000000"/>
                </a:solidFill>
                <a:latin typeface="Times New Roman" panose="02020603050405020304" pitchFamily="18" charset="0"/>
              </a:rPr>
              <a:t>. The diagram shown here is called an AFM diagram. It is a triangular variation diagram that plots total </a:t>
            </a:r>
            <a:r>
              <a:rPr lang="en-US" sz="2000" dirty="0" err="1">
                <a:solidFill>
                  <a:srgbClr val="000000"/>
                </a:solidFill>
                <a:latin typeface="Times New Roman" panose="02020603050405020304" pitchFamily="18" charset="0"/>
              </a:rPr>
              <a:t>alkalies</a:t>
            </a:r>
            <a:r>
              <a:rPr lang="en-US" sz="2000" dirty="0">
                <a:solidFill>
                  <a:srgbClr val="000000"/>
                </a:solidFill>
                <a:latin typeface="Times New Roman" panose="02020603050405020304" pitchFamily="18" charset="0"/>
              </a:rPr>
              <a:t> at the A corner, total iron at the F corner, and MgO at the M corner. As shown, MORBs show a restricted range of compositions that fall along a linear trend extending away from the compositions of Mg-rich pyroxenes and olivines.</a:t>
            </a:r>
            <a:endParaRPr lang="en-US" sz="2000" b="0" i="0" dirty="0">
              <a:solidFill>
                <a:srgbClr val="000000"/>
              </a:solidFill>
              <a:effectLst/>
              <a:latin typeface="Times New Roman" panose="02020603050405020304" pitchFamily="18" charset="0"/>
            </a:endParaRPr>
          </a:p>
        </p:txBody>
      </p:sp>
      <p:pic>
        <p:nvPicPr>
          <p:cNvPr id="11266" name="Picture 2" descr="afm_morb.gif (5752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388" y="3164728"/>
            <a:ext cx="4195482" cy="34680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93375" y="4039071"/>
            <a:ext cx="6096000" cy="1200329"/>
          </a:xfrm>
          <a:prstGeom prst="rect">
            <a:avLst/>
          </a:prstGeom>
        </p:spPr>
        <p:txBody>
          <a:bodyPr>
            <a:spAutoFit/>
          </a:bodyPr>
          <a:lstStyle/>
          <a:p>
            <a:pPr algn="just"/>
            <a:r>
              <a:rPr lang="en-US" dirty="0">
                <a:solidFill>
                  <a:srgbClr val="000000"/>
                </a:solidFill>
                <a:latin typeface="Times New Roman" panose="02020603050405020304" pitchFamily="18" charset="0"/>
              </a:rPr>
              <a:t>This is the trend that would be expected from fractional crystallization involving the removal of early crystallizing olivines and pyroxenes from a tholeiitic basaltic liquid.  Note that the trend is often referred to as an Fe-enrichment trend.</a:t>
            </a:r>
            <a:endParaRPr lang="en-US" dirty="0"/>
          </a:p>
        </p:txBody>
      </p:sp>
    </p:spTree>
    <p:extLst>
      <p:ext uri="{BB962C8B-B14F-4D97-AF65-F5344CB8AC3E}">
        <p14:creationId xmlns:p14="http://schemas.microsoft.com/office/powerpoint/2010/main" val="3754426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974"/>
          </a:xfrm>
        </p:spPr>
        <p:txBody>
          <a:bodyPr/>
          <a:lstStyle/>
          <a:p>
            <a:pPr algn="ctr"/>
            <a:r>
              <a:rPr lang="en-US" b="1" i="1" dirty="0" smtClean="0"/>
              <a:t> </a:t>
            </a:r>
            <a:r>
              <a:rPr lang="en-US" sz="4000" b="1" u="sng" dirty="0">
                <a:latin typeface="Times New Roman" panose="02020603050405020304" pitchFamily="18" charset="0"/>
                <a:cs typeface="Times New Roman" panose="02020603050405020304" pitchFamily="18" charset="0"/>
              </a:rPr>
              <a:t>Major </a:t>
            </a:r>
            <a:r>
              <a:rPr lang="en-US" sz="4000" b="1" u="sng" dirty="0" smtClean="0">
                <a:latin typeface="Times New Roman" panose="02020603050405020304" pitchFamily="18" charset="0"/>
                <a:cs typeface="Times New Roman" panose="02020603050405020304" pitchFamily="18" charset="0"/>
              </a:rPr>
              <a:t>elements</a:t>
            </a:r>
            <a:endParaRPr lang="en-US" sz="40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84713"/>
            <a:ext cx="10515600" cy="4351338"/>
          </a:xfrm>
        </p:spPr>
        <p:txBody>
          <a:bodyPr>
            <a:normAutofit fontScale="92500" lnSpcReduction="20000"/>
          </a:bodyPr>
          <a:lstStyle/>
          <a:p>
            <a:pPr marL="0" indent="0">
              <a:buNone/>
            </a:pPr>
            <a:r>
              <a:rPr lang="en-US" b="1" dirty="0" smtClean="0">
                <a:latin typeface="Times New Roman" panose="02020603050405020304" pitchFamily="18" charset="0"/>
                <a:cs typeface="Times New Roman" panose="02020603050405020304" pitchFamily="18" charset="0"/>
              </a:rPr>
              <a:t>A</a:t>
            </a:r>
            <a:r>
              <a:rPr lang="en-US" b="1" dirty="0">
                <a:latin typeface="Times New Roman" panose="02020603050405020304" pitchFamily="18" charset="0"/>
                <a:cs typeface="Times New Roman" panose="02020603050405020304" pitchFamily="18" charset="0"/>
              </a:rPr>
              <a:t>. Bivariate plots and their interpretation; differentiation</a:t>
            </a:r>
            <a:endParaRPr lang="en-US" dirty="0">
              <a:latin typeface="Times New Roman" panose="02020603050405020304" pitchFamily="18" charset="0"/>
              <a:cs typeface="Times New Roman" panose="02020603050405020304" pitchFamily="18" charset="0"/>
            </a:endParaRPr>
          </a:p>
          <a:p>
            <a:pPr>
              <a:lnSpc>
                <a:spcPct val="170000"/>
              </a:lnSpc>
            </a:pP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Harker</a:t>
            </a:r>
            <a:r>
              <a:rPr lang="en-US" dirty="0">
                <a:latin typeface="Times New Roman" panose="02020603050405020304" pitchFamily="18" charset="0"/>
                <a:cs typeface="Times New Roman" panose="02020603050405020304" pitchFamily="18" charset="0"/>
              </a:rPr>
              <a:t> diagrams: SiO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vs. oxide.</a:t>
            </a:r>
          </a:p>
          <a:p>
            <a:pPr>
              <a:lnSpc>
                <a:spcPct val="17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meaning of geochemical trends: can be interpreted as </a:t>
            </a:r>
            <a:r>
              <a:rPr lang="en-US" dirty="0" smtClean="0">
                <a:latin typeface="Times New Roman" panose="02020603050405020304" pitchFamily="18" charset="0"/>
                <a:cs typeface="Times New Roman" panose="02020603050405020304" pitchFamily="18" charset="0"/>
              </a:rPr>
              <a:t>magmatic “evolution</a:t>
            </a:r>
            <a:r>
              <a:rPr lang="en-US" dirty="0">
                <a:latin typeface="Times New Roman" panose="02020603050405020304" pitchFamily="18" charset="0"/>
                <a:cs typeface="Times New Roman" panose="02020603050405020304" pitchFamily="18" charset="0"/>
              </a:rPr>
              <a:t>” from “primitive” to </a:t>
            </a:r>
            <a:r>
              <a:rPr lang="en-US" dirty="0" smtClean="0">
                <a:latin typeface="Times New Roman" panose="02020603050405020304" pitchFamily="18" charset="0"/>
                <a:cs typeface="Times New Roman" panose="02020603050405020304" pitchFamily="18" charset="0"/>
              </a:rPr>
              <a:t>“differentiated” </a:t>
            </a:r>
            <a:r>
              <a:rPr lang="en-US" dirty="0">
                <a:latin typeface="Times New Roman" panose="02020603050405020304" pitchFamily="18" charset="0"/>
                <a:cs typeface="Times New Roman" panose="02020603050405020304" pitchFamily="18" charset="0"/>
              </a:rPr>
              <a:t>rocks. More or less implicitly assumes fractional crystallization.</a:t>
            </a:r>
          </a:p>
          <a:p>
            <a:pPr>
              <a:lnSpc>
                <a:spcPct val="17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nature of the phases crystallizing can be inferred from the shape of the trends. Ex.: decreasing Fe, Mg = precipitation of mafic minerals.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05130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271" y="564776"/>
            <a:ext cx="6427694" cy="6186309"/>
          </a:xfrm>
          <a:prstGeom prst="rect">
            <a:avLst/>
          </a:prstGeom>
        </p:spPr>
        <p:txBody>
          <a:bodyPr wrap="square">
            <a:spAutoFit/>
          </a:bodyPr>
          <a:lstStyle/>
          <a:p>
            <a:pPr algn="just">
              <a:lnSpc>
                <a:spcPct val="150000"/>
              </a:lnSpc>
              <a:buFont typeface="Arial" panose="020B0604020202020204" pitchFamily="34" charset="0"/>
              <a:buChar char="•"/>
            </a:pPr>
            <a:r>
              <a:rPr lang="en-US" sz="2400" dirty="0">
                <a:solidFill>
                  <a:srgbClr val="000000"/>
                </a:solidFill>
                <a:latin typeface="Times New Roman" panose="02020603050405020304" pitchFamily="18" charset="0"/>
              </a:rPr>
              <a:t>The rock suite erupted at Iceland shows a much broader range of chemical compositions. While EMORBs predominate, intermediate rocks like </a:t>
            </a:r>
            <a:r>
              <a:rPr lang="en-US" sz="2400" dirty="0" err="1">
                <a:solidFill>
                  <a:srgbClr val="000000"/>
                </a:solidFill>
                <a:latin typeface="Times New Roman" panose="02020603050405020304" pitchFamily="18" charset="0"/>
              </a:rPr>
              <a:t>icelandites</a:t>
            </a:r>
            <a:r>
              <a:rPr lang="en-US" sz="2400" dirty="0">
                <a:solidFill>
                  <a:srgbClr val="000000"/>
                </a:solidFill>
                <a:latin typeface="Times New Roman" panose="02020603050405020304" pitchFamily="18" charset="0"/>
              </a:rPr>
              <a:t> and siliceous rocks like rhyolites also occur.  Plotted on an AFM diagram, we see that the EMORBs show a range of compositions that likely result from crystal fractionation of early crystallizing Mg-rich olivines and pyroxenes.  With continued fractionation, the liquids follow an Fe enrichment trend to produce the </a:t>
            </a:r>
            <a:r>
              <a:rPr lang="en-US" sz="2400" dirty="0" err="1">
                <a:solidFill>
                  <a:srgbClr val="000000"/>
                </a:solidFill>
                <a:latin typeface="Times New Roman" panose="02020603050405020304" pitchFamily="18" charset="0"/>
              </a:rPr>
              <a:t>Icelandites</a:t>
            </a:r>
            <a:r>
              <a:rPr lang="en-US" sz="2400" dirty="0">
                <a:solidFill>
                  <a:srgbClr val="000000"/>
                </a:solidFill>
                <a:latin typeface="Times New Roman" panose="02020603050405020304" pitchFamily="18" charset="0"/>
              </a:rPr>
              <a:t>. </a:t>
            </a:r>
            <a:endParaRPr lang="en-US" sz="2400" b="0" i="0" dirty="0">
              <a:solidFill>
                <a:srgbClr val="000000"/>
              </a:solidFill>
              <a:effectLst/>
              <a:latin typeface="Times New Roman" panose="02020603050405020304" pitchFamily="18" charset="0"/>
            </a:endParaRPr>
          </a:p>
        </p:txBody>
      </p:sp>
      <p:pic>
        <p:nvPicPr>
          <p:cNvPr id="12290" name="Picture 2" descr="afm_ice.gif (8488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045" y="564776"/>
            <a:ext cx="4782955" cy="395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58645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271" y="470647"/>
            <a:ext cx="10421470" cy="4465133"/>
          </a:xfrm>
          <a:prstGeom prst="rect">
            <a:avLst/>
          </a:prstGeom>
        </p:spPr>
        <p:txBody>
          <a:bodyPr wrap="square">
            <a:spAutoFit/>
          </a:bodyPr>
          <a:lstStyle/>
          <a:p>
            <a:pPr algn="just">
              <a:lnSpc>
                <a:spcPct val="150000"/>
              </a:lnSpc>
            </a:pPr>
            <a:r>
              <a:rPr lang="en-US" sz="2400" dirty="0">
                <a:solidFill>
                  <a:srgbClr val="000000"/>
                </a:solidFill>
                <a:latin typeface="Times New Roman" panose="02020603050405020304" pitchFamily="18" charset="0"/>
              </a:rPr>
              <a:t>During this sequence the olivines and pyroxenes are expected to become more Fe enriched which would tend to cause the trend to bend somewhat.  But at the peak of Fe enrichment it appears that the liquids have become so rich in Fe that an Fe-rich phase, like magnetite, joins the early crystallizing mineral assemblage. Fractionation of this Fe-rich mineral assemblage would then cause Fe to become depleted in successive liquids, driving the liquid compositions toward rhyolite.  Thus, crystal fractionation appears to be responsible for the main variety of rocks found at Iceland.</a:t>
            </a:r>
            <a:endParaRPr lang="en-US" sz="2400" dirty="0"/>
          </a:p>
        </p:txBody>
      </p:sp>
    </p:spTree>
    <p:extLst>
      <p:ext uri="{BB962C8B-B14F-4D97-AF65-F5344CB8AC3E}">
        <p14:creationId xmlns:p14="http://schemas.microsoft.com/office/powerpoint/2010/main" val="411457371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3901" y="487687"/>
            <a:ext cx="2973891" cy="369332"/>
          </a:xfrm>
          <a:prstGeom prst="rect">
            <a:avLst/>
          </a:prstGeom>
        </p:spPr>
        <p:txBody>
          <a:bodyPr wrap="none">
            <a:spAutoFit/>
          </a:bodyPr>
          <a:lstStyle/>
          <a:p>
            <a:r>
              <a:rPr lang="en-US" b="1" dirty="0">
                <a:solidFill>
                  <a:srgbClr val="000000"/>
                </a:solidFill>
                <a:latin typeface="Times New Roman" panose="02020603050405020304" pitchFamily="18" charset="0"/>
              </a:rPr>
              <a:t>Ocean Island Basalts (OIBs)</a:t>
            </a:r>
            <a:endParaRPr lang="en-US" dirty="0"/>
          </a:p>
        </p:txBody>
      </p:sp>
      <p:sp>
        <p:nvSpPr>
          <p:cNvPr id="3" name="Rectangle 2"/>
          <p:cNvSpPr/>
          <p:nvPr/>
        </p:nvSpPr>
        <p:spPr>
          <a:xfrm>
            <a:off x="793376" y="857019"/>
            <a:ext cx="6225989" cy="5624232"/>
          </a:xfrm>
          <a:prstGeom prst="rect">
            <a:avLst/>
          </a:prstGeom>
        </p:spPr>
        <p:txBody>
          <a:bodyPr wrap="square">
            <a:spAutoFit/>
          </a:bodyPr>
          <a:lstStyle/>
          <a:p>
            <a:pPr algn="just">
              <a:lnSpc>
                <a:spcPct val="150000"/>
              </a:lnSpc>
            </a:pPr>
            <a:r>
              <a:rPr lang="en-US" sz="2200" dirty="0">
                <a:solidFill>
                  <a:srgbClr val="000000"/>
                </a:solidFill>
                <a:latin typeface="Times New Roman" panose="02020603050405020304" pitchFamily="18" charset="0"/>
              </a:rPr>
              <a:t>The oceanic islands are, in general, islands that do not occur along the divergent or convergent plate boundaries in the ocean basins.  Nevertheless, EMORBs, such as those that occur in Iceland, as well as the </a:t>
            </a:r>
            <a:r>
              <a:rPr lang="en-US" sz="2200" dirty="0" err="1">
                <a:solidFill>
                  <a:srgbClr val="000000"/>
                </a:solidFill>
                <a:latin typeface="Times New Roman" panose="02020603050405020304" pitchFamily="18" charset="0"/>
              </a:rPr>
              <a:t>Alkalic</a:t>
            </a:r>
            <a:r>
              <a:rPr lang="en-US" sz="2200" dirty="0">
                <a:solidFill>
                  <a:srgbClr val="000000"/>
                </a:solidFill>
                <a:latin typeface="Times New Roman" panose="02020603050405020304" pitchFamily="18" charset="0"/>
              </a:rPr>
              <a:t> basalts of Iceland have much in common with magmas erupted in the oceanic islands.  In the Atlantic Ocean, which is a slow-spreading oceanic basin, as well as in the Galapagos Islands of the eastern Pacific Ocean, some of the islands occur close to oceanic ridge spreading centers. </a:t>
            </a:r>
            <a:endParaRPr lang="en-US" sz="2200" dirty="0"/>
          </a:p>
        </p:txBody>
      </p:sp>
      <p:pic>
        <p:nvPicPr>
          <p:cNvPr id="13314" name="Picture 2" descr="hotspot.gif (13585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792" y="2028452"/>
            <a:ext cx="42291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81826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282" y="551329"/>
            <a:ext cx="11013142" cy="5207644"/>
          </a:xfrm>
          <a:prstGeom prst="rect">
            <a:avLst/>
          </a:prstGeom>
        </p:spPr>
        <p:txBody>
          <a:bodyPr wrap="square">
            <a:spAutoFit/>
          </a:bodyPr>
          <a:lstStyle/>
          <a:p>
            <a:pPr algn="ctr">
              <a:lnSpc>
                <a:spcPct val="150000"/>
              </a:lnSpc>
            </a:pPr>
            <a:r>
              <a:rPr lang="en-US" sz="2400" b="1" dirty="0">
                <a:solidFill>
                  <a:srgbClr val="000000"/>
                </a:solidFill>
                <a:latin typeface="Times New Roman" panose="02020603050405020304" pitchFamily="18" charset="0"/>
              </a:rPr>
              <a:t>Ocean Island Basalts (</a:t>
            </a:r>
            <a:r>
              <a:rPr lang="en-US" sz="2400" b="1" dirty="0" smtClean="0">
                <a:solidFill>
                  <a:srgbClr val="000000"/>
                </a:solidFill>
                <a:latin typeface="Times New Roman" panose="02020603050405020304" pitchFamily="18" charset="0"/>
              </a:rPr>
              <a:t>OIBs)</a:t>
            </a:r>
          </a:p>
          <a:p>
            <a:pPr algn="just">
              <a:lnSpc>
                <a:spcPct val="150000"/>
              </a:lnSpc>
            </a:pPr>
            <a:r>
              <a:rPr lang="en-US" sz="2000" dirty="0" smtClean="0">
                <a:latin typeface="Times New Roman" panose="02020603050405020304" pitchFamily="18" charset="0"/>
                <a:cs typeface="Times New Roman" panose="02020603050405020304" pitchFamily="18" charset="0"/>
              </a:rPr>
              <a:t>Ocean </a:t>
            </a:r>
            <a:r>
              <a:rPr lang="en-US" sz="2000" dirty="0">
                <a:latin typeface="Times New Roman" panose="02020603050405020304" pitchFamily="18" charset="0"/>
                <a:cs typeface="Times New Roman" panose="02020603050405020304" pitchFamily="18" charset="0"/>
              </a:rPr>
              <a:t>island basalts are found on islands and volcanoes located on oceanic crust. The chemical composition of these basalts can vary from tholeiite to alkali basalt within the same island group, but it is never calc-alkaline. During the shield volcano stage of many hotspot islands, tholeiitic OIBs build up most of the volcano's structure. Following the post-erosional stage this is usually accompanied by violent eruptions of alkali basalt and other more evolved volcanic rocks with high alkali content</a:t>
            </a:r>
            <a:r>
              <a:rPr lang="en-US" sz="2000" dirty="0" smtClean="0">
                <a:latin typeface="Times New Roman" panose="02020603050405020304" pitchFamily="18" charset="0"/>
                <a:cs typeface="Times New Roman" panose="02020603050405020304" pitchFamily="18" charset="0"/>
              </a:rPr>
              <a:t>.</a:t>
            </a:r>
          </a:p>
          <a:p>
            <a:pPr algn="just">
              <a:lnSpc>
                <a:spcPct val="150000"/>
              </a:lnSpc>
            </a:pPr>
            <a:r>
              <a:rPr lang="en-US" sz="2000" dirty="0">
                <a:latin typeface="Times New Roman" panose="02020603050405020304" pitchFamily="18" charset="0"/>
                <a:cs typeface="Times New Roman" panose="02020603050405020304" pitchFamily="18" charset="0"/>
              </a:rPr>
              <a:t>The existence of basaltic eruptions in the interior of tectonic plates, however, is not directly related to plate tectonism and models involving magma upwelling from deep mantle sources (such as mantle plumes and hotspots) have been developed to explain this intra-plate volcanism. These models explain why OIBs contain more geochemically enriched basalt than mid-ocean ridge basalts (MORBs) that originate from much closer to the Earth's surface in the asthenosphere.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29122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5424" y="551329"/>
            <a:ext cx="10287000" cy="3911135"/>
          </a:xfrm>
          <a:prstGeom prst="rect">
            <a:avLst/>
          </a:prstGeom>
        </p:spPr>
        <p:txBody>
          <a:bodyPr wrap="square">
            <a:spAutoFit/>
          </a:bodyPr>
          <a:lstStyle/>
          <a:p>
            <a:pPr algn="just">
              <a:lnSpc>
                <a:spcPct val="150000"/>
              </a:lnSpc>
            </a:pPr>
            <a:r>
              <a:rPr lang="en-US" sz="2400" b="1" dirty="0">
                <a:solidFill>
                  <a:srgbClr val="000000"/>
                </a:solidFill>
                <a:latin typeface="Times New Roman" panose="02020603050405020304" pitchFamily="18" charset="0"/>
              </a:rPr>
              <a:t>Composition</a:t>
            </a:r>
            <a:r>
              <a:rPr lang="en-US" sz="2400" dirty="0"/>
              <a:t/>
            </a:r>
            <a:br>
              <a:rPr lang="en-US" sz="2400" dirty="0"/>
            </a:br>
            <a:r>
              <a:rPr lang="en-US" sz="2400" dirty="0">
                <a:solidFill>
                  <a:srgbClr val="000000"/>
                </a:solidFill>
                <a:latin typeface="Times New Roman" panose="02020603050405020304" pitchFamily="18" charset="0"/>
              </a:rPr>
              <a:t>Unlike the ocean ridges, which have a rather limited range of rock compositions, the oceanic islands have produced a broader range. Basalts are still predominant, but other compositions are part of the series, and the types of rocks produced are variable from one island to the next. </a:t>
            </a:r>
            <a:r>
              <a:rPr lang="en-US" sz="2400" dirty="0" smtClean="0">
                <a:solidFill>
                  <a:srgbClr val="000000"/>
                </a:solidFill>
                <a:latin typeface="Times New Roman" panose="02020603050405020304" pitchFamily="18" charset="0"/>
              </a:rPr>
              <a:t>Some </a:t>
            </a:r>
            <a:r>
              <a:rPr lang="en-US" sz="2400" dirty="0">
                <a:solidFill>
                  <a:srgbClr val="000000"/>
                </a:solidFill>
                <a:latin typeface="Times New Roman" panose="02020603050405020304" pitchFamily="18" charset="0"/>
              </a:rPr>
              <a:t>produce tholeiitic rocks similar to EMORBs and others produce </a:t>
            </a:r>
            <a:r>
              <a:rPr lang="en-US" sz="2400" dirty="0" err="1">
                <a:solidFill>
                  <a:srgbClr val="000000"/>
                </a:solidFill>
                <a:latin typeface="Times New Roman" panose="02020603050405020304" pitchFamily="18" charset="0"/>
              </a:rPr>
              <a:t>alkalic</a:t>
            </a:r>
            <a:r>
              <a:rPr lang="en-US" sz="2400" dirty="0">
                <a:solidFill>
                  <a:srgbClr val="000000"/>
                </a:solidFill>
                <a:latin typeface="Times New Roman" panose="02020603050405020304" pitchFamily="18" charset="0"/>
              </a:rPr>
              <a:t> basalts that are saturated to undersaturated with respect to silica.</a:t>
            </a:r>
            <a:endParaRPr lang="en-US" sz="2400" dirty="0"/>
          </a:p>
        </p:txBody>
      </p:sp>
    </p:spTree>
    <p:extLst>
      <p:ext uri="{BB962C8B-B14F-4D97-AF65-F5344CB8AC3E}">
        <p14:creationId xmlns:p14="http://schemas.microsoft.com/office/powerpoint/2010/main" val="63610258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588" y="282388"/>
            <a:ext cx="6279777" cy="6186309"/>
          </a:xfrm>
          <a:prstGeom prst="rect">
            <a:avLst/>
          </a:prstGeom>
        </p:spPr>
        <p:txBody>
          <a:bodyPr wrap="square">
            <a:spAutoFit/>
          </a:bodyPr>
          <a:lstStyle/>
          <a:p>
            <a:pPr algn="just">
              <a:lnSpc>
                <a:spcPct val="150000"/>
              </a:lnSpc>
            </a:pPr>
            <a:r>
              <a:rPr lang="en-US" sz="2200" dirty="0">
                <a:solidFill>
                  <a:srgbClr val="000000"/>
                </a:solidFill>
                <a:latin typeface="Times New Roman" panose="02020603050405020304" pitchFamily="18" charset="0"/>
              </a:rPr>
              <a:t>here is the more common alkaline suite produced at oceanic islands. The most basic rocks are alkaline basalts that show a range of compositions and an Fe-enrichment trend that likely results from fractionation of Mg-rich olivines and pyroxenes. As these magmas become more enriched in iron, </a:t>
            </a:r>
            <a:r>
              <a:rPr lang="en-US" sz="2200" dirty="0" err="1">
                <a:solidFill>
                  <a:srgbClr val="000000"/>
                </a:solidFill>
                <a:latin typeface="Times New Roman" panose="02020603050405020304" pitchFamily="18" charset="0"/>
              </a:rPr>
              <a:t>hawaiites</a:t>
            </a:r>
            <a:r>
              <a:rPr lang="en-US" sz="2200" dirty="0">
                <a:solidFill>
                  <a:srgbClr val="000000"/>
                </a:solidFill>
                <a:latin typeface="Times New Roman" panose="02020603050405020304" pitchFamily="18" charset="0"/>
              </a:rPr>
              <a:t> are produced.  The fractionating assemblage then becomes more Fe-rich, likely caused by the addition of magnetite to the crystallizing assemblage. This causes an Fe-depletion trend causing magmas to evolve to </a:t>
            </a:r>
            <a:r>
              <a:rPr lang="en-US" sz="2200" dirty="0" err="1">
                <a:solidFill>
                  <a:srgbClr val="000000"/>
                </a:solidFill>
                <a:latin typeface="Times New Roman" panose="02020603050405020304" pitchFamily="18" charset="0"/>
              </a:rPr>
              <a:t>mugearites</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benmoreites</a:t>
            </a:r>
            <a:r>
              <a:rPr lang="en-US" sz="2200" dirty="0">
                <a:solidFill>
                  <a:srgbClr val="000000"/>
                </a:solidFill>
                <a:latin typeface="Times New Roman" panose="02020603050405020304" pitchFamily="18" charset="0"/>
              </a:rPr>
              <a:t> or </a:t>
            </a:r>
            <a:r>
              <a:rPr lang="en-US" sz="2200" dirty="0" err="1">
                <a:solidFill>
                  <a:srgbClr val="000000"/>
                </a:solidFill>
                <a:latin typeface="Times New Roman" panose="02020603050405020304" pitchFamily="18" charset="0"/>
              </a:rPr>
              <a:t>trachytes</a:t>
            </a:r>
            <a:r>
              <a:rPr lang="en-US" sz="2200" dirty="0">
                <a:solidFill>
                  <a:srgbClr val="000000"/>
                </a:solidFill>
                <a:latin typeface="Times New Roman" panose="02020603050405020304" pitchFamily="18" charset="0"/>
              </a:rPr>
              <a:t>, and eventually rhyolites and/or peralkaline rhyolites</a:t>
            </a:r>
            <a:endParaRPr lang="en-US" sz="2200" dirty="0"/>
          </a:p>
        </p:txBody>
      </p:sp>
      <p:pic>
        <p:nvPicPr>
          <p:cNvPr id="14338" name="Picture 2" descr="afm_alkbas.gif (10584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719" y="502209"/>
            <a:ext cx="4285405" cy="354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69176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18" y="443317"/>
            <a:ext cx="6562164" cy="1015663"/>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In terms of total </a:t>
            </a:r>
            <a:r>
              <a:rPr lang="en-US" sz="2000" dirty="0" err="1">
                <a:solidFill>
                  <a:srgbClr val="000000"/>
                </a:solidFill>
                <a:latin typeface="Times New Roman" panose="02020603050405020304" pitchFamily="18" charset="0"/>
              </a:rPr>
              <a:t>alkalies</a:t>
            </a:r>
            <a:r>
              <a:rPr lang="en-US" sz="2000" dirty="0">
                <a:solidFill>
                  <a:srgbClr val="000000"/>
                </a:solidFill>
                <a:latin typeface="Times New Roman" panose="02020603050405020304" pitchFamily="18" charset="0"/>
              </a:rPr>
              <a:t> and silica the three suites of rocks each show trends of increasing </a:t>
            </a:r>
            <a:r>
              <a:rPr lang="en-US" sz="2000" dirty="0" err="1">
                <a:solidFill>
                  <a:srgbClr val="000000"/>
                </a:solidFill>
                <a:latin typeface="Times New Roman" panose="02020603050405020304" pitchFamily="18" charset="0"/>
              </a:rPr>
              <a:t>alkalies</a:t>
            </a:r>
            <a:r>
              <a:rPr lang="en-US" sz="2000" dirty="0">
                <a:solidFill>
                  <a:srgbClr val="000000"/>
                </a:solidFill>
                <a:latin typeface="Times New Roman" panose="02020603050405020304" pitchFamily="18" charset="0"/>
              </a:rPr>
              <a:t> with increasing SiO</a:t>
            </a:r>
            <a:r>
              <a:rPr lang="en-US" sz="2000" baseline="-25000" dirty="0">
                <a:solidFill>
                  <a:srgbClr val="000000"/>
                </a:solidFill>
                <a:latin typeface="Times New Roman" panose="02020603050405020304" pitchFamily="18" charset="0"/>
              </a:rPr>
              <a:t>2</a:t>
            </a:r>
            <a:r>
              <a:rPr lang="en-US" sz="2000" dirty="0">
                <a:solidFill>
                  <a:srgbClr val="000000"/>
                </a:solidFill>
                <a:latin typeface="Times New Roman" panose="02020603050405020304" pitchFamily="18" charset="0"/>
              </a:rPr>
              <a:t>.</a:t>
            </a:r>
            <a:endParaRPr lang="en-US" sz="2000" dirty="0"/>
          </a:p>
        </p:txBody>
      </p:sp>
      <p:sp>
        <p:nvSpPr>
          <p:cNvPr id="4" name="Rectangle 3"/>
          <p:cNvSpPr/>
          <p:nvPr/>
        </p:nvSpPr>
        <p:spPr>
          <a:xfrm>
            <a:off x="605118" y="1671482"/>
            <a:ext cx="6562164" cy="2400657"/>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In basic magmas the alkaline elements K and Na behave as incompatible elements, so crystallization of Mg &amp; Fe- rich phases tends to cause both SiO2 and </a:t>
            </a:r>
            <a:r>
              <a:rPr lang="en-US" sz="2000" dirty="0" err="1">
                <a:solidFill>
                  <a:srgbClr val="000000"/>
                </a:solidFill>
                <a:latin typeface="Times New Roman" panose="02020603050405020304" pitchFamily="18" charset="0"/>
              </a:rPr>
              <a:t>alkalies</a:t>
            </a:r>
            <a:r>
              <a:rPr lang="en-US" sz="2000" dirty="0">
                <a:solidFill>
                  <a:srgbClr val="000000"/>
                </a:solidFill>
                <a:latin typeface="Times New Roman" panose="02020603050405020304" pitchFamily="18" charset="0"/>
              </a:rPr>
              <a:t> to increase. Thus the general trends are consistent with crystal fractionation as a mechanism to explain chemical variation in each suite.</a:t>
            </a:r>
            <a:endParaRPr lang="en-US" sz="2000" dirty="0"/>
          </a:p>
        </p:txBody>
      </p:sp>
      <p:pic>
        <p:nvPicPr>
          <p:cNvPr id="15362" name="Picture 2" descr="alksilicahawbas.gif (966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12" y="3517805"/>
            <a:ext cx="5402711" cy="307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56974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1337"/>
            <a:ext cx="10515600" cy="482039"/>
          </a:xfrm>
        </p:spPr>
        <p:txBody>
          <a:bodyPr>
            <a:normAutofit fontScale="90000"/>
          </a:bodyPr>
          <a:lstStyle/>
          <a:p>
            <a:pPr algn="ctr"/>
            <a:r>
              <a:rPr lang="en-US" sz="3200" b="1" u="sng" dirty="0" err="1">
                <a:latin typeface="Times New Roman" panose="02020603050405020304" pitchFamily="18" charset="0"/>
                <a:cs typeface="Times New Roman" panose="02020603050405020304" pitchFamily="18" charset="0"/>
              </a:rPr>
              <a:t>II.Trace</a:t>
            </a:r>
            <a:r>
              <a:rPr lang="en-US" sz="3200" b="1" u="sng" dirty="0">
                <a:latin typeface="Times New Roman" panose="02020603050405020304" pitchFamily="18" charset="0"/>
                <a:cs typeface="Times New Roman" panose="02020603050405020304" pitchFamily="18" charset="0"/>
              </a:rPr>
              <a:t> </a:t>
            </a:r>
            <a:r>
              <a:rPr lang="en-US" sz="3200" b="1" u="sng" dirty="0" smtClean="0">
                <a:latin typeface="Times New Roman" panose="02020603050405020304" pitchFamily="18" charset="0"/>
                <a:cs typeface="Times New Roman" panose="02020603050405020304" pitchFamily="18" charset="0"/>
              </a:rPr>
              <a:t>elements</a:t>
            </a:r>
            <a:endParaRPr lang="en-US" sz="32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8918" y="1385048"/>
            <a:ext cx="11134164" cy="3765176"/>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Though trace elements, by definition, constitute only </a:t>
            </a:r>
            <a:r>
              <a:rPr lang="en-US" sz="2400" dirty="0" smtClean="0">
                <a:latin typeface="Times New Roman" panose="02020603050405020304" pitchFamily="18" charset="0"/>
                <a:cs typeface="Times New Roman" panose="02020603050405020304" pitchFamily="18" charset="0"/>
              </a:rPr>
              <a:t>a small fraction </a:t>
            </a:r>
            <a:r>
              <a:rPr lang="en-US" sz="2400" dirty="0">
                <a:latin typeface="Times New Roman" panose="02020603050405020304" pitchFamily="18" charset="0"/>
                <a:cs typeface="Times New Roman" panose="02020603050405020304" pitchFamily="18" charset="0"/>
              </a:rPr>
              <a:t>of a system of interest, they provide geochemical and geological information out </a:t>
            </a:r>
            <a:r>
              <a:rPr lang="en-US" sz="2400" dirty="0" smtClean="0">
                <a:latin typeface="Times New Roman" panose="02020603050405020304" pitchFamily="18" charset="0"/>
                <a:cs typeface="Times New Roman" panose="02020603050405020304" pitchFamily="18" charset="0"/>
              </a:rPr>
              <a:t>of proportion </a:t>
            </a:r>
            <a:r>
              <a:rPr lang="en-US" sz="2400" dirty="0">
                <a:latin typeface="Times New Roman" panose="02020603050405020304" pitchFamily="18" charset="0"/>
                <a:cs typeface="Times New Roman" panose="02020603050405020304" pitchFamily="18" charset="0"/>
              </a:rPr>
              <a:t>to their abundance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There are several reasons for </a:t>
            </a:r>
            <a:r>
              <a:rPr lang="en-US" sz="2400" dirty="0" smtClean="0">
                <a:latin typeface="Times New Roman" panose="02020603050405020304" pitchFamily="18" charset="0"/>
                <a:cs typeface="Times New Roman" panose="02020603050405020304" pitchFamily="18" charset="0"/>
              </a:rPr>
              <a:t>this:</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First</a:t>
            </a:r>
            <a:r>
              <a:rPr lang="en-US" sz="2400" dirty="0">
                <a:latin typeface="Times New Roman" panose="02020603050405020304" pitchFamily="18" charset="0"/>
                <a:cs typeface="Times New Roman" panose="02020603050405020304" pitchFamily="18" charset="0"/>
              </a:rPr>
              <a:t>, variations in the </a:t>
            </a:r>
            <a:r>
              <a:rPr lang="en-US" sz="2400" dirty="0" smtClean="0">
                <a:latin typeface="Times New Roman" panose="02020603050405020304" pitchFamily="18" charset="0"/>
                <a:cs typeface="Times New Roman" panose="02020603050405020304" pitchFamily="18" charset="0"/>
              </a:rPr>
              <a:t>concentrations of </a:t>
            </a:r>
            <a:r>
              <a:rPr lang="en-US" sz="2400" dirty="0">
                <a:latin typeface="Times New Roman" panose="02020603050405020304" pitchFamily="18" charset="0"/>
                <a:cs typeface="Times New Roman" panose="02020603050405020304" pitchFamily="18" charset="0"/>
              </a:rPr>
              <a:t>many trace elements are much larger than variations in the concentrations of major components, </a:t>
            </a:r>
            <a:r>
              <a:rPr lang="en-US" sz="2400" dirty="0" smtClean="0">
                <a:latin typeface="Times New Roman" panose="02020603050405020304" pitchFamily="18" charset="0"/>
                <a:cs typeface="Times New Roman" panose="02020603050405020304" pitchFamily="18" charset="0"/>
              </a:rPr>
              <a:t>often by </a:t>
            </a:r>
            <a:r>
              <a:rPr lang="en-US" sz="2400" dirty="0">
                <a:latin typeface="Times New Roman" panose="02020603050405020304" pitchFamily="18" charset="0"/>
                <a:cs typeface="Times New Roman" panose="02020603050405020304" pitchFamily="18" charset="0"/>
              </a:rPr>
              <a:t>many orders of magnitude</a:t>
            </a:r>
            <a:r>
              <a:rPr 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411900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376" y="619594"/>
            <a:ext cx="10636624" cy="3970318"/>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Second</a:t>
            </a:r>
            <a:r>
              <a:rPr lang="en-US" sz="2400" dirty="0">
                <a:latin typeface="Times New Roman" panose="02020603050405020304" pitchFamily="18" charset="0"/>
                <a:cs typeface="Times New Roman" panose="02020603050405020304" pitchFamily="18" charset="0"/>
              </a:rPr>
              <a:t>, in any system there are far more trace elements than major elements. In most geochemical systems, there are 10 or fewer major components that together account for 99% or more of the system. This leaves 80 trace elements. Each element has chemical properties that are to some degree unique, hence there is unique geochemical information contained in the variation of concentration for each element. Thus the 80 trace elements always contain information not available from the variations in the concentrations of major elements</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9848881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541" y="184057"/>
            <a:ext cx="11255187" cy="6186309"/>
          </a:xfrm>
          <a:prstGeom prst="rect">
            <a:avLst/>
          </a:prstGeom>
        </p:spPr>
        <p:txBody>
          <a:bodyPr wrap="square">
            <a:spAutoFit/>
          </a:bodyPr>
          <a:lstStyle/>
          <a:p>
            <a:pPr algn="just">
              <a:lnSpc>
                <a:spcPct val="150000"/>
              </a:lnSpc>
            </a:pPr>
            <a:r>
              <a:rPr lang="en-US" sz="2400" b="1" u="sng" dirty="0">
                <a:latin typeface="Times New Roman" panose="02020603050405020304" pitchFamily="18" charset="0"/>
                <a:cs typeface="Times New Roman" panose="02020603050405020304" pitchFamily="18" charset="0"/>
              </a:rPr>
              <a:t>Third</a:t>
            </a:r>
            <a:r>
              <a:rPr lang="en-US" sz="2400" dirty="0">
                <a:latin typeface="Times New Roman" panose="02020603050405020304" pitchFamily="18" charset="0"/>
                <a:cs typeface="Times New Roman" panose="02020603050405020304" pitchFamily="18" charset="0"/>
              </a:rPr>
              <a:t>, the range in behavior of trace elements is large and collectively they are sensitive to processes to which major elements are insensitive. </a:t>
            </a:r>
            <a:r>
              <a:rPr lang="en-US" sz="2400" b="1" i="1" dirty="0">
                <a:latin typeface="Times New Roman" panose="02020603050405020304" pitchFamily="18" charset="0"/>
                <a:cs typeface="Times New Roman" panose="02020603050405020304" pitchFamily="18" charset="0"/>
              </a:rPr>
              <a:t>One example </a:t>
            </a:r>
            <a:r>
              <a:rPr lang="en-US" sz="2400" dirty="0">
                <a:latin typeface="Times New Roman" panose="02020603050405020304" pitchFamily="18" charset="0"/>
                <a:cs typeface="Times New Roman" panose="02020603050405020304" pitchFamily="18" charset="0"/>
              </a:rPr>
              <a:t>is </a:t>
            </a:r>
            <a:r>
              <a:rPr lang="en-US" sz="2400" b="1" i="1" u="sng" dirty="0">
                <a:latin typeface="Times New Roman" panose="02020603050405020304" pitchFamily="18" charset="0"/>
                <a:cs typeface="Times New Roman" panose="02020603050405020304" pitchFamily="18" charset="0"/>
              </a:rPr>
              <a:t>the depth</a:t>
            </a:r>
            <a:r>
              <a:rPr lang="en-US" sz="2400" dirty="0">
                <a:latin typeface="Times New Roman" panose="02020603050405020304" pitchFamily="18" charset="0"/>
                <a:cs typeface="Times New Roman" panose="02020603050405020304" pitchFamily="18" charset="0"/>
              </a:rPr>
              <a:t> at which partial melting occurs in the mantle.</a:t>
            </a:r>
          </a:p>
          <a:p>
            <a:pPr algn="just">
              <a:lnSpc>
                <a:spcPct val="150000"/>
              </a:lnSpc>
            </a:pPr>
            <a:r>
              <a:rPr lang="en-US" sz="2400" dirty="0">
                <a:latin typeface="Times New Roman" panose="02020603050405020304" pitchFamily="18" charset="0"/>
                <a:cs typeface="Times New Roman" panose="02020603050405020304" pitchFamily="18" charset="0"/>
              </a:rPr>
              <a:t> When the mantle melts, it produces melts whose composition is only weakly dependent on pressure, i.e., it always produces basalt. Certain trace elements, however, are highly sensitive to the depth of melting (because the phase assemblages are functions of pressure). Furthermore, on a large scale, the composition of the Earth’s mantle appears to be relatively uniform, or at least those parts of it that give rise to basaltic magmas. Indeed, it has proved very difficult to demonstrate any heterogeneity in the mantle on the basis of the major element chemistry of the magmas it has produced. In contrast, it has been amply demonstrated that trace element concentrations of the mantle are quite variable. </a:t>
            </a:r>
          </a:p>
        </p:txBody>
      </p:sp>
    </p:spTree>
    <p:extLst>
      <p:ext uri="{BB962C8B-B14F-4D97-AF65-F5344CB8AC3E}">
        <p14:creationId xmlns:p14="http://schemas.microsoft.com/office/powerpoint/2010/main" val="1076151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59100"/>
            <a:ext cx="10515600" cy="5422004"/>
          </a:xfrm>
        </p:spPr>
        <p:txBody>
          <a:bodyPr>
            <a:noAutofit/>
          </a:bodyPr>
          <a:lstStyle/>
          <a:p>
            <a:pPr algn="just"/>
            <a:r>
              <a:rPr lang="en-US" sz="1800" b="1" dirty="0">
                <a:latin typeface="Times New Roman" panose="02020603050405020304" pitchFamily="18" charset="0"/>
                <a:cs typeface="Times New Roman" panose="02020603050405020304" pitchFamily="18" charset="0"/>
              </a:rPr>
              <a:t>B. Magmatic series</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Magmatic series: reflect first order differences between rock groups.</a:t>
            </a:r>
          </a:p>
          <a:p>
            <a:pPr algn="just"/>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TAS diagram separates alkali and sub-alkali </a:t>
            </a:r>
            <a:r>
              <a:rPr lang="en-US" sz="1800" dirty="0" smtClean="0">
                <a:latin typeface="Times New Roman" panose="02020603050405020304" pitchFamily="18" charset="0"/>
                <a:cs typeface="Times New Roman" panose="02020603050405020304" pitchFamily="18" charset="0"/>
              </a:rPr>
              <a:t>series</a:t>
            </a: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smtClean="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smtClean="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smtClean="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38200" y="365126"/>
            <a:ext cx="10515600" cy="793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i="1" smtClean="0"/>
              <a:t> </a:t>
            </a:r>
            <a:r>
              <a:rPr lang="en-US" sz="4000" b="1" u="sng" smtClean="0">
                <a:latin typeface="Times New Roman" panose="02020603050405020304" pitchFamily="18" charset="0"/>
                <a:cs typeface="Times New Roman" panose="02020603050405020304" pitchFamily="18" charset="0"/>
              </a:rPr>
              <a:t>Major elements</a:t>
            </a:r>
            <a:endParaRPr lang="en-US" sz="4000" b="1" u="sng"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941" y="2335436"/>
            <a:ext cx="5276850" cy="4048125"/>
          </a:xfrm>
          <a:prstGeom prst="rect">
            <a:avLst/>
          </a:prstGeom>
        </p:spPr>
      </p:pic>
    </p:spTree>
    <p:extLst>
      <p:ext uri="{BB962C8B-B14F-4D97-AF65-F5344CB8AC3E}">
        <p14:creationId xmlns:p14="http://schemas.microsoft.com/office/powerpoint/2010/main" val="130201600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TextBox 1"/>
          <p:cNvSpPr txBox="1"/>
          <p:nvPr/>
        </p:nvSpPr>
        <p:spPr>
          <a:xfrm>
            <a:off x="201707" y="193391"/>
            <a:ext cx="11605346" cy="6001643"/>
          </a:xfrm>
          <a:prstGeom prst="rect">
            <a:avLst/>
          </a:prstGeom>
          <a:noFill/>
        </p:spPr>
        <p:txBody>
          <a:bodyPr wrap="square" rtlCol="0">
            <a:spAutoFit/>
          </a:bodyPr>
          <a:lstStyle/>
          <a:p>
            <a:pPr algn="ctr"/>
            <a:r>
              <a:rPr lang="en-US" sz="2400" b="1" u="sng" dirty="0">
                <a:latin typeface="Times New Roman" panose="02020603050405020304" pitchFamily="18" charset="0"/>
                <a:ea typeface="+mj-ea"/>
                <a:cs typeface="Times New Roman" panose="02020603050405020304" pitchFamily="18" charset="0"/>
              </a:rPr>
              <a:t>Trace elements</a:t>
            </a:r>
          </a:p>
          <a:p>
            <a:pPr marL="342900" indent="-342900" algn="just">
              <a:lnSpc>
                <a:spcPct val="150000"/>
              </a:lnSpc>
              <a:buFont typeface="Arial" panose="020B0604020202020204" pitchFamily="34" charset="0"/>
              <a:buChar char="•"/>
            </a:pPr>
            <a:r>
              <a:rPr lang="en-US" sz="2400" b="1" dirty="0" smtClean="0"/>
              <a:t>Trace  </a:t>
            </a:r>
            <a:r>
              <a:rPr lang="en-US" sz="2400" b="1" dirty="0"/>
              <a:t>elements are </a:t>
            </a:r>
            <a:r>
              <a:rPr lang="en-US" sz="2400" b="1" i="1" dirty="0"/>
              <a:t>those </a:t>
            </a:r>
            <a:r>
              <a:rPr lang="en-US" sz="2400" b="1" i="1" dirty="0" smtClean="0"/>
              <a:t>elements that </a:t>
            </a:r>
            <a:r>
              <a:rPr lang="en-US" sz="2400" b="1" i="1" dirty="0"/>
              <a:t>are not stoichiometric constituents of phases in the system of </a:t>
            </a:r>
            <a:r>
              <a:rPr lang="en-US" sz="2400" b="1" i="1" dirty="0" smtClean="0"/>
              <a:t>interest</a:t>
            </a:r>
          </a:p>
          <a:p>
            <a:pPr marL="342900" indent="-342900" algn="just">
              <a:lnSpc>
                <a:spcPct val="150000"/>
              </a:lnSpc>
              <a:buFont typeface="Arial" panose="020B0604020202020204" pitchFamily="34" charset="0"/>
              <a:buChar char="•"/>
            </a:pPr>
            <a:r>
              <a:rPr lang="en-US" sz="2400" b="1" dirty="0" smtClean="0"/>
              <a:t>A  </a:t>
            </a:r>
            <a:r>
              <a:rPr lang="en-US" sz="2400" b="1" dirty="0"/>
              <a:t>trace element in one system is not one in another</a:t>
            </a:r>
            <a:r>
              <a:rPr lang="en-US" sz="2400" b="1" dirty="0" smtClean="0"/>
              <a:t>.</a:t>
            </a:r>
          </a:p>
          <a:p>
            <a:pPr marL="342900" indent="-342900" algn="just">
              <a:lnSpc>
                <a:spcPct val="150000"/>
              </a:lnSpc>
              <a:buFont typeface="Arial" panose="020B0604020202020204" pitchFamily="34" charset="0"/>
              <a:buChar char="•"/>
            </a:pPr>
            <a:r>
              <a:rPr lang="en-US" sz="2400" b="1" dirty="0" smtClean="0"/>
              <a:t> </a:t>
            </a:r>
            <a:r>
              <a:rPr lang="en-US" sz="2400" b="1" dirty="0"/>
              <a:t>For example, potassium never forms </a:t>
            </a:r>
            <a:r>
              <a:rPr lang="en-US" sz="2400" b="1" dirty="0" smtClean="0"/>
              <a:t>its own </a:t>
            </a:r>
            <a:r>
              <a:rPr lang="en-US" sz="2400" b="1" dirty="0"/>
              <a:t>phase in mid-ocean ridge basalts (MORB), its concentration rarely exceeding 1500 ppm; but K </a:t>
            </a:r>
            <a:r>
              <a:rPr lang="en-US" sz="2400" b="1" dirty="0" smtClean="0"/>
              <a:t>is certainly </a:t>
            </a:r>
            <a:r>
              <a:rPr lang="en-US" sz="2400" b="1" dirty="0"/>
              <a:t>not a trace element in granites. For most silicate rocks, O, Si, Al, Na, Mg, Ca, and Fe are ‘</a:t>
            </a:r>
            <a:r>
              <a:rPr lang="en-US" sz="2400" b="1" dirty="0" smtClean="0"/>
              <a:t>major elements</a:t>
            </a:r>
            <a:r>
              <a:rPr lang="en-US" sz="2400" b="1" dirty="0"/>
              <a:t>’. </a:t>
            </a:r>
            <a:endParaRPr lang="en-US" sz="2400" b="1" dirty="0" smtClean="0"/>
          </a:p>
          <a:p>
            <a:pPr marL="342900" indent="-342900" algn="just">
              <a:lnSpc>
                <a:spcPct val="150000"/>
              </a:lnSpc>
              <a:buFont typeface="Arial" panose="020B0604020202020204" pitchFamily="34" charset="0"/>
              <a:buChar char="•"/>
            </a:pPr>
            <a:r>
              <a:rPr lang="en-US" sz="2400" b="1" dirty="0" smtClean="0"/>
              <a:t>C</a:t>
            </a:r>
            <a:r>
              <a:rPr lang="en-US" sz="2400" b="1" dirty="0"/>
              <a:t>, S, K, P, </a:t>
            </a:r>
            <a:r>
              <a:rPr lang="en-US" sz="2400" b="1" dirty="0" err="1"/>
              <a:t>Ti</a:t>
            </a:r>
            <a:r>
              <a:rPr lang="en-US" sz="2400" b="1" dirty="0"/>
              <a:t>, Cr, and </a:t>
            </a:r>
            <a:r>
              <a:rPr lang="en-US" sz="2400" b="1" dirty="0" err="1"/>
              <a:t>Mn</a:t>
            </a:r>
            <a:r>
              <a:rPr lang="en-US" sz="2400" b="1" dirty="0"/>
              <a:t> are sometimes ‘major elements’ in the sense that they can </a:t>
            </a:r>
            <a:r>
              <a:rPr lang="en-US" sz="2400" b="1" dirty="0" smtClean="0"/>
              <a:t>be stoichiometric </a:t>
            </a:r>
            <a:r>
              <a:rPr lang="en-US" sz="2400" b="1" dirty="0"/>
              <a:t>constituents of phases. </a:t>
            </a:r>
            <a:endParaRPr lang="en-US" sz="2400" b="1" dirty="0" smtClean="0"/>
          </a:p>
          <a:p>
            <a:pPr marL="342900" indent="-342900" algn="just">
              <a:lnSpc>
                <a:spcPct val="150000"/>
              </a:lnSpc>
              <a:buFont typeface="Arial" panose="020B0604020202020204" pitchFamily="34" charset="0"/>
              <a:buChar char="•"/>
            </a:pPr>
            <a:r>
              <a:rPr lang="en-US" sz="2400" b="1" dirty="0" smtClean="0"/>
              <a:t>These </a:t>
            </a:r>
            <a:r>
              <a:rPr lang="en-US" sz="2400" b="1" dirty="0"/>
              <a:t>are often referred to as ‘minor elements’. </a:t>
            </a:r>
            <a:endParaRPr lang="en-US" sz="2400" b="1" dirty="0" smtClean="0"/>
          </a:p>
          <a:p>
            <a:pPr marL="342900" indent="-342900" algn="just">
              <a:lnSpc>
                <a:spcPct val="150000"/>
              </a:lnSpc>
              <a:buFont typeface="Arial" panose="020B0604020202020204" pitchFamily="34" charset="0"/>
              <a:buChar char="•"/>
            </a:pPr>
            <a:r>
              <a:rPr lang="en-US" sz="2400" b="1" dirty="0" smtClean="0"/>
              <a:t>All </a:t>
            </a:r>
            <a:r>
              <a:rPr lang="en-US" sz="2400" b="1" dirty="0"/>
              <a:t>the </a:t>
            </a:r>
            <a:r>
              <a:rPr lang="en-US" sz="2400" b="1" dirty="0" smtClean="0"/>
              <a:t>remaining elements </a:t>
            </a:r>
            <a:r>
              <a:rPr lang="en-US" sz="2400" b="1" dirty="0"/>
              <a:t>are always trace elements, with the exception of a few </a:t>
            </a:r>
            <a:r>
              <a:rPr lang="en-US" sz="2400" b="1" dirty="0" smtClean="0"/>
              <a:t>rare.</a:t>
            </a:r>
            <a:endParaRPr lang="en-US" sz="2400" dirty="0"/>
          </a:p>
        </p:txBody>
      </p:sp>
    </p:spTree>
    <p:extLst>
      <p:ext uri="{BB962C8B-B14F-4D97-AF65-F5344CB8AC3E}">
        <p14:creationId xmlns:p14="http://schemas.microsoft.com/office/powerpoint/2010/main" val="179984457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812" y="147917"/>
            <a:ext cx="11416553" cy="5940088"/>
          </a:xfrm>
          <a:prstGeom prst="rect">
            <a:avLst/>
          </a:prstGeom>
        </p:spPr>
        <p:txBody>
          <a:bodyPr wrap="square">
            <a:spAutoFit/>
          </a:bodyPr>
          <a:lstStyle/>
          <a:p>
            <a:pPr algn="ctr">
              <a:spcAft>
                <a:spcPts val="0"/>
              </a:spcAft>
            </a:pPr>
            <a:r>
              <a:rPr lang="en-US" sz="3600" b="1" u="sng" dirty="0" smtClean="0">
                <a:latin typeface="Times New Roman" panose="02020603050405020304" pitchFamily="18" charset="0"/>
                <a:ea typeface="Times New Roman" panose="02020603050405020304" pitchFamily="18" charset="0"/>
              </a:rPr>
              <a:t>General characteristics of Trace elements</a:t>
            </a:r>
          </a:p>
          <a:p>
            <a:pPr algn="ctr">
              <a:spcAft>
                <a:spcPts val="0"/>
              </a:spcAft>
            </a:pPr>
            <a:endParaRPr lang="en-US" sz="3600" b="1" u="sng" dirty="0">
              <a:latin typeface="Times New Roman" panose="02020603050405020304" pitchFamily="18" charset="0"/>
              <a:ea typeface="Times New Roman" panose="02020603050405020304" pitchFamily="18" charset="0"/>
            </a:endParaRPr>
          </a:p>
          <a:p>
            <a:pPr marL="514350" indent="-514350" algn="just">
              <a:spcAft>
                <a:spcPts val="0"/>
              </a:spcAft>
              <a:buFont typeface="+mj-lt"/>
              <a:buAutoNum type="arabicPeriod"/>
            </a:pPr>
            <a:r>
              <a:rPr lang="en-US" sz="2800" b="1" dirty="0" smtClean="0">
                <a:latin typeface="Times New Roman" panose="02020603050405020304" pitchFamily="18" charset="0"/>
                <a:ea typeface="Times New Roman" panose="02020603050405020304" pitchFamily="18" charset="0"/>
              </a:rPr>
              <a:t>Trace </a:t>
            </a:r>
            <a:r>
              <a:rPr lang="en-US" sz="2800" b="1" dirty="0">
                <a:latin typeface="Times New Roman" panose="02020603050405020304" pitchFamily="18" charset="0"/>
                <a:ea typeface="Times New Roman" panose="02020603050405020304" pitchFamily="18" charset="0"/>
              </a:rPr>
              <a:t>elements are those which occur in very low concentrations in common rocks (usually &lt; 0.1 % by weight). </a:t>
            </a:r>
            <a:endParaRPr lang="en-US" sz="2800" b="1" dirty="0" smtClean="0">
              <a:latin typeface="Times New Roman" panose="02020603050405020304" pitchFamily="18" charset="0"/>
              <a:ea typeface="Times New Roman" panose="02020603050405020304" pitchFamily="18" charset="0"/>
            </a:endParaRPr>
          </a:p>
          <a:p>
            <a:pPr marL="514350" indent="-514350" algn="just">
              <a:spcAft>
                <a:spcPts val="0"/>
              </a:spcAft>
              <a:buFont typeface="+mj-lt"/>
              <a:buAutoNum type="arabicPeriod"/>
            </a:pPr>
            <a:r>
              <a:rPr lang="en-US" sz="2800" b="1" dirty="0" smtClean="0">
                <a:latin typeface="Times New Roman" panose="02020603050405020304" pitchFamily="18" charset="0"/>
                <a:ea typeface="Times New Roman" panose="02020603050405020304" pitchFamily="18" charset="0"/>
              </a:rPr>
              <a:t>Their </a:t>
            </a:r>
            <a:r>
              <a:rPr lang="en-US" sz="2800" b="1" dirty="0">
                <a:latin typeface="Times New Roman" panose="02020603050405020304" pitchFamily="18" charset="0"/>
                <a:ea typeface="Times New Roman" panose="02020603050405020304" pitchFamily="18" charset="0"/>
              </a:rPr>
              <a:t>concentrations are therefore commonly expressed in parts per million (ppm; 1 ppm = 10</a:t>
            </a:r>
            <a:r>
              <a:rPr lang="en-US" b="1" baseline="42000" dirty="0">
                <a:latin typeface="Times New Roman" panose="02020603050405020304" pitchFamily="18" charset="0"/>
                <a:ea typeface="Times New Roman" panose="02020603050405020304" pitchFamily="18" charset="0"/>
              </a:rPr>
              <a:t>-4</a:t>
            </a:r>
            <a:r>
              <a:rPr lang="en-US" sz="2800" b="1" dirty="0">
                <a:latin typeface="Times New Roman" panose="02020603050405020304" pitchFamily="18" charset="0"/>
                <a:ea typeface="Times New Roman" panose="02020603050405020304" pitchFamily="18" charset="0"/>
              </a:rPr>
              <a:t> weight%). </a:t>
            </a:r>
            <a:endParaRPr lang="en-US" sz="2800" b="1" dirty="0" smtClean="0">
              <a:latin typeface="Times New Roman" panose="02020603050405020304" pitchFamily="18" charset="0"/>
              <a:ea typeface="Times New Roman" panose="02020603050405020304" pitchFamily="18" charset="0"/>
            </a:endParaRPr>
          </a:p>
          <a:p>
            <a:pPr marL="514350" indent="-514350" algn="just">
              <a:spcAft>
                <a:spcPts val="0"/>
              </a:spcAft>
              <a:buFont typeface="+mj-lt"/>
              <a:buAutoNum type="arabicPeriod"/>
            </a:pPr>
            <a:r>
              <a:rPr lang="en-US" sz="2800" b="1" dirty="0" smtClean="0">
                <a:latin typeface="Times New Roman" panose="02020603050405020304" pitchFamily="18" charset="0"/>
                <a:ea typeface="Times New Roman" panose="02020603050405020304" pitchFamily="18" charset="0"/>
              </a:rPr>
              <a:t>Unlike </a:t>
            </a:r>
            <a:r>
              <a:rPr lang="en-US" sz="2800" b="1" dirty="0">
                <a:latin typeface="Times New Roman" panose="02020603050405020304" pitchFamily="18" charset="0"/>
                <a:ea typeface="Times New Roman" panose="02020603050405020304" pitchFamily="18" charset="0"/>
              </a:rPr>
              <a:t>major elements, trace elements tend to concentrate in fewer minerals, and are therefore more useful in formulating models for magmatic differentiation, and in some cases, in predicting the source of a particular magma. </a:t>
            </a:r>
            <a:endParaRPr lang="en-US" sz="2800" b="1" dirty="0" smtClean="0">
              <a:latin typeface="Times New Roman" panose="02020603050405020304" pitchFamily="18" charset="0"/>
              <a:ea typeface="Times New Roman" panose="02020603050405020304" pitchFamily="18" charset="0"/>
            </a:endParaRPr>
          </a:p>
          <a:p>
            <a:pPr marL="514350" indent="-514350" algn="just">
              <a:spcAft>
                <a:spcPts val="0"/>
              </a:spcAft>
              <a:buFont typeface="+mj-lt"/>
              <a:buAutoNum type="arabicPeriod"/>
            </a:pPr>
            <a:r>
              <a:rPr lang="en-US" sz="2800" b="1" dirty="0" smtClean="0">
                <a:latin typeface="Times New Roman" panose="02020603050405020304" pitchFamily="18" charset="0"/>
                <a:ea typeface="Times New Roman" panose="02020603050405020304" pitchFamily="18" charset="0"/>
              </a:rPr>
              <a:t>Trace </a:t>
            </a:r>
            <a:r>
              <a:rPr lang="en-US" sz="2800" b="1" dirty="0">
                <a:latin typeface="Times New Roman" panose="02020603050405020304" pitchFamily="18" charset="0"/>
                <a:ea typeface="Times New Roman" panose="02020603050405020304" pitchFamily="18" charset="0"/>
              </a:rPr>
              <a:t>elements most commonly used for the interpretation of the petrogenesis of igneous rocks include: Ni, Cr, </a:t>
            </a:r>
            <a:r>
              <a:rPr lang="en-US" sz="2800" b="1" dirty="0" err="1">
                <a:latin typeface="Times New Roman" panose="02020603050405020304" pitchFamily="18" charset="0"/>
                <a:ea typeface="Times New Roman" panose="02020603050405020304" pitchFamily="18" charset="0"/>
              </a:rPr>
              <a:t>Sc</a:t>
            </a:r>
            <a:r>
              <a:rPr lang="en-US" sz="2800" b="1" dirty="0">
                <a:latin typeface="Times New Roman" panose="02020603050405020304" pitchFamily="18" charset="0"/>
                <a:ea typeface="Times New Roman" panose="02020603050405020304" pitchFamily="18" charset="0"/>
              </a:rPr>
              <a:t>, V, Rb, Ba, Sr, Zr, Y, Nb and the rare earth elements (La to Lu). </a:t>
            </a:r>
            <a:endParaRPr lang="en-US" sz="2800" b="1"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290269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929" y="457201"/>
            <a:ext cx="10919012" cy="5150449"/>
          </a:xfrm>
          <a:prstGeom prst="rect">
            <a:avLst/>
          </a:prstGeom>
        </p:spPr>
        <p:txBody>
          <a:bodyPr wrap="square">
            <a:spAutoFit/>
          </a:bodyPr>
          <a:lstStyle/>
          <a:p>
            <a:pPr marL="514350" indent="-514350" algn="just">
              <a:lnSpc>
                <a:spcPct val="200000"/>
              </a:lnSpc>
              <a:spcAft>
                <a:spcPts val="0"/>
              </a:spcAft>
              <a:buFont typeface="+mj-lt"/>
              <a:buAutoNum type="arabicPeriod" startAt="5"/>
            </a:pPr>
            <a:r>
              <a:rPr lang="en-US" sz="2400" b="1" dirty="0">
                <a:latin typeface="Times New Roman" panose="02020603050405020304" pitchFamily="18" charset="0"/>
                <a:ea typeface="Times New Roman" panose="02020603050405020304" pitchFamily="18" charset="0"/>
              </a:rPr>
              <a:t>Keep in mind that the concentration of trace elements will vary with the rock type; whereas Ni and Cr show higher concentrations in mafic and ultramafic rocks, Zr and Rb are more concentrated in acidic rocks.</a:t>
            </a:r>
          </a:p>
          <a:p>
            <a:pPr marL="514350" indent="-514350" algn="just">
              <a:lnSpc>
                <a:spcPct val="200000"/>
              </a:lnSpc>
              <a:spcAft>
                <a:spcPts val="0"/>
              </a:spcAft>
              <a:buFont typeface="+mj-lt"/>
              <a:buAutoNum type="arabicPeriod" startAt="5"/>
            </a:pPr>
            <a:r>
              <a:rPr lang="en-US" sz="2400" b="1" dirty="0">
                <a:latin typeface="Times New Roman" panose="02020603050405020304" pitchFamily="18" charset="0"/>
                <a:ea typeface="Times New Roman" panose="02020603050405020304" pitchFamily="18" charset="0"/>
              </a:rPr>
              <a:t> Accordingly, some major or minor elements as K and P, which occur in very low concentrations in basalts (approaching trace levels), are just as useful in petrogenetic interpretations as some trace elements (in the case of basalts only, .. of course</a:t>
            </a:r>
            <a:r>
              <a:rPr lang="en-US" sz="2400" b="1" dirty="0" smtClean="0">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983943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18" y="255494"/>
            <a:ext cx="10650070" cy="5970865"/>
          </a:xfrm>
          <a:prstGeom prst="rect">
            <a:avLst/>
          </a:prstGeom>
        </p:spPr>
        <p:txBody>
          <a:bodyPr wrap="square">
            <a:spAutoFit/>
          </a:bodyPr>
          <a:lstStyle/>
          <a:p>
            <a:pPr algn="ctr">
              <a:spcAft>
                <a:spcPts val="0"/>
              </a:spcAft>
            </a:pPr>
            <a:r>
              <a:rPr lang="en-US" sz="2800" b="1" u="sng" dirty="0">
                <a:latin typeface="Times New Roman" panose="02020603050405020304" pitchFamily="18" charset="0"/>
                <a:ea typeface="Times New Roman" panose="02020603050405020304" pitchFamily="18" charset="0"/>
              </a:rPr>
              <a:t>Types of trace </a:t>
            </a:r>
            <a:r>
              <a:rPr lang="en-US" sz="2800" b="1" u="sng" dirty="0" smtClean="0">
                <a:latin typeface="Times New Roman" panose="02020603050405020304" pitchFamily="18" charset="0"/>
                <a:ea typeface="Times New Roman" panose="02020603050405020304" pitchFamily="18" charset="0"/>
              </a:rPr>
              <a:t>elements</a:t>
            </a:r>
          </a:p>
          <a:p>
            <a:pPr algn="ctr">
              <a:spcAft>
                <a:spcPts val="0"/>
              </a:spcAft>
            </a:pPr>
            <a:endParaRPr lang="en-US"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dirty="0">
                <a:latin typeface="Times New Roman" panose="02020603050405020304" pitchFamily="18" charset="0"/>
                <a:ea typeface="Times New Roman" panose="02020603050405020304" pitchFamily="18" charset="0"/>
              </a:rPr>
              <a:t>In addition to this simple classification of trace elements into compatibles and incompatibles, trace elements are perhaps better classified on the basis of their geochemical characteristics (which will naturally influence whether the element becomes compatible or incompatible</a:t>
            </a:r>
            <a:r>
              <a:rPr lang="en-US" dirty="0" smtClean="0">
                <a:latin typeface="Times New Roman" panose="02020603050405020304" pitchFamily="18" charset="0"/>
                <a:ea typeface="Times New Roman" panose="02020603050405020304" pitchFamily="18" charset="0"/>
              </a:rPr>
              <a:t>).</a:t>
            </a:r>
          </a:p>
          <a:p>
            <a:pPr algn="just">
              <a:lnSpc>
                <a:spcPct val="150000"/>
              </a:lnSpc>
              <a:spcAft>
                <a:spcPts val="0"/>
              </a:spcAft>
            </a:pPr>
            <a:endParaRPr lang="en-US" dirty="0" smtClean="0">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mj-lt"/>
              <a:buAutoNum type="arabicPeriod"/>
            </a:pPr>
            <a:r>
              <a:rPr lang="en-US" b="1" u="sng" dirty="0">
                <a:latin typeface="Times New Roman" panose="02020603050405020304" pitchFamily="18" charset="0"/>
                <a:ea typeface="Times New Roman" panose="02020603050405020304" pitchFamily="18" charset="0"/>
              </a:rPr>
              <a:t>Large ion </a:t>
            </a:r>
            <a:r>
              <a:rPr lang="en-US" b="1" u="sng" dirty="0" err="1">
                <a:latin typeface="Times New Roman" panose="02020603050405020304" pitchFamily="18" charset="0"/>
                <a:ea typeface="Times New Roman" panose="02020603050405020304" pitchFamily="18" charset="0"/>
              </a:rPr>
              <a:t>lithophile</a:t>
            </a:r>
            <a:r>
              <a:rPr lang="en-US" b="1" u="sng" dirty="0">
                <a:latin typeface="Times New Roman" panose="02020603050405020304" pitchFamily="18" charset="0"/>
                <a:ea typeface="Times New Roman" panose="02020603050405020304" pitchFamily="18" charset="0"/>
              </a:rPr>
              <a:t> elements (LILE): </a:t>
            </a:r>
            <a:r>
              <a:rPr lang="en-US" dirty="0">
                <a:latin typeface="Times New Roman" panose="02020603050405020304" pitchFamily="18" charset="0"/>
                <a:ea typeface="Times New Roman" panose="02020603050405020304" pitchFamily="18" charset="0"/>
              </a:rPr>
              <a:t>These elements are characterized by </a:t>
            </a:r>
            <a:r>
              <a:rPr lang="en-US" u="sng" dirty="0">
                <a:latin typeface="Times New Roman" panose="02020603050405020304" pitchFamily="18" charset="0"/>
                <a:ea typeface="Times New Roman" panose="02020603050405020304" pitchFamily="18" charset="0"/>
              </a:rPr>
              <a:t>large ionic radii</a:t>
            </a:r>
            <a:r>
              <a:rPr lang="en-US" dirty="0">
                <a:latin typeface="Times New Roman" panose="02020603050405020304" pitchFamily="18" charset="0"/>
                <a:ea typeface="Times New Roman" panose="02020603050405020304" pitchFamily="18" charset="0"/>
              </a:rPr>
              <a:t>, and </a:t>
            </a:r>
            <a:r>
              <a:rPr lang="en-US" u="sng" dirty="0">
                <a:latin typeface="Times New Roman" panose="02020603050405020304" pitchFamily="18" charset="0"/>
                <a:ea typeface="Times New Roman" panose="02020603050405020304" pitchFamily="18" charset="0"/>
              </a:rPr>
              <a:t>low charges</a:t>
            </a:r>
            <a:r>
              <a:rPr lang="en-US" dirty="0">
                <a:latin typeface="Times New Roman" panose="02020603050405020304" pitchFamily="18" charset="0"/>
                <a:ea typeface="Times New Roman" panose="02020603050405020304" pitchFamily="18" charset="0"/>
              </a:rPr>
              <a:t>, and will therefore preferentially concentrate in the liquid until a particular phase with large enough sites to accommodate them begins to crystallize. These elements </a:t>
            </a:r>
            <a:r>
              <a:rPr lang="en-US" u="sng" dirty="0">
                <a:latin typeface="Times New Roman" panose="02020603050405020304" pitchFamily="18" charset="0"/>
                <a:ea typeface="Times New Roman" panose="02020603050405020304" pitchFamily="18" charset="0"/>
              </a:rPr>
              <a:t>will therefore be largely "incompatible" particularly with respect to mantle phases </a:t>
            </a:r>
            <a:r>
              <a:rPr lang="en-US" dirty="0">
                <a:latin typeface="Times New Roman" panose="02020603050405020304" pitchFamily="18" charset="0"/>
                <a:ea typeface="Times New Roman" panose="02020603050405020304" pitchFamily="18" charset="0"/>
              </a:rPr>
              <a:t>(</a:t>
            </a:r>
            <a:r>
              <a:rPr lang="en-US" dirty="0" err="1">
                <a:latin typeface="Times New Roman" panose="02020603050405020304" pitchFamily="18" charset="0"/>
                <a:ea typeface="Times New Roman" panose="02020603050405020304" pitchFamily="18" charset="0"/>
              </a:rPr>
              <a:t>Ol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Opx</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Cpx</a:t>
            </a:r>
            <a:r>
              <a:rPr lang="en-US" dirty="0">
                <a:latin typeface="Times New Roman" panose="02020603050405020304" pitchFamily="18" charset="0"/>
                <a:ea typeface="Times New Roman" panose="02020603050405020304" pitchFamily="18" charset="0"/>
              </a:rPr>
              <a:t>, Gt, .. </a:t>
            </a:r>
            <a:r>
              <a:rPr lang="en-US" dirty="0" err="1">
                <a:latin typeface="Times New Roman" panose="02020603050405020304" pitchFamily="18" charset="0"/>
                <a:ea typeface="Times New Roman" panose="02020603050405020304" pitchFamily="18" charset="0"/>
              </a:rPr>
              <a:t>etc</a:t>
            </a:r>
            <a:r>
              <a:rPr lang="en-US" dirty="0">
                <a:latin typeface="Times New Roman" panose="02020603050405020304" pitchFamily="18" charset="0"/>
                <a:ea typeface="Times New Roman" panose="02020603050405020304" pitchFamily="18" charset="0"/>
              </a:rPr>
              <a:t>). Examples include: K, Rb, Sr and Ba.</a:t>
            </a:r>
          </a:p>
          <a:p>
            <a:pPr marL="342900" indent="-342900" algn="just">
              <a:lnSpc>
                <a:spcPct val="150000"/>
              </a:lnSpc>
              <a:spcAft>
                <a:spcPts val="0"/>
              </a:spcAft>
              <a:buFont typeface="+mj-lt"/>
              <a:buAutoNum type="arabicPeriod"/>
            </a:pPr>
            <a:r>
              <a:rPr lang="en-US" b="1" u="sng" dirty="0" smtClean="0">
                <a:latin typeface="Times New Roman" panose="02020603050405020304" pitchFamily="18" charset="0"/>
                <a:ea typeface="Times New Roman" panose="02020603050405020304" pitchFamily="18" charset="0"/>
              </a:rPr>
              <a:t>High </a:t>
            </a:r>
            <a:r>
              <a:rPr lang="en-US" b="1" u="sng" dirty="0">
                <a:latin typeface="Times New Roman" panose="02020603050405020304" pitchFamily="18" charset="0"/>
                <a:ea typeface="Times New Roman" panose="02020603050405020304" pitchFamily="18" charset="0"/>
              </a:rPr>
              <a:t>field strength elements (HFSE)</a:t>
            </a:r>
            <a:r>
              <a:rPr lang="en-US" u="sng"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These are elements which have </a:t>
            </a:r>
            <a:r>
              <a:rPr lang="en-US" u="sng" dirty="0">
                <a:latin typeface="Times New Roman" panose="02020603050405020304" pitchFamily="18" charset="0"/>
                <a:ea typeface="Times New Roman" panose="02020603050405020304" pitchFamily="18" charset="0"/>
              </a:rPr>
              <a:t>large cations</a:t>
            </a:r>
            <a:r>
              <a:rPr lang="en-US" dirty="0">
                <a:latin typeface="Times New Roman" panose="02020603050405020304" pitchFamily="18" charset="0"/>
                <a:ea typeface="Times New Roman" panose="02020603050405020304" pitchFamily="18" charset="0"/>
              </a:rPr>
              <a:t>, but also </a:t>
            </a:r>
            <a:r>
              <a:rPr lang="en-US" u="sng" dirty="0">
                <a:latin typeface="Times New Roman" panose="02020603050405020304" pitchFamily="18" charset="0"/>
                <a:ea typeface="Times New Roman" panose="02020603050405020304" pitchFamily="18" charset="0"/>
              </a:rPr>
              <a:t>large charges</a:t>
            </a:r>
            <a:r>
              <a:rPr lang="en-US" dirty="0">
                <a:latin typeface="Times New Roman" panose="02020603050405020304" pitchFamily="18" charset="0"/>
                <a:ea typeface="Times New Roman" panose="02020603050405020304" pitchFamily="18" charset="0"/>
              </a:rPr>
              <a:t>, and are also excluded from mantle phases and more concentrated in residual liquids</a:t>
            </a:r>
            <a:r>
              <a:rPr lang="en-US" u="sng" dirty="0">
                <a:latin typeface="Times New Roman" panose="02020603050405020304" pitchFamily="18" charset="0"/>
                <a:ea typeface="Times New Roman" panose="02020603050405020304" pitchFamily="18" charset="0"/>
              </a:rPr>
              <a:t> (i.e. they will be more incompatible). </a:t>
            </a:r>
            <a:r>
              <a:rPr lang="en-US" dirty="0">
                <a:latin typeface="Times New Roman" panose="02020603050405020304" pitchFamily="18" charset="0"/>
                <a:ea typeface="Times New Roman" panose="02020603050405020304" pitchFamily="18" charset="0"/>
              </a:rPr>
              <a:t>These elements are concentrated in accessory phases as </a:t>
            </a:r>
            <a:r>
              <a:rPr lang="en-US" u="sng" dirty="0">
                <a:latin typeface="Times New Roman" panose="02020603050405020304" pitchFamily="18" charset="0"/>
                <a:ea typeface="Times New Roman" panose="02020603050405020304" pitchFamily="18" charset="0"/>
              </a:rPr>
              <a:t>sphene, zircon, and apatite. Examples include Zr, Hf, Nb, Ta, Th and U.</a:t>
            </a:r>
          </a:p>
          <a:p>
            <a:pPr algn="just">
              <a:spcAft>
                <a:spcPts val="0"/>
              </a:spcAft>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129562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18" y="255494"/>
            <a:ext cx="10650070" cy="6524863"/>
          </a:xfrm>
          <a:prstGeom prst="rect">
            <a:avLst/>
          </a:prstGeom>
        </p:spPr>
        <p:txBody>
          <a:bodyPr wrap="square">
            <a:spAutoFit/>
          </a:bodyPr>
          <a:lstStyle/>
          <a:p>
            <a:pPr algn="ctr">
              <a:spcAft>
                <a:spcPts val="0"/>
              </a:spcAft>
            </a:pPr>
            <a:r>
              <a:rPr lang="en-US" sz="2800" b="1" u="sng" dirty="0">
                <a:latin typeface="Times New Roman" panose="02020603050405020304" pitchFamily="18" charset="0"/>
                <a:ea typeface="Times New Roman" panose="02020603050405020304" pitchFamily="18" charset="0"/>
              </a:rPr>
              <a:t>Types of trace </a:t>
            </a:r>
            <a:r>
              <a:rPr lang="en-US" sz="2800" b="1" u="sng" dirty="0" smtClean="0">
                <a:latin typeface="Times New Roman" panose="02020603050405020304" pitchFamily="18" charset="0"/>
                <a:ea typeface="Times New Roman" panose="02020603050405020304" pitchFamily="18" charset="0"/>
              </a:rPr>
              <a:t>elements</a:t>
            </a:r>
          </a:p>
          <a:p>
            <a:pPr algn="ctr">
              <a:spcAft>
                <a:spcPts val="0"/>
              </a:spcAft>
            </a:pPr>
            <a:endParaRPr lang="en-US" dirty="0">
              <a:latin typeface="Times New Roman" panose="02020603050405020304" pitchFamily="18" charset="0"/>
              <a:ea typeface="Times New Roman" panose="02020603050405020304" pitchFamily="18" charset="0"/>
            </a:endParaRPr>
          </a:p>
          <a:p>
            <a:pPr marL="628650" indent="-457200" algn="just">
              <a:lnSpc>
                <a:spcPct val="150000"/>
              </a:lnSpc>
              <a:spcAft>
                <a:spcPts val="0"/>
              </a:spcAft>
              <a:buFont typeface="+mj-lt"/>
              <a:buAutoNum type="arabicPeriod" startAt="3"/>
            </a:pPr>
            <a:r>
              <a:rPr lang="en-US" sz="2400" b="1" u="sng" dirty="0" smtClean="0">
                <a:latin typeface="Times New Roman" panose="02020603050405020304" pitchFamily="18" charset="0"/>
                <a:ea typeface="Times New Roman" panose="02020603050405020304" pitchFamily="18" charset="0"/>
              </a:rPr>
              <a:t>Transition </a:t>
            </a:r>
            <a:r>
              <a:rPr lang="en-US" sz="2400" b="1" u="sng" dirty="0">
                <a:latin typeface="Times New Roman" panose="02020603050405020304" pitchFamily="18" charset="0"/>
                <a:ea typeface="Times New Roman" panose="02020603050405020304" pitchFamily="18" charset="0"/>
              </a:rPr>
              <a:t>elements</a:t>
            </a:r>
            <a:r>
              <a:rPr lang="en-US" sz="2400" dirty="0">
                <a:latin typeface="Times New Roman" panose="02020603050405020304" pitchFamily="18" charset="0"/>
                <a:ea typeface="Times New Roman" panose="02020603050405020304" pitchFamily="18" charset="0"/>
              </a:rPr>
              <a:t>: Trace elements which are also transition elements are characterized by relatively </a:t>
            </a:r>
            <a:r>
              <a:rPr lang="en-US" sz="2400" u="sng" dirty="0">
                <a:latin typeface="Times New Roman" panose="02020603050405020304" pitchFamily="18" charset="0"/>
                <a:ea typeface="Times New Roman" panose="02020603050405020304" pitchFamily="18" charset="0"/>
              </a:rPr>
              <a:t>small ionic radii</a:t>
            </a:r>
            <a:r>
              <a:rPr lang="en-US" sz="2400" dirty="0">
                <a:latin typeface="Times New Roman" panose="02020603050405020304" pitchFamily="18" charset="0"/>
                <a:ea typeface="Times New Roman" panose="02020603050405020304" pitchFamily="18" charset="0"/>
              </a:rPr>
              <a:t>, and are </a:t>
            </a:r>
            <a:r>
              <a:rPr lang="en-US" sz="2400" u="sng" dirty="0">
                <a:latin typeface="Times New Roman" panose="02020603050405020304" pitchFamily="18" charset="0"/>
                <a:ea typeface="Times New Roman" panose="02020603050405020304" pitchFamily="18" charset="0"/>
              </a:rPr>
              <a:t>either bi- or tri-valent</a:t>
            </a:r>
            <a:r>
              <a:rPr lang="en-US" sz="2400" dirty="0">
                <a:latin typeface="Times New Roman" panose="02020603050405020304" pitchFamily="18" charset="0"/>
                <a:ea typeface="Times New Roman" panose="02020603050405020304" pitchFamily="18" charset="0"/>
              </a:rPr>
              <a:t>. These elements are strongly partitioned in the </a:t>
            </a:r>
            <a:r>
              <a:rPr lang="en-US" sz="2400" u="sng" dirty="0">
                <a:latin typeface="Times New Roman" panose="02020603050405020304" pitchFamily="18" charset="0"/>
                <a:ea typeface="Times New Roman" panose="02020603050405020304" pitchFamily="18" charset="0"/>
              </a:rPr>
              <a:t>solid phases that crystallize during the early stages of magmatic evolution</a:t>
            </a:r>
            <a:r>
              <a:rPr lang="en-US" sz="2400" dirty="0">
                <a:latin typeface="Times New Roman" panose="02020603050405020304" pitchFamily="18" charset="0"/>
                <a:ea typeface="Times New Roman" panose="02020603050405020304" pitchFamily="18" charset="0"/>
              </a:rPr>
              <a:t>, and are therefore "</a:t>
            </a:r>
            <a:r>
              <a:rPr lang="en-US" sz="2400" u="sng" dirty="0">
                <a:latin typeface="Times New Roman" panose="02020603050405020304" pitchFamily="18" charset="0"/>
                <a:ea typeface="Times New Roman" panose="02020603050405020304" pitchFamily="18" charset="0"/>
              </a:rPr>
              <a:t>compatible</a:t>
            </a:r>
            <a:r>
              <a:rPr lang="en-US" sz="2400" dirty="0">
                <a:latin typeface="Times New Roman" panose="02020603050405020304" pitchFamily="18" charset="0"/>
                <a:ea typeface="Times New Roman" panose="02020603050405020304" pitchFamily="18" charset="0"/>
              </a:rPr>
              <a:t>" with </a:t>
            </a:r>
            <a:r>
              <a:rPr lang="en-US" sz="2400" u="sng" dirty="0">
                <a:latin typeface="Times New Roman" panose="02020603050405020304" pitchFamily="18" charset="0"/>
                <a:ea typeface="Times New Roman" panose="02020603050405020304" pitchFamily="18" charset="0"/>
              </a:rPr>
              <a:t>mantle phases</a:t>
            </a:r>
            <a:r>
              <a:rPr lang="en-US" sz="2400" dirty="0">
                <a:latin typeface="Times New Roman" panose="02020603050405020304" pitchFamily="18" charset="0"/>
                <a:ea typeface="Times New Roman" panose="02020603050405020304" pitchFamily="18" charset="0"/>
              </a:rPr>
              <a:t>. Examples include Ni, Co, Cr, and Sc.</a:t>
            </a:r>
          </a:p>
          <a:p>
            <a:pPr marL="685800" indent="-457200" algn="just">
              <a:lnSpc>
                <a:spcPct val="150000"/>
              </a:lnSpc>
              <a:spcAft>
                <a:spcPts val="0"/>
              </a:spcAft>
              <a:buFont typeface="+mj-lt"/>
              <a:buAutoNum type="arabicPeriod" startAt="3"/>
            </a:pPr>
            <a:r>
              <a:rPr lang="en-US" sz="2400" b="1" u="sng" dirty="0" smtClean="0">
                <a:latin typeface="Times New Roman" panose="02020603050405020304" pitchFamily="18" charset="0"/>
                <a:ea typeface="Times New Roman" panose="02020603050405020304" pitchFamily="18" charset="0"/>
              </a:rPr>
              <a:t>Rare </a:t>
            </a:r>
            <a:r>
              <a:rPr lang="en-US" sz="2400" b="1" u="sng" dirty="0">
                <a:latin typeface="Times New Roman" panose="02020603050405020304" pitchFamily="18" charset="0"/>
                <a:ea typeface="Times New Roman" panose="02020603050405020304" pitchFamily="18" charset="0"/>
              </a:rPr>
              <a:t>earth elements (REE):</a:t>
            </a:r>
            <a:r>
              <a:rPr lang="en-US" sz="2400" dirty="0">
                <a:latin typeface="Times New Roman" panose="02020603050405020304" pitchFamily="18" charset="0"/>
                <a:ea typeface="Times New Roman" panose="02020603050405020304" pitchFamily="18" charset="0"/>
              </a:rPr>
              <a:t> This is a group of elements with </a:t>
            </a:r>
            <a:r>
              <a:rPr lang="en-US" sz="2400" u="sng" dirty="0">
                <a:latin typeface="Times New Roman" panose="02020603050405020304" pitchFamily="18" charset="0"/>
                <a:ea typeface="Times New Roman" panose="02020603050405020304" pitchFamily="18" charset="0"/>
              </a:rPr>
              <a:t>atomic numbers </a:t>
            </a:r>
            <a:r>
              <a:rPr lang="en-US" sz="2400" dirty="0">
                <a:latin typeface="Times New Roman" panose="02020603050405020304" pitchFamily="18" charset="0"/>
                <a:ea typeface="Times New Roman" panose="02020603050405020304" pitchFamily="18" charset="0"/>
              </a:rPr>
              <a:t>between </a:t>
            </a:r>
            <a:r>
              <a:rPr lang="en-US" sz="2400" u="sng" dirty="0">
                <a:latin typeface="Times New Roman" panose="02020603050405020304" pitchFamily="18" charset="0"/>
                <a:ea typeface="Times New Roman" panose="02020603050405020304" pitchFamily="18" charset="0"/>
              </a:rPr>
              <a:t>57 (La) </a:t>
            </a:r>
            <a:r>
              <a:rPr lang="en-US" sz="2400" dirty="0">
                <a:latin typeface="Times New Roman" panose="02020603050405020304" pitchFamily="18" charset="0"/>
                <a:ea typeface="Times New Roman" panose="02020603050405020304" pitchFamily="18" charset="0"/>
              </a:rPr>
              <a:t>and </a:t>
            </a:r>
            <a:r>
              <a:rPr lang="en-US" sz="2400" u="sng" dirty="0">
                <a:latin typeface="Times New Roman" panose="02020603050405020304" pitchFamily="18" charset="0"/>
                <a:ea typeface="Times New Roman" panose="02020603050405020304" pitchFamily="18" charset="0"/>
              </a:rPr>
              <a:t>72 (Lu) </a:t>
            </a:r>
            <a:r>
              <a:rPr lang="en-US" sz="2400" dirty="0">
                <a:latin typeface="Times New Roman" panose="02020603050405020304" pitchFamily="18" charset="0"/>
                <a:ea typeface="Times New Roman" panose="02020603050405020304" pitchFamily="18" charset="0"/>
              </a:rPr>
              <a:t>characterized by relatively </a:t>
            </a:r>
            <a:r>
              <a:rPr lang="en-US" sz="2400" u="sng" dirty="0">
                <a:latin typeface="Times New Roman" panose="02020603050405020304" pitchFamily="18" charset="0"/>
                <a:ea typeface="Times New Roman" panose="02020603050405020304" pitchFamily="18" charset="0"/>
              </a:rPr>
              <a:t>large ionic radii</a:t>
            </a:r>
            <a:r>
              <a:rPr lang="en-US" sz="2400" dirty="0">
                <a:latin typeface="Times New Roman" panose="02020603050405020304" pitchFamily="18" charset="0"/>
                <a:ea typeface="Times New Roman" panose="02020603050405020304" pitchFamily="18" charset="0"/>
              </a:rPr>
              <a:t>, and </a:t>
            </a:r>
            <a:r>
              <a:rPr lang="en-US" sz="2400" u="sng" dirty="0">
                <a:latin typeface="Times New Roman" panose="02020603050405020304" pitchFamily="18" charset="0"/>
                <a:ea typeface="Times New Roman" panose="02020603050405020304" pitchFamily="18" charset="0"/>
              </a:rPr>
              <a:t>valences</a:t>
            </a:r>
            <a:r>
              <a:rPr lang="en-US" sz="2400" dirty="0">
                <a:latin typeface="Times New Roman" panose="02020603050405020304" pitchFamily="18" charset="0"/>
                <a:ea typeface="Times New Roman" panose="02020603050405020304" pitchFamily="18" charset="0"/>
              </a:rPr>
              <a:t> of either </a:t>
            </a:r>
            <a:r>
              <a:rPr lang="en-US" sz="2400" u="sng" dirty="0">
                <a:latin typeface="Times New Roman" panose="02020603050405020304" pitchFamily="18" charset="0"/>
                <a:ea typeface="Times New Roman" panose="02020603050405020304" pitchFamily="18" charset="0"/>
              </a:rPr>
              <a:t>+2 or +3</a:t>
            </a:r>
            <a:r>
              <a:rPr lang="en-US" sz="2400" dirty="0">
                <a:latin typeface="Times New Roman" panose="02020603050405020304" pitchFamily="18" charset="0"/>
                <a:ea typeface="Times New Roman" panose="02020603050405020304" pitchFamily="18" charset="0"/>
              </a:rPr>
              <a:t>. They have proven to be very important for petrogenetic interpretations. However, these elements </a:t>
            </a:r>
            <a:r>
              <a:rPr lang="en-US" sz="2400" u="sng" dirty="0">
                <a:latin typeface="Times New Roman" panose="02020603050405020304" pitchFamily="18" charset="0"/>
                <a:ea typeface="Times New Roman" panose="02020603050405020304" pitchFamily="18" charset="0"/>
              </a:rPr>
              <a:t>occur in very low concentrations</a:t>
            </a:r>
            <a:r>
              <a:rPr lang="en-US" sz="2400" dirty="0">
                <a:latin typeface="Times New Roman" panose="02020603050405020304" pitchFamily="18" charset="0"/>
                <a:ea typeface="Times New Roman" panose="02020603050405020304" pitchFamily="18" charset="0"/>
              </a:rPr>
              <a:t> in igneous </a:t>
            </a:r>
            <a:r>
              <a:rPr lang="en-US" sz="2400" dirty="0" smtClean="0">
                <a:latin typeface="Times New Roman" panose="02020603050405020304" pitchFamily="18" charset="0"/>
                <a:ea typeface="Times New Roman" panose="02020603050405020304" pitchFamily="18" charset="0"/>
              </a:rPr>
              <a:t>rocks. </a:t>
            </a:r>
            <a:endParaRPr lang="en-US" sz="2400" dirty="0">
              <a:latin typeface="Times New Roman" panose="02020603050405020304" pitchFamily="18" charset="0"/>
              <a:ea typeface="Times New Roman" panose="02020603050405020304" pitchFamily="18" charset="0"/>
            </a:endParaRPr>
          </a:p>
          <a:p>
            <a:pPr algn="just">
              <a:spcAft>
                <a:spcPts val="0"/>
              </a:spcAft>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443800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9809" y="518615"/>
            <a:ext cx="10795379" cy="1143070"/>
          </a:xfrm>
          <a:prstGeom prst="rect">
            <a:avLst/>
          </a:prstGeom>
        </p:spPr>
        <p:txBody>
          <a:bodyPr wrap="square">
            <a:spAutoFit/>
          </a:bodyPr>
          <a:lstStyle/>
          <a:p>
            <a:pPr algn="just">
              <a:lnSpc>
                <a:spcPct val="150000"/>
              </a:lnSpc>
            </a:pPr>
            <a:r>
              <a:rPr lang="en-US" sz="2400" b="1" dirty="0"/>
              <a:t>In geochemistry, </a:t>
            </a:r>
            <a:r>
              <a:rPr lang="en-US" sz="2400" b="1" i="1" u="sng" dirty="0"/>
              <a:t>compatibility is a measure of how readily a particular trace element substitutes for a major element within a mineral.</a:t>
            </a:r>
          </a:p>
        </p:txBody>
      </p:sp>
      <p:sp>
        <p:nvSpPr>
          <p:cNvPr id="8" name="Rectangle 7"/>
          <p:cNvSpPr/>
          <p:nvPr/>
        </p:nvSpPr>
        <p:spPr>
          <a:xfrm>
            <a:off x="668741" y="1982170"/>
            <a:ext cx="10986447" cy="3416320"/>
          </a:xfrm>
          <a:prstGeom prst="rect">
            <a:avLst/>
          </a:prstGeom>
        </p:spPr>
        <p:txBody>
          <a:bodyPr wrap="square">
            <a:spAutoFit/>
          </a:bodyPr>
          <a:lstStyle/>
          <a:p>
            <a:pPr algn="just">
              <a:lnSpc>
                <a:spcPct val="150000"/>
              </a:lnSpc>
            </a:pPr>
            <a:r>
              <a:rPr lang="en-US" sz="2400" b="1" dirty="0"/>
              <a:t>Compatibility of an ion is </a:t>
            </a:r>
            <a:r>
              <a:rPr lang="en-US" sz="2400" b="1" i="1" u="sng" dirty="0"/>
              <a:t>controlled </a:t>
            </a:r>
            <a:r>
              <a:rPr lang="en-US" sz="2400" b="1" dirty="0"/>
              <a:t>by two things: its </a:t>
            </a:r>
            <a:r>
              <a:rPr lang="en-US" sz="2400" b="1" i="1" u="sng" dirty="0"/>
              <a:t>valence</a:t>
            </a:r>
            <a:r>
              <a:rPr lang="en-US" sz="2400" b="1" dirty="0"/>
              <a:t> and </a:t>
            </a:r>
            <a:r>
              <a:rPr lang="en-US" sz="2400" b="1" i="1" u="sng" dirty="0"/>
              <a:t>its ionic radius</a:t>
            </a:r>
            <a:r>
              <a:rPr lang="en-US" sz="2400" b="1" dirty="0"/>
              <a:t>. Both must approximate those of the major element for the trace element to be compatible in the mineral. </a:t>
            </a:r>
            <a:endParaRPr lang="en-US" sz="2400" b="1" dirty="0" smtClean="0"/>
          </a:p>
          <a:p>
            <a:pPr algn="just">
              <a:lnSpc>
                <a:spcPct val="150000"/>
              </a:lnSpc>
            </a:pPr>
            <a:r>
              <a:rPr lang="en-US" sz="2400" b="1" dirty="0" smtClean="0"/>
              <a:t>For </a:t>
            </a:r>
            <a:r>
              <a:rPr lang="en-US" sz="2400" b="1" dirty="0"/>
              <a:t>instance, olivine (an abundant mineral in the upper mantle) has the chemical formula (</a:t>
            </a:r>
            <a:r>
              <a:rPr lang="en-US" sz="2400" b="1" dirty="0" err="1"/>
              <a:t>Mg,Fe</a:t>
            </a:r>
            <a:r>
              <a:rPr lang="en-US" sz="2400" b="1" dirty="0"/>
              <a:t>)</a:t>
            </a:r>
            <a:r>
              <a:rPr lang="en-US" sz="2400" b="1" baseline="-25000" dirty="0"/>
              <a:t>2</a:t>
            </a:r>
            <a:r>
              <a:rPr lang="en-US" sz="2400" b="1" dirty="0"/>
              <a:t>SiO</a:t>
            </a:r>
            <a:r>
              <a:rPr lang="en-US" sz="2400" b="1" baseline="-25000" dirty="0"/>
              <a:t>4</a:t>
            </a:r>
            <a:r>
              <a:rPr lang="en-US" sz="2400" b="1" dirty="0"/>
              <a:t>. Nickel, with very similar chemical </a:t>
            </a:r>
            <a:r>
              <a:rPr lang="en-US" sz="2400" b="1" dirty="0" smtClean="0"/>
              <a:t>behavior </a:t>
            </a:r>
            <a:r>
              <a:rPr lang="en-US" sz="2400" b="1" dirty="0"/>
              <a:t>to iron and magnesium, substitutes readily for them and hence is very compatible in the mantle. </a:t>
            </a:r>
            <a:endParaRPr lang="en-US" sz="2400" b="1" dirty="0" smtClean="0"/>
          </a:p>
        </p:txBody>
      </p:sp>
    </p:spTree>
    <p:extLst>
      <p:ext uri="{BB962C8B-B14F-4D97-AF65-F5344CB8AC3E}">
        <p14:creationId xmlns:p14="http://schemas.microsoft.com/office/powerpoint/2010/main" val="101572523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784" y="736980"/>
            <a:ext cx="10768084" cy="5632311"/>
          </a:xfrm>
          <a:prstGeom prst="rect">
            <a:avLst/>
          </a:prstGeom>
        </p:spPr>
        <p:txBody>
          <a:bodyPr wrap="square">
            <a:spAutoFit/>
          </a:bodyPr>
          <a:lstStyle/>
          <a:p>
            <a:pPr algn="just">
              <a:lnSpc>
                <a:spcPct val="150000"/>
              </a:lnSpc>
            </a:pPr>
            <a:r>
              <a:rPr lang="en-US" sz="2400" b="1" i="1" u="sng" dirty="0"/>
              <a:t>The compatibility of an element in a rock is a weighted average of its compatibility in each of the minerals present</a:t>
            </a:r>
            <a:r>
              <a:rPr lang="en-US" sz="2400" b="1" dirty="0"/>
              <a:t>. By contrast, </a:t>
            </a:r>
            <a:r>
              <a:rPr lang="en-US" sz="2400" b="1" i="1" u="sng" dirty="0"/>
              <a:t>an incompatible element is one that is least stable within its crystal structure</a:t>
            </a:r>
            <a:r>
              <a:rPr lang="en-US" sz="2400" b="1" i="1" u="sng" dirty="0" smtClean="0"/>
              <a:t>.</a:t>
            </a:r>
          </a:p>
          <a:p>
            <a:pPr algn="just">
              <a:lnSpc>
                <a:spcPct val="150000"/>
              </a:lnSpc>
            </a:pPr>
            <a:r>
              <a:rPr lang="en-US" sz="2400" b="1" dirty="0"/>
              <a:t>In general, when an element is referred to as being “</a:t>
            </a:r>
            <a:r>
              <a:rPr lang="en-US" sz="2400" b="1" i="1" u="sng" dirty="0"/>
              <a:t>compatible</a:t>
            </a:r>
            <a:r>
              <a:rPr lang="en-US" sz="2400" b="1" dirty="0"/>
              <a:t>” without mentioning what rock it is compatible in, the </a:t>
            </a:r>
            <a:r>
              <a:rPr lang="en-US" sz="2400" b="1" i="1" u="sng" dirty="0"/>
              <a:t>mantle is implied</a:t>
            </a:r>
            <a:r>
              <a:rPr lang="en-US" sz="2400" b="1" dirty="0"/>
              <a:t>. </a:t>
            </a:r>
            <a:r>
              <a:rPr lang="en-US" sz="2400" b="1" i="1" u="sng" dirty="0"/>
              <a:t>Thus incompatible </a:t>
            </a:r>
            <a:r>
              <a:rPr lang="en-US" sz="2400" b="1" dirty="0"/>
              <a:t>elements are those that are enriched in the continental crust and depleted in the mantle. </a:t>
            </a:r>
            <a:r>
              <a:rPr lang="en-US" sz="2400" b="1" i="1" dirty="0"/>
              <a:t>Examples include: </a:t>
            </a:r>
            <a:r>
              <a:rPr lang="en-US" sz="2400" b="1" i="1" u="sng" dirty="0" smtClean="0"/>
              <a:t>rubidium</a:t>
            </a:r>
            <a:r>
              <a:rPr lang="en-US" sz="2400" b="1" i="1" dirty="0" smtClean="0"/>
              <a:t>, </a:t>
            </a:r>
            <a:r>
              <a:rPr lang="en-US" sz="2400" b="1" i="1" u="sng" dirty="0"/>
              <a:t>barium</a:t>
            </a:r>
            <a:r>
              <a:rPr lang="en-US" sz="2400" b="1" i="1" dirty="0"/>
              <a:t>, </a:t>
            </a:r>
            <a:r>
              <a:rPr lang="en-US" sz="2400" b="1" i="1" u="sng" dirty="0"/>
              <a:t>uranium</a:t>
            </a:r>
            <a:r>
              <a:rPr lang="en-US" sz="2400" b="1" i="1" dirty="0"/>
              <a:t>, and </a:t>
            </a:r>
            <a:r>
              <a:rPr lang="en-US" sz="2400" b="1" i="1" u="sng" dirty="0"/>
              <a:t>lanthanum</a:t>
            </a:r>
            <a:r>
              <a:rPr lang="en-US" sz="2400" b="1" dirty="0"/>
              <a:t>. </a:t>
            </a:r>
            <a:r>
              <a:rPr lang="en-US" sz="2400" b="1" u="sng" dirty="0"/>
              <a:t>Compatible elements</a:t>
            </a:r>
            <a:r>
              <a:rPr lang="en-US" sz="2400" b="1" i="1" dirty="0"/>
              <a:t> </a:t>
            </a:r>
            <a:r>
              <a:rPr lang="en-US" sz="2400" b="1" dirty="0"/>
              <a:t>are depleted in the crust and enriched in the mantle, with examples </a:t>
            </a:r>
            <a:r>
              <a:rPr lang="en-US" sz="2400" b="1" i="1" u="sng" dirty="0"/>
              <a:t>nickel</a:t>
            </a:r>
            <a:r>
              <a:rPr lang="en-US" sz="2400" b="1" i="1" dirty="0"/>
              <a:t> and </a:t>
            </a:r>
            <a:r>
              <a:rPr lang="en-US" sz="2400" b="1" i="1" u="sng" dirty="0"/>
              <a:t>titanium</a:t>
            </a:r>
            <a:r>
              <a:rPr lang="en-US" sz="2400" b="1" dirty="0"/>
              <a:t>.</a:t>
            </a:r>
          </a:p>
          <a:p>
            <a:pPr algn="just">
              <a:lnSpc>
                <a:spcPct val="150000"/>
              </a:lnSpc>
            </a:pPr>
            <a:endParaRPr lang="en-US" sz="2400" b="1" dirty="0"/>
          </a:p>
        </p:txBody>
      </p:sp>
    </p:spTree>
    <p:extLst>
      <p:ext uri="{BB962C8B-B14F-4D97-AF65-F5344CB8AC3E}">
        <p14:creationId xmlns:p14="http://schemas.microsoft.com/office/powerpoint/2010/main" val="410315946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3932847" y="335854"/>
            <a:ext cx="4759252" cy="461665"/>
          </a:xfrm>
          <a:prstGeom prst="rect">
            <a:avLst/>
          </a:prstGeom>
        </p:spPr>
        <p:txBody>
          <a:bodyPr wrap="none">
            <a:spAutoFit/>
          </a:bodyPr>
          <a:lstStyle/>
          <a:p>
            <a:r>
              <a:rPr lang="en-US" sz="2400" b="1" dirty="0" smtClean="0">
                <a:latin typeface="Palatino-Roman"/>
              </a:rPr>
              <a:t>BEHAVIOR OF THE ELEMENTS</a:t>
            </a:r>
            <a:endParaRPr lang="en-US" sz="2400" b="1" dirty="0"/>
          </a:p>
        </p:txBody>
      </p:sp>
      <p:sp>
        <p:nvSpPr>
          <p:cNvPr id="3" name="Rectangle 2"/>
          <p:cNvSpPr/>
          <p:nvPr/>
        </p:nvSpPr>
        <p:spPr>
          <a:xfrm>
            <a:off x="898521" y="980093"/>
            <a:ext cx="4393960" cy="461665"/>
          </a:xfrm>
          <a:prstGeom prst="rect">
            <a:avLst/>
          </a:prstGeom>
        </p:spPr>
        <p:txBody>
          <a:bodyPr wrap="none">
            <a:spAutoFit/>
          </a:bodyPr>
          <a:lstStyle/>
          <a:p>
            <a:r>
              <a:rPr lang="en-US" sz="2400" b="1" dirty="0">
                <a:latin typeface="Palatino-Bold"/>
              </a:rPr>
              <a:t>Goldschmidt’s Classification</a:t>
            </a:r>
            <a:endParaRPr lang="en-US" sz="2400" dirty="0"/>
          </a:p>
        </p:txBody>
      </p:sp>
      <p:sp>
        <p:nvSpPr>
          <p:cNvPr id="4" name="Rectangle 3"/>
          <p:cNvSpPr/>
          <p:nvPr/>
        </p:nvSpPr>
        <p:spPr>
          <a:xfrm>
            <a:off x="322871" y="1663489"/>
            <a:ext cx="11388113" cy="4524315"/>
          </a:xfrm>
          <a:prstGeom prst="rect">
            <a:avLst/>
          </a:prstGeom>
        </p:spPr>
        <p:txBody>
          <a:bodyPr wrap="square">
            <a:spAutoFit/>
          </a:bodyPr>
          <a:lstStyle/>
          <a:p>
            <a:pPr marL="285750" indent="-285750" algn="just">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Goldschmidt </a:t>
            </a:r>
            <a:r>
              <a:rPr lang="en-US" sz="2400" b="1" dirty="0">
                <a:latin typeface="Times New Roman" panose="02020603050405020304" pitchFamily="18" charset="0"/>
                <a:cs typeface="Times New Roman" panose="02020603050405020304" pitchFamily="18" charset="0"/>
              </a:rPr>
              <a:t>recognized four broad categories: </a:t>
            </a:r>
            <a:r>
              <a:rPr lang="en-US" sz="2400" b="1" dirty="0" err="1">
                <a:latin typeface="Times New Roman" panose="02020603050405020304" pitchFamily="18" charset="0"/>
                <a:cs typeface="Times New Roman" panose="02020603050405020304" pitchFamily="18" charset="0"/>
              </a:rPr>
              <a:t>atmophile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lithophile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chalcophile</a:t>
            </a:r>
            <a:r>
              <a:rPr lang="en-US" sz="2400" b="1" dirty="0" smtClean="0">
                <a:latin typeface="Times New Roman" panose="02020603050405020304" pitchFamily="18" charset="0"/>
                <a:cs typeface="Times New Roman" panose="02020603050405020304" pitchFamily="18" charset="0"/>
              </a:rPr>
              <a:t>, and </a:t>
            </a:r>
            <a:r>
              <a:rPr lang="en-US" sz="2400" b="1" dirty="0" err="1" smtClean="0">
                <a:latin typeface="Times New Roman" panose="02020603050405020304" pitchFamily="18" charset="0"/>
                <a:cs typeface="Times New Roman" panose="02020603050405020304" pitchFamily="18" charset="0"/>
              </a:rPr>
              <a:t>siderophile</a:t>
            </a:r>
            <a:r>
              <a:rPr lang="en-US" sz="2400" b="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Atmophile</a:t>
            </a:r>
            <a:r>
              <a:rPr lang="en-US" sz="2400" b="1"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elements are generally extremely volatile (i.e</a:t>
            </a:r>
            <a:r>
              <a:rPr lang="en-US" sz="2400" b="1" dirty="0" smtClean="0">
                <a:latin typeface="Times New Roman" panose="02020603050405020304" pitchFamily="18" charset="0"/>
                <a:cs typeface="Times New Roman" panose="02020603050405020304" pitchFamily="18" charset="0"/>
              </a:rPr>
              <a:t>., they </a:t>
            </a:r>
            <a:r>
              <a:rPr lang="en-US" sz="2400" b="1" dirty="0">
                <a:latin typeface="Times New Roman" panose="02020603050405020304" pitchFamily="18" charset="0"/>
                <a:cs typeface="Times New Roman" panose="02020603050405020304" pitchFamily="18" charset="0"/>
              </a:rPr>
              <a:t>form gases or liquids at the surface of the Earth) and are concentrated in the atmosphere and hydrosphere</a:t>
            </a:r>
            <a:r>
              <a:rPr lang="en-US" sz="2400" b="1" dirty="0" smtClean="0">
                <a:latin typeface="Times New Roman" panose="02020603050405020304" pitchFamily="18" charset="0"/>
                <a:cs typeface="Times New Roman" panose="02020603050405020304" pitchFamily="18" charset="0"/>
              </a:rPr>
              <a:t>.</a:t>
            </a:r>
          </a:p>
          <a:p>
            <a:pPr algn="just">
              <a:lnSpc>
                <a:spcPct val="150000"/>
              </a:lnSpc>
            </a:pPr>
            <a:endParaRPr lang="en-US" sz="2400" b="1"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2400" b="1" u="sng" dirty="0" err="1" smtClean="0">
                <a:solidFill>
                  <a:srgbClr val="FF0000"/>
                </a:solidFill>
                <a:latin typeface="Times New Roman" panose="02020603050405020304" pitchFamily="18" charset="0"/>
                <a:cs typeface="Times New Roman" panose="02020603050405020304" pitchFamily="18" charset="0"/>
              </a:rPr>
              <a:t>Lithophile</a:t>
            </a:r>
            <a:r>
              <a:rPr lang="en-US" sz="2400" b="1" dirty="0">
                <a:latin typeface="Times New Roman" panose="02020603050405020304" pitchFamily="18" charset="0"/>
                <a:cs typeface="Times New Roman" panose="02020603050405020304" pitchFamily="18" charset="0"/>
              </a:rPr>
              <a:t>, </a:t>
            </a:r>
            <a:r>
              <a:rPr lang="en-US" sz="2400" b="1" u="sng" dirty="0" err="1">
                <a:solidFill>
                  <a:schemeClr val="accent2">
                    <a:lumMod val="50000"/>
                  </a:schemeClr>
                </a:solidFill>
                <a:latin typeface="Times New Roman" panose="02020603050405020304" pitchFamily="18" charset="0"/>
                <a:cs typeface="Times New Roman" panose="02020603050405020304" pitchFamily="18" charset="0"/>
              </a:rPr>
              <a:t>siderophile</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and </a:t>
            </a:r>
            <a:r>
              <a:rPr lang="en-US" sz="2400" b="1" u="sng" dirty="0" err="1">
                <a:solidFill>
                  <a:schemeClr val="accent6">
                    <a:lumMod val="75000"/>
                  </a:schemeClr>
                </a:solidFill>
                <a:latin typeface="Times New Roman" panose="02020603050405020304" pitchFamily="18" charset="0"/>
                <a:cs typeface="Times New Roman" panose="02020603050405020304" pitchFamily="18" charset="0"/>
              </a:rPr>
              <a:t>chalcophile</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refer to the tendency of the element to partition </a:t>
            </a:r>
            <a:r>
              <a:rPr lang="en-US" sz="2400" b="1" dirty="0" smtClean="0">
                <a:latin typeface="Times New Roman" panose="02020603050405020304" pitchFamily="18" charset="0"/>
                <a:cs typeface="Times New Roman" panose="02020603050405020304" pitchFamily="18" charset="0"/>
              </a:rPr>
              <a:t>into a </a:t>
            </a:r>
            <a:r>
              <a:rPr lang="en-US" sz="2400" b="1" u="sng" dirty="0">
                <a:solidFill>
                  <a:srgbClr val="FF0000"/>
                </a:solidFill>
                <a:latin typeface="Times New Roman" panose="02020603050405020304" pitchFamily="18" charset="0"/>
                <a:cs typeface="Times New Roman" panose="02020603050405020304" pitchFamily="18" charset="0"/>
              </a:rPr>
              <a:t>silicate</a:t>
            </a:r>
            <a:r>
              <a:rPr lang="en-US" sz="2400" b="1" dirty="0">
                <a:latin typeface="Times New Roman" panose="02020603050405020304" pitchFamily="18" charset="0"/>
                <a:cs typeface="Times New Roman" panose="02020603050405020304" pitchFamily="18" charset="0"/>
              </a:rPr>
              <a:t>, </a:t>
            </a:r>
            <a:r>
              <a:rPr lang="en-US" sz="2400" b="1" u="sng" dirty="0">
                <a:solidFill>
                  <a:schemeClr val="accent2">
                    <a:lumMod val="50000"/>
                  </a:schemeClr>
                </a:solidFill>
                <a:latin typeface="Times New Roman" panose="02020603050405020304" pitchFamily="18" charset="0"/>
                <a:cs typeface="Times New Roman" panose="02020603050405020304" pitchFamily="18" charset="0"/>
              </a:rPr>
              <a:t>metal</a:t>
            </a:r>
            <a:r>
              <a:rPr lang="en-US" sz="2400" b="1" dirty="0">
                <a:latin typeface="Times New Roman" panose="02020603050405020304" pitchFamily="18" charset="0"/>
                <a:cs typeface="Times New Roman" panose="02020603050405020304" pitchFamily="18" charset="0"/>
              </a:rPr>
              <a:t>, or </a:t>
            </a:r>
            <a:r>
              <a:rPr lang="en-US" sz="2400" b="1" u="sng" dirty="0">
                <a:solidFill>
                  <a:schemeClr val="accent6">
                    <a:lumMod val="75000"/>
                  </a:schemeClr>
                </a:solidFill>
                <a:latin typeface="Times New Roman" panose="02020603050405020304" pitchFamily="18" charset="0"/>
                <a:cs typeface="Times New Roman" panose="02020603050405020304" pitchFamily="18" charset="0"/>
              </a:rPr>
              <a:t>sulfide</a:t>
            </a:r>
            <a:r>
              <a:rPr lang="en-US" sz="2400" b="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liquid </a:t>
            </a:r>
            <a:r>
              <a:rPr lang="en-US" sz="2400" b="1" dirty="0">
                <a:latin typeface="Times New Roman" panose="02020603050405020304" pitchFamily="18" charset="0"/>
                <a:cs typeface="Times New Roman" panose="02020603050405020304" pitchFamily="18" charset="0"/>
              </a:rPr>
              <a:t>respectively. </a:t>
            </a:r>
            <a:endParaRPr lang="en-US"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17175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433" y="281760"/>
            <a:ext cx="11232107" cy="4524315"/>
          </a:xfrm>
          <a:prstGeom prst="rect">
            <a:avLst/>
          </a:prstGeom>
        </p:spPr>
        <p:txBody>
          <a:bodyPr wrap="square">
            <a:spAutoFit/>
          </a:bodyPr>
          <a:lstStyle/>
          <a:p>
            <a:pPr marL="285750" indent="-285750" algn="just">
              <a:lnSpc>
                <a:spcPct val="200000"/>
              </a:lnSpc>
              <a:buFont typeface="Arial" panose="020B0604020202020204" pitchFamily="34" charset="0"/>
              <a:buChar char="•"/>
            </a:pPr>
            <a:r>
              <a:rPr lang="en-US" sz="2400" b="1" i="1" u="sng" dirty="0" err="1">
                <a:latin typeface="Palatino-Italic"/>
              </a:rPr>
              <a:t>Lithophile</a:t>
            </a:r>
            <a:r>
              <a:rPr lang="en-US" sz="2400" b="1" i="1" dirty="0">
                <a:latin typeface="Palatino-Italic"/>
              </a:rPr>
              <a:t> </a:t>
            </a:r>
            <a:r>
              <a:rPr lang="en-US" sz="2400" b="1" dirty="0">
                <a:latin typeface="Palatino-Roman"/>
              </a:rPr>
              <a:t>elements are those showing an affinity for silicate phases and are concentrated in the </a:t>
            </a:r>
            <a:r>
              <a:rPr lang="en-US" sz="2400" b="1" u="sng" dirty="0">
                <a:latin typeface="Palatino-Roman"/>
              </a:rPr>
              <a:t>silicate</a:t>
            </a:r>
            <a:r>
              <a:rPr lang="en-US" sz="2400" b="1" dirty="0">
                <a:latin typeface="Palatino-Roman"/>
              </a:rPr>
              <a:t> portion (</a:t>
            </a:r>
            <a:r>
              <a:rPr lang="en-US" sz="2400" b="1" u="sng" dirty="0">
                <a:latin typeface="Palatino-Roman"/>
              </a:rPr>
              <a:t>crust and mantle</a:t>
            </a:r>
            <a:r>
              <a:rPr lang="en-US" sz="2400" b="1" dirty="0">
                <a:latin typeface="Palatino-Roman"/>
              </a:rPr>
              <a:t>) of the earth. </a:t>
            </a:r>
          </a:p>
          <a:p>
            <a:pPr marL="285750" indent="-285750" algn="just">
              <a:lnSpc>
                <a:spcPct val="200000"/>
              </a:lnSpc>
              <a:buFont typeface="Arial" panose="020B0604020202020204" pitchFamily="34" charset="0"/>
              <a:buChar char="•"/>
            </a:pPr>
            <a:r>
              <a:rPr lang="en-US" sz="2400" b="1" i="1" u="sng" dirty="0" err="1">
                <a:latin typeface="Palatino-Italic"/>
              </a:rPr>
              <a:t>Siderophile</a:t>
            </a:r>
            <a:r>
              <a:rPr lang="en-US" sz="2400" b="1" i="1" dirty="0">
                <a:latin typeface="Palatino-Italic"/>
              </a:rPr>
              <a:t> </a:t>
            </a:r>
            <a:r>
              <a:rPr lang="en-US" sz="2400" b="1" dirty="0">
                <a:latin typeface="Palatino-Roman"/>
              </a:rPr>
              <a:t>elements have an affinity for a </a:t>
            </a:r>
            <a:r>
              <a:rPr lang="en-US" sz="2400" b="1" u="sng" dirty="0">
                <a:latin typeface="Palatino-Roman"/>
              </a:rPr>
              <a:t>metallic</a:t>
            </a:r>
            <a:r>
              <a:rPr lang="en-US" sz="2400" b="1" dirty="0">
                <a:latin typeface="Palatino-Roman"/>
              </a:rPr>
              <a:t> liquid phase. They are </a:t>
            </a:r>
            <a:r>
              <a:rPr lang="en-US" sz="2400" b="1" u="sng" dirty="0">
                <a:latin typeface="Palatino-Roman"/>
              </a:rPr>
              <a:t>depleted</a:t>
            </a:r>
            <a:r>
              <a:rPr lang="en-US" sz="2400" b="1" dirty="0">
                <a:latin typeface="Palatino-Roman"/>
              </a:rPr>
              <a:t> in the </a:t>
            </a:r>
            <a:r>
              <a:rPr lang="en-US" sz="2400" b="1" u="sng" dirty="0">
                <a:latin typeface="Palatino-Roman"/>
              </a:rPr>
              <a:t>silicate portion </a:t>
            </a:r>
            <a:r>
              <a:rPr lang="en-US" sz="2400" b="1" dirty="0">
                <a:latin typeface="Palatino-Roman"/>
              </a:rPr>
              <a:t>of the earth and presumably </a:t>
            </a:r>
            <a:r>
              <a:rPr lang="en-US" sz="2400" b="1" u="sng" dirty="0">
                <a:latin typeface="Palatino-Roman"/>
              </a:rPr>
              <a:t>concentrated</a:t>
            </a:r>
            <a:r>
              <a:rPr lang="en-US" sz="2400" b="1" dirty="0">
                <a:latin typeface="Palatino-Roman"/>
              </a:rPr>
              <a:t> in the </a:t>
            </a:r>
            <a:r>
              <a:rPr lang="en-US" sz="2400" b="1" u="sng" dirty="0">
                <a:latin typeface="Palatino-Roman"/>
              </a:rPr>
              <a:t>core</a:t>
            </a:r>
            <a:r>
              <a:rPr lang="en-US" sz="2400" b="1" dirty="0">
                <a:latin typeface="Palatino-Roman"/>
              </a:rPr>
              <a:t>. </a:t>
            </a:r>
          </a:p>
          <a:p>
            <a:pPr marL="285750" indent="-285750" algn="just">
              <a:lnSpc>
                <a:spcPct val="200000"/>
              </a:lnSpc>
              <a:buFont typeface="Arial" panose="020B0604020202020204" pitchFamily="34" charset="0"/>
              <a:buChar char="•"/>
            </a:pPr>
            <a:r>
              <a:rPr lang="en-US" sz="2400" b="1" i="1" u="sng" dirty="0" err="1" smtClean="0">
                <a:latin typeface="Palatino-Italic"/>
              </a:rPr>
              <a:t>Chalcophile</a:t>
            </a:r>
            <a:r>
              <a:rPr lang="en-US" sz="2400" b="1" i="1" dirty="0" smtClean="0">
                <a:latin typeface="Palatino-Italic"/>
              </a:rPr>
              <a:t> </a:t>
            </a:r>
            <a:r>
              <a:rPr lang="en-US" sz="2400" b="1" dirty="0">
                <a:latin typeface="Palatino-Roman"/>
              </a:rPr>
              <a:t>elements have an affinity for a </a:t>
            </a:r>
            <a:r>
              <a:rPr lang="en-US" sz="2400" b="1" u="sng" dirty="0">
                <a:latin typeface="Palatino-Roman"/>
              </a:rPr>
              <a:t>sulfide liquid phase</a:t>
            </a:r>
            <a:r>
              <a:rPr lang="en-US" sz="2400" b="1" dirty="0">
                <a:latin typeface="Palatino-Roman"/>
              </a:rPr>
              <a:t>.</a:t>
            </a:r>
            <a:endParaRPr lang="en-US" sz="2400" dirty="0"/>
          </a:p>
        </p:txBody>
      </p:sp>
    </p:spTree>
    <p:extLst>
      <p:ext uri="{BB962C8B-B14F-4D97-AF65-F5344CB8AC3E}">
        <p14:creationId xmlns:p14="http://schemas.microsoft.com/office/powerpoint/2010/main" val="172940430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pic>
        <p:nvPicPr>
          <p:cNvPr id="2" name="Picture 1"/>
          <p:cNvPicPr>
            <a:picLocks noChangeAspect="1"/>
          </p:cNvPicPr>
          <p:nvPr/>
        </p:nvPicPr>
        <p:blipFill>
          <a:blip r:embed="rId2"/>
          <a:stretch>
            <a:fillRect/>
          </a:stretch>
        </p:blipFill>
        <p:spPr>
          <a:xfrm>
            <a:off x="1236684" y="2153390"/>
            <a:ext cx="9718631" cy="2551219"/>
          </a:xfrm>
          <a:prstGeom prst="rect">
            <a:avLst/>
          </a:prstGeom>
        </p:spPr>
      </p:pic>
      <p:sp>
        <p:nvSpPr>
          <p:cNvPr id="3" name="Rectangle 2"/>
          <p:cNvSpPr/>
          <p:nvPr/>
        </p:nvSpPr>
        <p:spPr>
          <a:xfrm>
            <a:off x="2966769" y="1402655"/>
            <a:ext cx="5125121" cy="369332"/>
          </a:xfrm>
          <a:prstGeom prst="rect">
            <a:avLst/>
          </a:prstGeom>
        </p:spPr>
        <p:txBody>
          <a:bodyPr wrap="none">
            <a:spAutoFit/>
          </a:bodyPr>
          <a:lstStyle/>
          <a:p>
            <a:r>
              <a:rPr lang="en-US" b="1" dirty="0">
                <a:latin typeface="Palatino-Bold"/>
              </a:rPr>
              <a:t>Goldschmidt's Classification of the Elements</a:t>
            </a:r>
            <a:endParaRPr lang="en-US" dirty="0"/>
          </a:p>
        </p:txBody>
      </p:sp>
    </p:spTree>
    <p:extLst>
      <p:ext uri="{BB962C8B-B14F-4D97-AF65-F5344CB8AC3E}">
        <p14:creationId xmlns:p14="http://schemas.microsoft.com/office/powerpoint/2010/main" val="2487477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5307" y="592427"/>
            <a:ext cx="10084158" cy="5078313"/>
          </a:xfrm>
          <a:prstGeom prst="rect">
            <a:avLst/>
          </a:prstGeom>
        </p:spPr>
        <p:txBody>
          <a:bodyPr wrap="square">
            <a:spAutoFit/>
          </a:bodyPr>
          <a:lstStyle/>
          <a:p>
            <a:pPr algn="just">
              <a:lnSpc>
                <a:spcPct val="150000"/>
              </a:lnSpc>
            </a:pPr>
            <a:r>
              <a:rPr lang="en-US" sz="2400" b="1" dirty="0" smtClean="0">
                <a:latin typeface="Times New Roman" panose="02020603050405020304" pitchFamily="18" charset="0"/>
                <a:cs typeface="Times New Roman" panose="02020603050405020304" pitchFamily="18" charset="0"/>
              </a:rPr>
              <a:t>In </a:t>
            </a:r>
            <a:r>
              <a:rPr lang="en-US" sz="2400" b="1" dirty="0">
                <a:latin typeface="Times New Roman" panose="02020603050405020304" pitchFamily="18" charset="0"/>
                <a:cs typeface="Times New Roman" panose="02020603050405020304" pitchFamily="18" charset="0"/>
              </a:rPr>
              <a:t>addition, important role of the relative proportions of Al</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O</a:t>
            </a:r>
            <a:r>
              <a:rPr lang="en-US" sz="2400" b="1" baseline="-25000" dirty="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 and CaO-Na</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O-K</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O</a:t>
            </a:r>
            <a:endParaRPr lang="en-US" sz="24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A&gt;CNK: </a:t>
            </a:r>
            <a:r>
              <a:rPr lang="en-US" sz="2400" i="1" dirty="0" err="1">
                <a:latin typeface="Times New Roman" panose="02020603050405020304" pitchFamily="18" charset="0"/>
                <a:cs typeface="Times New Roman" panose="02020603050405020304" pitchFamily="18" charset="0"/>
              </a:rPr>
              <a:t>Peraluminous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rocks. Have Al-rich minerals such as biotite, muscovite, garnet, cordierite…</a:t>
            </a:r>
          </a:p>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A&lt;CNK:</a:t>
            </a:r>
          </a:p>
          <a:p>
            <a:pPr marL="746125"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A&gt;NK</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Metaluminous</a:t>
            </a:r>
            <a:r>
              <a:rPr lang="en-US" sz="2400" dirty="0">
                <a:latin typeface="Times New Roman" panose="02020603050405020304" pitchFamily="18" charset="0"/>
                <a:cs typeface="Times New Roman" panose="02020603050405020304" pitchFamily="18" charset="0"/>
              </a:rPr>
              <a:t>. No particular minerals, </a:t>
            </a:r>
            <a:r>
              <a:rPr lang="en-US" sz="2400" dirty="0" err="1">
                <a:latin typeface="Times New Roman" panose="02020603050405020304" pitchFamily="18" charset="0"/>
                <a:cs typeface="Times New Roman" panose="02020603050405020304" pitchFamily="18" charset="0"/>
              </a:rPr>
              <a:t>mafics</a:t>
            </a:r>
            <a:r>
              <a:rPr lang="en-US" sz="2400" dirty="0">
                <a:latin typeface="Times New Roman" panose="02020603050405020304" pitchFamily="18" charset="0"/>
                <a:cs typeface="Times New Roman" panose="02020603050405020304" pitchFamily="18" charset="0"/>
              </a:rPr>
              <a:t> are pyroxene, amphibole, biotite</a:t>
            </a:r>
          </a:p>
          <a:p>
            <a:pPr marL="746125"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A&lt;NK</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peralkaline </a:t>
            </a:r>
            <a:r>
              <a:rPr lang="en-US" sz="2400" dirty="0">
                <a:latin typeface="Times New Roman" panose="02020603050405020304" pitchFamily="18" charset="0"/>
                <a:cs typeface="Times New Roman" panose="02020603050405020304" pitchFamily="18" charset="0"/>
              </a:rPr>
              <a:t>rocks. </a:t>
            </a:r>
            <a:r>
              <a:rPr lang="en-US" sz="2400" dirty="0" smtClean="0">
                <a:latin typeface="Times New Roman" panose="02020603050405020304" pitchFamily="18" charset="0"/>
                <a:cs typeface="Times New Roman" panose="02020603050405020304" pitchFamily="18" charset="0"/>
              </a:rPr>
              <a:t>Alkali-rich </a:t>
            </a:r>
            <a:r>
              <a:rPr lang="en-US" sz="2400" dirty="0">
                <a:latin typeface="Times New Roman" panose="02020603050405020304" pitchFamily="18" charset="0"/>
                <a:cs typeface="Times New Roman" panose="02020603050405020304" pitchFamily="18" charset="0"/>
              </a:rPr>
              <a:t>minerals such as alkali amphiboles and pyroxenes.</a:t>
            </a:r>
          </a:p>
        </p:txBody>
      </p:sp>
    </p:spTree>
    <p:extLst>
      <p:ext uri="{BB962C8B-B14F-4D97-AF65-F5344CB8AC3E}">
        <p14:creationId xmlns:p14="http://schemas.microsoft.com/office/powerpoint/2010/main" val="327713117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pic>
        <p:nvPicPr>
          <p:cNvPr id="2" name="Picture 1"/>
          <p:cNvPicPr>
            <a:picLocks noChangeAspect="1"/>
          </p:cNvPicPr>
          <p:nvPr/>
        </p:nvPicPr>
        <p:blipFill>
          <a:blip r:embed="rId2"/>
          <a:stretch>
            <a:fillRect/>
          </a:stretch>
        </p:blipFill>
        <p:spPr>
          <a:xfrm>
            <a:off x="1197736" y="1944709"/>
            <a:ext cx="9838239" cy="4545907"/>
          </a:xfrm>
          <a:prstGeom prst="rect">
            <a:avLst/>
          </a:prstGeom>
        </p:spPr>
      </p:pic>
      <p:sp>
        <p:nvSpPr>
          <p:cNvPr id="4" name="Rectangle 3"/>
          <p:cNvSpPr/>
          <p:nvPr/>
        </p:nvSpPr>
        <p:spPr>
          <a:xfrm>
            <a:off x="776118" y="650637"/>
            <a:ext cx="10474816" cy="1338828"/>
          </a:xfrm>
          <a:prstGeom prst="rect">
            <a:avLst/>
          </a:prstGeom>
        </p:spPr>
        <p:txBody>
          <a:bodyPr wrap="square">
            <a:spAutoFit/>
          </a:bodyPr>
          <a:lstStyle/>
          <a:p>
            <a:pPr>
              <a:lnSpc>
                <a:spcPct val="150000"/>
              </a:lnSpc>
            </a:pPr>
            <a:r>
              <a:rPr lang="en-US" b="1" i="1" u="sng" dirty="0" err="1" smtClean="0">
                <a:latin typeface="Palatino-Roman"/>
              </a:rPr>
              <a:t>Siderophile</a:t>
            </a:r>
            <a:r>
              <a:rPr lang="en-US" b="1" dirty="0" smtClean="0">
                <a:latin typeface="Palatino-Roman"/>
              </a:rPr>
              <a:t>  elements are </a:t>
            </a:r>
            <a:r>
              <a:rPr lang="en-US" b="1" dirty="0">
                <a:latin typeface="Palatino-Roman"/>
              </a:rPr>
              <a:t>mainly </a:t>
            </a:r>
            <a:r>
              <a:rPr lang="en-US" b="1" u="sng" dirty="0">
                <a:latin typeface="Palatino-Roman"/>
              </a:rPr>
              <a:t>group 8, 9 &amp; 10 elements</a:t>
            </a:r>
            <a:r>
              <a:rPr lang="en-US" b="1" dirty="0">
                <a:latin typeface="Palatino-Roman"/>
              </a:rPr>
              <a:t> (and their neighbors), </a:t>
            </a:r>
            <a:r>
              <a:rPr lang="en-US" b="1" u="sng" dirty="0" err="1">
                <a:latin typeface="Palatino-Roman"/>
              </a:rPr>
              <a:t>chalcophile</a:t>
            </a:r>
            <a:r>
              <a:rPr lang="en-US" b="1" dirty="0">
                <a:latin typeface="Palatino-Roman"/>
              </a:rPr>
              <a:t> elements are mainly group </a:t>
            </a:r>
            <a:r>
              <a:rPr lang="en-US" b="1" u="sng" dirty="0" smtClean="0">
                <a:latin typeface="Palatino-Roman"/>
              </a:rPr>
              <a:t>11,12</a:t>
            </a:r>
            <a:r>
              <a:rPr lang="en-US" b="1" dirty="0" smtClean="0">
                <a:latin typeface="Palatino-Roman"/>
              </a:rPr>
              <a:t> </a:t>
            </a:r>
            <a:r>
              <a:rPr lang="en-US" b="1" dirty="0">
                <a:latin typeface="Palatino-Roman"/>
              </a:rPr>
              <a:t>and the heavier group </a:t>
            </a:r>
            <a:r>
              <a:rPr lang="en-US" b="1" u="sng" dirty="0">
                <a:latin typeface="Palatino-Roman"/>
              </a:rPr>
              <a:t>13-16</a:t>
            </a:r>
            <a:r>
              <a:rPr lang="en-US" b="1" dirty="0">
                <a:latin typeface="Palatino-Roman"/>
              </a:rPr>
              <a:t> elements, while the </a:t>
            </a:r>
            <a:r>
              <a:rPr lang="en-US" b="1" u="sng" dirty="0" err="1" smtClean="0">
                <a:latin typeface="Palatino-Roman"/>
              </a:rPr>
              <a:t>atomophile</a:t>
            </a:r>
            <a:r>
              <a:rPr lang="en-US" b="1" u="sng" dirty="0" smtClean="0">
                <a:latin typeface="Palatino-Roman"/>
              </a:rPr>
              <a:t> </a:t>
            </a:r>
            <a:r>
              <a:rPr lang="en-US" b="1" dirty="0">
                <a:latin typeface="Palatino-Roman"/>
              </a:rPr>
              <a:t>elements are </a:t>
            </a:r>
            <a:r>
              <a:rPr lang="en-US" b="1" dirty="0" smtClean="0">
                <a:latin typeface="Palatino-Roman"/>
              </a:rPr>
              <a:t>mainly </a:t>
            </a:r>
            <a:r>
              <a:rPr lang="en-US" b="1" u="sng" dirty="0">
                <a:latin typeface="Palatino-Roman"/>
              </a:rPr>
              <a:t>the noble gases</a:t>
            </a:r>
            <a:r>
              <a:rPr lang="en-US" dirty="0">
                <a:latin typeface="Palatino-Roman"/>
              </a:rPr>
              <a:t>.</a:t>
            </a:r>
            <a:endParaRPr lang="en-US" dirty="0"/>
          </a:p>
        </p:txBody>
      </p:sp>
    </p:spTree>
    <p:extLst>
      <p:ext uri="{BB962C8B-B14F-4D97-AF65-F5344CB8AC3E}">
        <p14:creationId xmlns:p14="http://schemas.microsoft.com/office/powerpoint/2010/main" val="192793269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89" y="327546"/>
            <a:ext cx="11095629" cy="1141146"/>
          </a:xfrm>
          <a:prstGeom prst="rect">
            <a:avLst/>
          </a:prstGeom>
        </p:spPr>
        <p:txBody>
          <a:bodyPr wrap="square">
            <a:spAutoFit/>
          </a:bodyPr>
          <a:lstStyle/>
          <a:p>
            <a:pPr>
              <a:lnSpc>
                <a:spcPct val="150000"/>
              </a:lnSpc>
            </a:pPr>
            <a:r>
              <a:rPr lang="en-US" sz="2400" b="1" dirty="0">
                <a:solidFill>
                  <a:srgbClr val="000000"/>
                </a:solidFill>
                <a:latin typeface="Times New Roman" panose="02020603050405020304" pitchFamily="18" charset="0"/>
              </a:rPr>
              <a:t>Goldschmidt (1937) also advanced some simple rules for the qualitative prediction of trace element affinities, based solely on the ionic radius and valence: </a:t>
            </a:r>
            <a:endParaRPr lang="en-US" sz="2400" b="1" dirty="0"/>
          </a:p>
        </p:txBody>
      </p:sp>
      <p:sp>
        <p:nvSpPr>
          <p:cNvPr id="3" name="Rectangle 2"/>
          <p:cNvSpPr/>
          <p:nvPr/>
        </p:nvSpPr>
        <p:spPr>
          <a:xfrm>
            <a:off x="505569" y="1688556"/>
            <a:ext cx="11095630" cy="3970318"/>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1. Two ions with the </a:t>
            </a:r>
            <a:r>
              <a:rPr lang="en-US" sz="2400" b="1" i="1" u="sng" dirty="0">
                <a:latin typeface="Times New Roman" panose="02020603050405020304" pitchFamily="18" charset="0"/>
                <a:cs typeface="Times New Roman" panose="02020603050405020304" pitchFamily="18" charset="0"/>
              </a:rPr>
              <a:t>same radius and valence </a:t>
            </a:r>
            <a:r>
              <a:rPr lang="en-US" sz="2400" dirty="0">
                <a:latin typeface="Times New Roman" panose="02020603050405020304" pitchFamily="18" charset="0"/>
                <a:cs typeface="Times New Roman" panose="02020603050405020304" pitchFamily="18" charset="0"/>
              </a:rPr>
              <a:t>should enter into solid solution in amounts proportional to their concentration. In other words, they should behave about the same. Using this rule, one can predict the general affinity for some trace </a:t>
            </a:r>
            <a:r>
              <a:rPr lang="en-US" sz="2400" dirty="0" smtClean="0">
                <a:latin typeface="Times New Roman" panose="02020603050405020304" pitchFamily="18" charset="0"/>
                <a:cs typeface="Times New Roman" panose="02020603050405020304" pitchFamily="18" charset="0"/>
              </a:rPr>
              <a:t>elements </a:t>
            </a:r>
            <a:r>
              <a:rPr lang="en-US" sz="2400" dirty="0">
                <a:latin typeface="Times New Roman" panose="02020603050405020304" pitchFamily="18" charset="0"/>
                <a:cs typeface="Times New Roman" panose="02020603050405020304" pitchFamily="18" charset="0"/>
              </a:rPr>
              <a:t>by analogy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a major element with </a:t>
            </a:r>
            <a:r>
              <a:rPr lang="en-US" sz="2400" dirty="0" smtClean="0">
                <a:latin typeface="Times New Roman" panose="02020603050405020304" pitchFamily="18" charset="0"/>
                <a:cs typeface="Times New Roman" panose="02020603050405020304" pitchFamily="18" charset="0"/>
              </a:rPr>
              <a:t>similar </a:t>
            </a:r>
            <a:r>
              <a:rPr lang="en-US" sz="2400" dirty="0">
                <a:latin typeface="Times New Roman" panose="02020603050405020304" pitchFamily="18" charset="0"/>
                <a:cs typeface="Times New Roman" panose="02020603050405020304" pitchFamily="18" charset="0"/>
              </a:rPr>
              <a:t>charge and radius. This type of substitution is often called </a:t>
            </a:r>
            <a:r>
              <a:rPr lang="en-US" sz="2400" b="1" i="1" u="sng" dirty="0">
                <a:latin typeface="Times New Roman" panose="02020603050405020304" pitchFamily="18" charset="0"/>
                <a:cs typeface="Times New Roman" panose="02020603050405020304" pitchFamily="18" charset="0"/>
              </a:rPr>
              <a:t>camouflage</a:t>
            </a:r>
            <a:r>
              <a:rPr lang="en-US" sz="2400" dirty="0">
                <a:latin typeface="Times New Roman" panose="02020603050405020304" pitchFamily="18" charset="0"/>
                <a:cs typeface="Times New Roman" panose="02020603050405020304" pitchFamily="18" charset="0"/>
              </a:rPr>
              <a:t>. For example, </a:t>
            </a:r>
            <a:r>
              <a:rPr lang="en-US" sz="2400" dirty="0" err="1">
                <a:latin typeface="Times New Roman" panose="02020603050405020304" pitchFamily="18" charset="0"/>
                <a:cs typeface="Times New Roman" panose="02020603050405020304" pitchFamily="18" charset="0"/>
              </a:rPr>
              <a:t>Rb</a:t>
            </a:r>
            <a:r>
              <a:rPr lang="en-US" sz="2400" dirty="0">
                <a:latin typeface="Times New Roman" panose="02020603050405020304" pitchFamily="18" charset="0"/>
                <a:cs typeface="Times New Roman" panose="02020603050405020304" pitchFamily="18" charset="0"/>
              </a:rPr>
              <a:t> might be expected to behave as does K, and concentrate in K-feldspars, micas, and evolved melts. Ni, on the other hand, should behave like Mg and </a:t>
            </a:r>
            <a:r>
              <a:rPr lang="en-US" sz="2400" dirty="0" smtClean="0">
                <a:latin typeface="Times New Roman" panose="02020603050405020304" pitchFamily="18" charset="0"/>
                <a:cs typeface="Times New Roman" panose="02020603050405020304" pitchFamily="18" charset="0"/>
              </a:rPr>
              <a:t>concentrate </a:t>
            </a:r>
            <a:r>
              <a:rPr lang="en-US" sz="2400" dirty="0">
                <a:latin typeface="Times New Roman" panose="02020603050405020304" pitchFamily="18" charset="0"/>
                <a:cs typeface="Times New Roman" panose="02020603050405020304" pitchFamily="18" charset="0"/>
              </a:rPr>
              <a:t>in olivine, and other early-forming mafic minerals.</a:t>
            </a:r>
          </a:p>
        </p:txBody>
      </p:sp>
    </p:spTree>
    <p:extLst>
      <p:ext uri="{BB962C8B-B14F-4D97-AF65-F5344CB8AC3E}">
        <p14:creationId xmlns:p14="http://schemas.microsoft.com/office/powerpoint/2010/main" val="69380707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286603"/>
            <a:ext cx="11300346" cy="2862322"/>
          </a:xfrm>
          <a:prstGeom prst="rect">
            <a:avLst/>
          </a:prstGeom>
        </p:spPr>
        <p:txBody>
          <a:bodyPr wrap="square">
            <a:spAutoFit/>
          </a:bodyPr>
          <a:lstStyle/>
          <a:p>
            <a:pPr algn="just">
              <a:lnSpc>
                <a:spcPct val="150000"/>
              </a:lnSpc>
            </a:pPr>
            <a:r>
              <a:rPr lang="en-US" sz="2400" dirty="0" smtClean="0">
                <a:solidFill>
                  <a:srgbClr val="000000"/>
                </a:solidFill>
                <a:latin typeface="Times New Roman" panose="02020603050405020304" pitchFamily="18" charset="0"/>
              </a:rPr>
              <a:t>2</a:t>
            </a:r>
            <a:r>
              <a:rPr lang="en-US" sz="2400" dirty="0">
                <a:solidFill>
                  <a:srgbClr val="000000"/>
                </a:solidFill>
                <a:latin typeface="Times New Roman" panose="02020603050405020304" pitchFamily="18" charset="0"/>
              </a:rPr>
              <a:t>. If two ions have </a:t>
            </a:r>
            <a:r>
              <a:rPr lang="en-US" sz="2400" b="1" i="1" u="sng" dirty="0">
                <a:solidFill>
                  <a:srgbClr val="000000"/>
                </a:solidFill>
                <a:latin typeface="Times New Roman" panose="02020603050405020304" pitchFamily="18" charset="0"/>
              </a:rPr>
              <a:t>a similar radius and the same </a:t>
            </a:r>
            <a:r>
              <a:rPr lang="en-US" sz="2400" b="1" i="1" u="sng" dirty="0" smtClean="0">
                <a:solidFill>
                  <a:srgbClr val="000000"/>
                </a:solidFill>
                <a:latin typeface="Times New Roman" panose="02020603050405020304" pitchFamily="18" charset="0"/>
              </a:rPr>
              <a:t>valence</a:t>
            </a:r>
            <a:r>
              <a:rPr lang="en-US" sz="2400" dirty="0">
                <a:solidFill>
                  <a:srgbClr val="000000"/>
                </a:solidFill>
                <a:latin typeface="Times New Roman" panose="02020603050405020304" pitchFamily="18" charset="0"/>
              </a:rPr>
              <a:t>, the </a:t>
            </a:r>
            <a:r>
              <a:rPr lang="en-US" sz="2400" b="1" i="1" u="sng" dirty="0">
                <a:solidFill>
                  <a:srgbClr val="000000"/>
                </a:solidFill>
                <a:latin typeface="Times New Roman" panose="02020603050405020304" pitchFamily="18" charset="0"/>
              </a:rPr>
              <a:t>smaller</a:t>
            </a:r>
            <a:r>
              <a:rPr lang="en-US" sz="2400" i="1"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ion is preferentially </a:t>
            </a:r>
            <a:r>
              <a:rPr lang="en-US" sz="2400" dirty="0" smtClean="0">
                <a:solidFill>
                  <a:srgbClr val="000000"/>
                </a:solidFill>
                <a:latin typeface="Times New Roman" panose="02020603050405020304" pitchFamily="18" charset="0"/>
              </a:rPr>
              <a:t>incorporated </a:t>
            </a:r>
            <a:r>
              <a:rPr lang="en-US" sz="2400" dirty="0">
                <a:solidFill>
                  <a:srgbClr val="000000"/>
                </a:solidFill>
                <a:latin typeface="Times New Roman" panose="02020603050405020304" pitchFamily="18" charset="0"/>
              </a:rPr>
              <a:t>into the </a:t>
            </a:r>
            <a:r>
              <a:rPr lang="en-US" sz="2400" i="1" dirty="0">
                <a:solidFill>
                  <a:srgbClr val="000000"/>
                </a:solidFill>
                <a:latin typeface="Times New Roman" panose="02020603050405020304" pitchFamily="18" charset="0"/>
              </a:rPr>
              <a:t>solid </a:t>
            </a:r>
            <a:r>
              <a:rPr lang="en-US" sz="2400" dirty="0">
                <a:solidFill>
                  <a:srgbClr val="000000"/>
                </a:solidFill>
                <a:latin typeface="Times New Roman" panose="02020603050405020304" pitchFamily="18" charset="0"/>
              </a:rPr>
              <a:t>over the liquid. Because Mg is smaller than Fe, it should be preferred in solids, as compared to liquids. This is clearly </a:t>
            </a:r>
            <a:r>
              <a:rPr lang="en-US" sz="2400" dirty="0" smtClean="0">
                <a:solidFill>
                  <a:srgbClr val="000000"/>
                </a:solidFill>
                <a:latin typeface="Times New Roman" panose="02020603050405020304" pitchFamily="18" charset="0"/>
              </a:rPr>
              <a:t>demonstrated </a:t>
            </a:r>
            <a:r>
              <a:rPr lang="en-US" sz="2400" dirty="0">
                <a:solidFill>
                  <a:srgbClr val="000000"/>
                </a:solidFill>
                <a:latin typeface="Times New Roman" panose="02020603050405020304" pitchFamily="18" charset="0"/>
              </a:rPr>
              <a:t>by noting the Mg/Fe ratio in olivine vs. </a:t>
            </a:r>
            <a:r>
              <a:rPr lang="en-US" sz="2400" dirty="0" smtClean="0">
                <a:solidFill>
                  <a:srgbClr val="000000"/>
                </a:solidFill>
                <a:latin typeface="Times New Roman" panose="02020603050405020304" pitchFamily="18" charset="0"/>
              </a:rPr>
              <a:t>liquid </a:t>
            </a:r>
            <a:r>
              <a:rPr lang="en-US" sz="2400" dirty="0">
                <a:solidFill>
                  <a:srgbClr val="000000"/>
                </a:solidFill>
                <a:latin typeface="Times New Roman" panose="02020603050405020304" pitchFamily="18" charset="0"/>
              </a:rPr>
              <a:t>in the </a:t>
            </a:r>
            <a:r>
              <a:rPr lang="en-US" sz="2400" dirty="0" err="1">
                <a:solidFill>
                  <a:srgbClr val="000000"/>
                </a:solidFill>
                <a:latin typeface="Times New Roman" panose="02020603050405020304" pitchFamily="18" charset="0"/>
              </a:rPr>
              <a:t>Fo</a:t>
            </a:r>
            <a:r>
              <a:rPr lang="en-US" sz="2400" dirty="0">
                <a:solidFill>
                  <a:srgbClr val="000000"/>
                </a:solidFill>
                <a:latin typeface="Times New Roman" panose="02020603050405020304" pitchFamily="18" charset="0"/>
              </a:rPr>
              <a:t>-Fa </a:t>
            </a:r>
            <a:r>
              <a:rPr lang="en-US" sz="2400" dirty="0" smtClean="0">
                <a:solidFill>
                  <a:srgbClr val="000000"/>
                </a:solidFill>
                <a:latin typeface="Times New Roman" panose="02020603050405020304" pitchFamily="18" charset="0"/>
              </a:rPr>
              <a:t>system. </a:t>
            </a:r>
            <a:r>
              <a:rPr lang="en-US" sz="2400" dirty="0"/>
              <a:t>Mg/Fe is always greater in olivine than in the coexisting </a:t>
            </a:r>
            <a:r>
              <a:rPr lang="en-US" sz="2400" dirty="0" smtClean="0"/>
              <a:t>melt.</a:t>
            </a:r>
            <a:endParaRPr lang="en-US"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2206118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376" y="218364"/>
            <a:ext cx="11327642" cy="1754326"/>
          </a:xfrm>
          <a:prstGeom prst="rect">
            <a:avLst/>
          </a:prstGeom>
        </p:spPr>
        <p:txBody>
          <a:bodyPr wrap="square">
            <a:spAutoFit/>
          </a:bodyPr>
          <a:lstStyle/>
          <a:p>
            <a:pPr>
              <a:lnSpc>
                <a:spcPct val="150000"/>
              </a:lnSpc>
            </a:pPr>
            <a:r>
              <a:rPr lang="en-US" sz="2400" dirty="0" smtClean="0">
                <a:solidFill>
                  <a:srgbClr val="000000"/>
                </a:solidFill>
                <a:latin typeface="Times New Roman" panose="02020603050405020304" pitchFamily="18" charset="0"/>
              </a:rPr>
              <a:t>3. If </a:t>
            </a:r>
            <a:r>
              <a:rPr lang="en-US" sz="2400" dirty="0">
                <a:solidFill>
                  <a:srgbClr val="000000"/>
                </a:solidFill>
                <a:latin typeface="Times New Roman" panose="02020603050405020304" pitchFamily="18" charset="0"/>
              </a:rPr>
              <a:t>two ions have a </a:t>
            </a:r>
            <a:r>
              <a:rPr lang="en-US" sz="2400" b="1" i="1" u="sng" dirty="0" smtClean="0">
                <a:solidFill>
                  <a:srgbClr val="000000"/>
                </a:solidFill>
                <a:latin typeface="Times New Roman" panose="02020603050405020304" pitchFamily="18" charset="0"/>
              </a:rPr>
              <a:t>similar radius </a:t>
            </a:r>
            <a:r>
              <a:rPr lang="en-US" sz="2400" dirty="0" smtClean="0">
                <a:solidFill>
                  <a:srgbClr val="000000"/>
                </a:solidFill>
                <a:latin typeface="Times New Roman" panose="02020603050405020304" pitchFamily="18" charset="0"/>
              </a:rPr>
              <a:t>but </a:t>
            </a:r>
            <a:r>
              <a:rPr lang="en-US" sz="2400" b="1" i="1" u="sng" dirty="0">
                <a:solidFill>
                  <a:srgbClr val="000000"/>
                </a:solidFill>
                <a:latin typeface="Times New Roman" panose="02020603050405020304" pitchFamily="18" charset="0"/>
              </a:rPr>
              <a:t>different </a:t>
            </a:r>
            <a:r>
              <a:rPr lang="en-US" sz="2400" b="1" i="1" u="sng" dirty="0" smtClean="0">
                <a:solidFill>
                  <a:srgbClr val="000000"/>
                </a:solidFill>
                <a:latin typeface="Times New Roman" panose="02020603050405020304" pitchFamily="18" charset="0"/>
              </a:rPr>
              <a:t>valence</a:t>
            </a:r>
            <a:r>
              <a:rPr lang="en-US" sz="2400" dirty="0">
                <a:solidFill>
                  <a:srgbClr val="000000"/>
                </a:solidFill>
                <a:latin typeface="Times New Roman" panose="02020603050405020304" pitchFamily="18" charset="0"/>
              </a:rPr>
              <a:t>, the ion with the </a:t>
            </a:r>
            <a:r>
              <a:rPr lang="en-US" sz="2400" b="1" i="1" u="sng" dirty="0">
                <a:solidFill>
                  <a:srgbClr val="000000"/>
                </a:solidFill>
                <a:latin typeface="Times New Roman" panose="02020603050405020304" pitchFamily="18" charset="0"/>
              </a:rPr>
              <a:t>higher</a:t>
            </a:r>
            <a:r>
              <a:rPr lang="en-US" sz="2400" i="1" dirty="0">
                <a:solidFill>
                  <a:srgbClr val="000000"/>
                </a:solidFill>
                <a:latin typeface="Times New Roman" panose="02020603050405020304" pitchFamily="18" charset="0"/>
              </a:rPr>
              <a:t> charge </a:t>
            </a:r>
            <a:r>
              <a:rPr lang="en-US" sz="2400" dirty="0">
                <a:solidFill>
                  <a:srgbClr val="000000"/>
                </a:solidFill>
                <a:latin typeface="Times New Roman" panose="02020603050405020304" pitchFamily="18" charset="0"/>
              </a:rPr>
              <a:t>is more </a:t>
            </a:r>
            <a:r>
              <a:rPr lang="en-US" sz="2400" b="1" i="1" u="sng" dirty="0" smtClean="0">
                <a:solidFill>
                  <a:srgbClr val="000000"/>
                </a:solidFill>
                <a:latin typeface="Times New Roman" panose="02020603050405020304" pitchFamily="18" charset="0"/>
              </a:rPr>
              <a:t>readily</a:t>
            </a:r>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incorporated into the </a:t>
            </a:r>
            <a:r>
              <a:rPr lang="en-US" sz="2400" i="1" dirty="0">
                <a:solidFill>
                  <a:srgbClr val="000000"/>
                </a:solidFill>
                <a:latin typeface="Times New Roman" panose="02020603050405020304" pitchFamily="18" charset="0"/>
              </a:rPr>
              <a:t>solid </a:t>
            </a:r>
            <a:r>
              <a:rPr lang="en-US" sz="2400" dirty="0">
                <a:solidFill>
                  <a:srgbClr val="000000"/>
                </a:solidFill>
                <a:latin typeface="Times New Roman" panose="02020603050405020304" pitchFamily="18" charset="0"/>
              </a:rPr>
              <a:t>over the liquid. Thus Cr</a:t>
            </a:r>
            <a:r>
              <a:rPr lang="en-US" sz="2400" baseline="30000" dirty="0">
                <a:solidFill>
                  <a:srgbClr val="000000"/>
                </a:solidFill>
                <a:latin typeface="Times New Roman" panose="02020603050405020304" pitchFamily="18" charset="0"/>
              </a:rPr>
              <a:t>+3</a:t>
            </a:r>
            <a:r>
              <a:rPr lang="en-US" sz="2400" dirty="0">
                <a:solidFill>
                  <a:srgbClr val="000000"/>
                </a:solidFill>
                <a:latin typeface="Times New Roman" panose="02020603050405020304" pitchFamily="18" charset="0"/>
              </a:rPr>
              <a:t> and Ti</a:t>
            </a:r>
            <a:r>
              <a:rPr lang="en-US" sz="2400" baseline="30000" dirty="0">
                <a:solidFill>
                  <a:srgbClr val="000000"/>
                </a:solidFill>
                <a:latin typeface="Times New Roman" panose="02020603050405020304" pitchFamily="18" charset="0"/>
              </a:rPr>
              <a:t>+4</a:t>
            </a:r>
            <a:r>
              <a:rPr lang="en-US" sz="2400" dirty="0">
                <a:solidFill>
                  <a:srgbClr val="000000"/>
                </a:solidFill>
                <a:latin typeface="Times New Roman" panose="02020603050405020304" pitchFamily="18" charset="0"/>
              </a:rPr>
              <a:t> are almost always preferred in solids as compared to liquids. </a:t>
            </a:r>
          </a:p>
        </p:txBody>
      </p:sp>
    </p:spTree>
    <p:extLst>
      <p:ext uri="{BB962C8B-B14F-4D97-AF65-F5344CB8AC3E}">
        <p14:creationId xmlns:p14="http://schemas.microsoft.com/office/powerpoint/2010/main" val="404010538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23247" y="318247"/>
            <a:ext cx="7772400" cy="685800"/>
          </a:xfrm>
        </p:spPr>
        <p:txBody>
          <a:bodyPr/>
          <a:lstStyle/>
          <a:p>
            <a:pPr algn="ctr"/>
            <a:r>
              <a:rPr lang="en-US" altLang="en-US" sz="3600" b="1" dirty="0">
                <a:latin typeface="Times New Roman" panose="02020603050405020304" pitchFamily="18" charset="0"/>
                <a:cs typeface="Times New Roman" panose="02020603050405020304" pitchFamily="18" charset="0"/>
              </a:rPr>
              <a:t>GOLDSCHMIDT’S RULES</a:t>
            </a:r>
          </a:p>
        </p:txBody>
      </p:sp>
      <p:sp>
        <p:nvSpPr>
          <p:cNvPr id="22531" name="Rectangle 3"/>
          <p:cNvSpPr>
            <a:spLocks noGrp="1" noChangeArrowheads="1"/>
          </p:cNvSpPr>
          <p:nvPr>
            <p:ph type="body" idx="1"/>
          </p:nvPr>
        </p:nvSpPr>
        <p:spPr>
          <a:xfrm>
            <a:off x="389964" y="1004047"/>
            <a:ext cx="10824883" cy="5257800"/>
          </a:xfrm>
        </p:spPr>
        <p:txBody>
          <a:bodyPr>
            <a:normAutofit lnSpcReduction="10000"/>
          </a:bodyPr>
          <a:lstStyle/>
          <a:p>
            <a:pPr algn="just">
              <a:lnSpc>
                <a:spcPct val="150000"/>
              </a:lnSpc>
              <a:buFontTx/>
              <a:buNone/>
            </a:pPr>
            <a:r>
              <a:rPr lang="en-US" altLang="en-US" dirty="0">
                <a:latin typeface="Times New Roman" panose="02020603050405020304" pitchFamily="18" charset="0"/>
                <a:cs typeface="Times New Roman" panose="02020603050405020304" pitchFamily="18" charset="0"/>
              </a:rPr>
              <a:t>1. The ions of one element can extensively replace those of another in ionic crystals if their radii differ by less than approximately 15%.</a:t>
            </a:r>
          </a:p>
          <a:p>
            <a:pPr algn="just">
              <a:lnSpc>
                <a:spcPct val="150000"/>
              </a:lnSpc>
              <a:buFontTx/>
              <a:buNone/>
            </a:pPr>
            <a:r>
              <a:rPr lang="en-US" altLang="en-US" dirty="0">
                <a:latin typeface="Times New Roman" panose="02020603050405020304" pitchFamily="18" charset="0"/>
                <a:cs typeface="Times New Roman" panose="02020603050405020304" pitchFamily="18" charset="0"/>
              </a:rPr>
              <a:t>2. Ions whose charges differ by one unit substitute readily for one another provided electrical neutrality of the crystal is maintained. If the charges differ by more than one unit, substitution is generally slight.</a:t>
            </a:r>
          </a:p>
          <a:p>
            <a:pPr algn="just">
              <a:lnSpc>
                <a:spcPct val="150000"/>
              </a:lnSpc>
              <a:buFontTx/>
              <a:buNone/>
            </a:pPr>
            <a:r>
              <a:rPr lang="en-US" altLang="en-US" dirty="0">
                <a:latin typeface="Times New Roman" panose="02020603050405020304" pitchFamily="18" charset="0"/>
                <a:cs typeface="Times New Roman" panose="02020603050405020304" pitchFamily="18" charset="0"/>
              </a:rPr>
              <a:t>3. When two different ions can occupy a particular position in a crystal lattice, the ion with the higher ionic potential forms a stronger bond with the anions surrounding the site.</a:t>
            </a:r>
          </a:p>
        </p:txBody>
      </p:sp>
    </p:spTree>
    <p:extLst>
      <p:ext uri="{BB962C8B-B14F-4D97-AF65-F5344CB8AC3E}">
        <p14:creationId xmlns:p14="http://schemas.microsoft.com/office/powerpoint/2010/main" val="181326884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12695" y="304800"/>
            <a:ext cx="10354234" cy="1219200"/>
          </a:xfrm>
        </p:spPr>
        <p:txBody>
          <a:bodyPr/>
          <a:lstStyle/>
          <a:p>
            <a:pPr algn="ctr"/>
            <a:r>
              <a:rPr lang="en-US" altLang="en-US" sz="3600" dirty="0">
                <a:latin typeface="Times New Roman" panose="02020603050405020304" pitchFamily="18" charset="0"/>
                <a:cs typeface="Times New Roman" panose="02020603050405020304" pitchFamily="18" charset="0"/>
              </a:rPr>
              <a:t>RINGWOOD’S MODIFICATION OF</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GOLDSCHMIDT’S RULES</a:t>
            </a:r>
          </a:p>
        </p:txBody>
      </p:sp>
      <p:sp>
        <p:nvSpPr>
          <p:cNvPr id="23555" name="Rectangle 3"/>
          <p:cNvSpPr>
            <a:spLocks noGrp="1" noChangeArrowheads="1"/>
          </p:cNvSpPr>
          <p:nvPr>
            <p:ph type="body" idx="1"/>
          </p:nvPr>
        </p:nvSpPr>
        <p:spPr>
          <a:xfrm>
            <a:off x="484094" y="1828800"/>
            <a:ext cx="10999694" cy="3810000"/>
          </a:xfrm>
        </p:spPr>
        <p:txBody>
          <a:bodyPr>
            <a:normAutofit fontScale="85000" lnSpcReduction="20000"/>
          </a:bodyPr>
          <a:lstStyle/>
          <a:p>
            <a:pPr>
              <a:lnSpc>
                <a:spcPct val="150000"/>
              </a:lnSpc>
              <a:buFontTx/>
              <a:buNone/>
            </a:pPr>
            <a:r>
              <a:rPr lang="en-US" altLang="en-US" dirty="0">
                <a:latin typeface="Times New Roman" panose="02020603050405020304" pitchFamily="18" charset="0"/>
                <a:cs typeface="Times New Roman" panose="02020603050405020304" pitchFamily="18" charset="0"/>
              </a:rPr>
              <a:t>4. Substitutions may be limited, even when the size and charge criteria are satisfied, when the competing ions have different </a:t>
            </a:r>
            <a:r>
              <a:rPr lang="en-US" altLang="en-US" dirty="0" err="1">
                <a:latin typeface="Times New Roman" panose="02020603050405020304" pitchFamily="18" charset="0"/>
                <a:cs typeface="Times New Roman" panose="02020603050405020304" pitchFamily="18" charset="0"/>
              </a:rPr>
              <a:t>electronegativities</a:t>
            </a:r>
            <a:r>
              <a:rPr lang="en-US" altLang="en-US" dirty="0">
                <a:latin typeface="Times New Roman" panose="02020603050405020304" pitchFamily="18" charset="0"/>
                <a:cs typeface="Times New Roman" panose="02020603050405020304" pitchFamily="18" charset="0"/>
              </a:rPr>
              <a:t> and form bonds of different ionic character.</a:t>
            </a:r>
          </a:p>
          <a:p>
            <a:pPr>
              <a:lnSpc>
                <a:spcPct val="150000"/>
              </a:lnSpc>
              <a:buFontTx/>
              <a:buNone/>
            </a:pPr>
            <a:r>
              <a:rPr lang="en-US" altLang="en-US" dirty="0">
                <a:latin typeface="Times New Roman" panose="02020603050405020304" pitchFamily="18" charset="0"/>
                <a:cs typeface="Times New Roman" panose="02020603050405020304" pitchFamily="18" charset="0"/>
              </a:rPr>
              <a:t>This rule was proposed in 1955 to explain discrepancies with respect to the first three Goldschmidt rules. </a:t>
            </a:r>
          </a:p>
          <a:p>
            <a:pPr>
              <a:lnSpc>
                <a:spcPct val="150000"/>
              </a:lnSpc>
              <a:buFontTx/>
              <a:buNone/>
            </a:pPr>
            <a:r>
              <a:rPr lang="en-US" altLang="en-US" dirty="0">
                <a:latin typeface="Times New Roman" panose="02020603050405020304" pitchFamily="18" charset="0"/>
                <a:cs typeface="Times New Roman" panose="02020603050405020304" pitchFamily="18" charset="0"/>
              </a:rPr>
              <a:t>For example, Na</a:t>
            </a:r>
            <a:r>
              <a:rPr lang="en-US" altLang="en-US" baseline="300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and Cu</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have the same radius and charge, but do not substitute for one another.</a:t>
            </a:r>
          </a:p>
        </p:txBody>
      </p:sp>
    </p:spTree>
    <p:extLst>
      <p:ext uri="{BB962C8B-B14F-4D97-AF65-F5344CB8AC3E}">
        <p14:creationId xmlns:p14="http://schemas.microsoft.com/office/powerpoint/2010/main" val="137420991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26141" y="228600"/>
            <a:ext cx="10542494" cy="1143000"/>
          </a:xfrm>
        </p:spPr>
        <p:txBody>
          <a:bodyPr/>
          <a:lstStyle/>
          <a:p>
            <a:pPr algn="ctr"/>
            <a:r>
              <a:rPr lang="en-US" altLang="en-US" sz="3600" dirty="0">
                <a:latin typeface="Times New Roman" panose="02020603050405020304" pitchFamily="18" charset="0"/>
                <a:cs typeface="Times New Roman" panose="02020603050405020304" pitchFamily="18" charset="0"/>
              </a:rPr>
              <a:t>INCOMPATIBLE VS. COMPATIBLE TRACE ELEMENTS</a:t>
            </a:r>
          </a:p>
        </p:txBody>
      </p:sp>
      <p:sp>
        <p:nvSpPr>
          <p:cNvPr id="27651" name="Rectangle 3"/>
          <p:cNvSpPr>
            <a:spLocks noGrp="1" noChangeArrowheads="1"/>
          </p:cNvSpPr>
          <p:nvPr>
            <p:ph type="body" idx="1"/>
          </p:nvPr>
        </p:nvSpPr>
        <p:spPr>
          <a:xfrm>
            <a:off x="201706" y="1290918"/>
            <a:ext cx="11645153" cy="5181600"/>
          </a:xfrm>
        </p:spPr>
        <p:txBody>
          <a:bodyPr>
            <a:normAutofit fontScale="92500" lnSpcReduction="10000"/>
          </a:bodyPr>
          <a:lstStyle/>
          <a:p>
            <a:pPr algn="just">
              <a:lnSpc>
                <a:spcPct val="150000"/>
              </a:lnSpc>
              <a:buFontTx/>
              <a:buNone/>
            </a:pPr>
            <a:r>
              <a:rPr lang="en-US" altLang="en-US" b="1" u="sng" dirty="0">
                <a:latin typeface="Times New Roman" panose="02020603050405020304" pitchFamily="18" charset="0"/>
                <a:cs typeface="Times New Roman" panose="02020603050405020304" pitchFamily="18" charset="0"/>
              </a:rPr>
              <a:t>Incompatible elements</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Elements that are too large and/or too highly charged to fit easily into common rock-forming minerals that crystallize from melts. These elements become concentrated in melts.</a:t>
            </a:r>
          </a:p>
          <a:p>
            <a:pPr algn="just">
              <a:lnSpc>
                <a:spcPct val="150000"/>
              </a:lnSpc>
              <a:buFontTx/>
              <a:buNone/>
            </a:pPr>
            <a:r>
              <a:rPr lang="en-US" altLang="en-US" sz="2400" b="1" u="sng" dirty="0" smtClean="0">
                <a:latin typeface="Times New Roman" panose="02020603050405020304" pitchFamily="18" charset="0"/>
                <a:cs typeface="Times New Roman" panose="02020603050405020304" pitchFamily="18" charset="0"/>
              </a:rPr>
              <a:t>Large-ion </a:t>
            </a:r>
            <a:r>
              <a:rPr lang="en-US" altLang="en-US" sz="2400" b="1" u="sng" dirty="0" err="1" smtClean="0">
                <a:latin typeface="Times New Roman" panose="02020603050405020304" pitchFamily="18" charset="0"/>
                <a:cs typeface="Times New Roman" panose="02020603050405020304" pitchFamily="18" charset="0"/>
              </a:rPr>
              <a:t>lithophile</a:t>
            </a:r>
            <a:r>
              <a:rPr lang="en-US" altLang="en-US" sz="2400" b="1" u="sng" dirty="0" smtClean="0">
                <a:latin typeface="Times New Roman" panose="02020603050405020304" pitchFamily="18" charset="0"/>
                <a:cs typeface="Times New Roman" panose="02020603050405020304" pitchFamily="18" charset="0"/>
              </a:rPr>
              <a:t> elements (LIL’s)</a:t>
            </a:r>
            <a:r>
              <a:rPr lang="en-US" altLang="en-US" sz="2400" b="1"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Incompatible owing to large size, e.g., Rb</a:t>
            </a:r>
            <a:r>
              <a:rPr lang="en-US" altLang="en-US" sz="2400" baseline="300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Cs</a:t>
            </a:r>
            <a:r>
              <a:rPr lang="en-US" altLang="en-US" sz="2400" baseline="300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Sr</a:t>
            </a:r>
            <a:r>
              <a:rPr lang="en-US" altLang="en-US" sz="2400" baseline="30000" dirty="0" smtClean="0">
                <a:latin typeface="Times New Roman" panose="02020603050405020304" pitchFamily="18" charset="0"/>
                <a:cs typeface="Times New Roman" panose="02020603050405020304" pitchFamily="18" charset="0"/>
              </a:rPr>
              <a:t>2+</a:t>
            </a:r>
            <a:r>
              <a:rPr lang="en-US" altLang="en-US" sz="2400" dirty="0" smtClean="0">
                <a:latin typeface="Times New Roman" panose="02020603050405020304" pitchFamily="18" charset="0"/>
                <a:cs typeface="Times New Roman" panose="02020603050405020304" pitchFamily="18" charset="0"/>
              </a:rPr>
              <a:t>, Ba</a:t>
            </a:r>
            <a:r>
              <a:rPr lang="en-US" altLang="en-US" sz="2400" baseline="30000" dirty="0" smtClean="0">
                <a:latin typeface="Times New Roman" panose="02020603050405020304" pitchFamily="18" charset="0"/>
                <a:cs typeface="Times New Roman" panose="02020603050405020304" pitchFamily="18" charset="0"/>
              </a:rPr>
              <a:t>2+</a:t>
            </a:r>
            <a:r>
              <a:rPr lang="en-US" altLang="en-US" sz="2400" dirty="0" smtClean="0">
                <a:latin typeface="Times New Roman" panose="02020603050405020304" pitchFamily="18" charset="0"/>
                <a:cs typeface="Times New Roman" panose="02020603050405020304" pitchFamily="18" charset="0"/>
              </a:rPr>
              <a:t>, (K</a:t>
            </a:r>
            <a:r>
              <a:rPr lang="en-US" altLang="en-US" sz="2400" baseline="300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a:t>
            </a:r>
          </a:p>
          <a:p>
            <a:pPr algn="just">
              <a:lnSpc>
                <a:spcPct val="150000"/>
              </a:lnSpc>
              <a:buFontTx/>
              <a:buNone/>
            </a:pPr>
            <a:r>
              <a:rPr lang="en-US" altLang="en-US" sz="2400" b="1" u="sng" dirty="0" smtClean="0">
                <a:latin typeface="Times New Roman" panose="02020603050405020304" pitchFamily="18" charset="0"/>
                <a:cs typeface="Times New Roman" panose="02020603050405020304" pitchFamily="18" charset="0"/>
              </a:rPr>
              <a:t>High-field </a:t>
            </a:r>
            <a:r>
              <a:rPr lang="en-US" altLang="en-US" sz="2400" b="1" u="sng" dirty="0">
                <a:latin typeface="Times New Roman" panose="02020603050405020304" pitchFamily="18" charset="0"/>
                <a:cs typeface="Times New Roman" panose="02020603050405020304" pitchFamily="18" charset="0"/>
              </a:rPr>
              <a:t>strength elements (HFSE’s)</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Incompatible owing to high charge, e.g., Zr</a:t>
            </a:r>
            <a:r>
              <a:rPr lang="en-US" altLang="en-US" sz="2400" baseline="30000" dirty="0">
                <a:latin typeface="Times New Roman" panose="02020603050405020304" pitchFamily="18" charset="0"/>
                <a:cs typeface="Times New Roman" panose="02020603050405020304" pitchFamily="18" charset="0"/>
              </a:rPr>
              <a:t>4+</a:t>
            </a:r>
            <a:r>
              <a:rPr lang="en-US" altLang="en-US" sz="2400" dirty="0">
                <a:latin typeface="Times New Roman" panose="02020603050405020304" pitchFamily="18" charset="0"/>
                <a:cs typeface="Times New Roman" panose="02020603050405020304" pitchFamily="18" charset="0"/>
              </a:rPr>
              <a:t>, Hf </a:t>
            </a:r>
            <a:r>
              <a:rPr lang="en-US" altLang="en-US" sz="2400" baseline="30000" dirty="0">
                <a:latin typeface="Times New Roman" panose="02020603050405020304" pitchFamily="18" charset="0"/>
                <a:cs typeface="Times New Roman" panose="02020603050405020304" pitchFamily="18" charset="0"/>
              </a:rPr>
              <a:t>4+</a:t>
            </a:r>
            <a:r>
              <a:rPr lang="en-US" altLang="en-US" sz="2400" dirty="0">
                <a:latin typeface="Times New Roman" panose="02020603050405020304" pitchFamily="18" charset="0"/>
                <a:cs typeface="Times New Roman" panose="02020603050405020304" pitchFamily="18" charset="0"/>
              </a:rPr>
              <a:t>, Ta</a:t>
            </a:r>
            <a:r>
              <a:rPr lang="en-US" altLang="en-US" sz="2400" baseline="30000" dirty="0">
                <a:latin typeface="Times New Roman" panose="02020603050405020304" pitchFamily="18" charset="0"/>
                <a:cs typeface="Times New Roman" panose="02020603050405020304" pitchFamily="18" charset="0"/>
              </a:rPr>
              <a:t>4+</a:t>
            </a:r>
            <a:r>
              <a:rPr lang="en-US" altLang="en-US" sz="2400" dirty="0">
                <a:latin typeface="Times New Roman" panose="02020603050405020304" pitchFamily="18" charset="0"/>
                <a:cs typeface="Times New Roman" panose="02020603050405020304" pitchFamily="18" charset="0"/>
              </a:rPr>
              <a:t>, Nb</a:t>
            </a:r>
            <a:r>
              <a:rPr lang="en-US" altLang="en-US" sz="2400" baseline="30000" dirty="0">
                <a:latin typeface="Times New Roman" panose="02020603050405020304" pitchFamily="18" charset="0"/>
                <a:cs typeface="Times New Roman" panose="02020603050405020304" pitchFamily="18" charset="0"/>
              </a:rPr>
              <a:t>5+</a:t>
            </a:r>
            <a:r>
              <a:rPr lang="en-US" altLang="en-US" sz="2400" dirty="0">
                <a:latin typeface="Times New Roman" panose="02020603050405020304" pitchFamily="18" charset="0"/>
                <a:cs typeface="Times New Roman" panose="02020603050405020304" pitchFamily="18" charset="0"/>
              </a:rPr>
              <a:t>, Th</a:t>
            </a:r>
            <a:r>
              <a:rPr lang="en-US" altLang="en-US" sz="2400" baseline="30000" dirty="0">
                <a:latin typeface="Times New Roman" panose="02020603050405020304" pitchFamily="18" charset="0"/>
                <a:cs typeface="Times New Roman" panose="02020603050405020304" pitchFamily="18" charset="0"/>
              </a:rPr>
              <a:t>4+</a:t>
            </a:r>
            <a:r>
              <a:rPr lang="en-US" altLang="en-US" sz="2400" dirty="0">
                <a:latin typeface="Times New Roman" panose="02020603050405020304" pitchFamily="18" charset="0"/>
                <a:cs typeface="Times New Roman" panose="02020603050405020304" pitchFamily="18" charset="0"/>
              </a:rPr>
              <a:t>, U</a:t>
            </a:r>
            <a:r>
              <a:rPr lang="en-US" altLang="en-US" sz="2400" baseline="30000" dirty="0">
                <a:latin typeface="Times New Roman" panose="02020603050405020304" pitchFamily="18" charset="0"/>
                <a:cs typeface="Times New Roman" panose="02020603050405020304" pitchFamily="18" charset="0"/>
              </a:rPr>
              <a:t>4+</a:t>
            </a:r>
            <a:r>
              <a:rPr lang="en-US" altLang="en-US" sz="2400" dirty="0">
                <a:latin typeface="Times New Roman" panose="02020603050405020304" pitchFamily="18" charset="0"/>
                <a:cs typeface="Times New Roman" panose="02020603050405020304" pitchFamily="18" charset="0"/>
              </a:rPr>
              <a:t>, Mo</a:t>
            </a:r>
            <a:r>
              <a:rPr lang="en-US" altLang="en-US" sz="2400" baseline="30000" dirty="0">
                <a:latin typeface="Times New Roman" panose="02020603050405020304" pitchFamily="18" charset="0"/>
                <a:cs typeface="Times New Roman" panose="02020603050405020304" pitchFamily="18" charset="0"/>
              </a:rPr>
              <a:t>6+</a:t>
            </a:r>
            <a:r>
              <a:rPr lang="en-US" altLang="en-US" sz="2400" dirty="0">
                <a:latin typeface="Times New Roman" panose="02020603050405020304" pitchFamily="18" charset="0"/>
                <a:cs typeface="Times New Roman" panose="02020603050405020304" pitchFamily="18" charset="0"/>
              </a:rPr>
              <a:t>, W</a:t>
            </a:r>
            <a:r>
              <a:rPr lang="en-US" altLang="en-US" sz="2400" baseline="30000" dirty="0">
                <a:latin typeface="Times New Roman" panose="02020603050405020304" pitchFamily="18" charset="0"/>
                <a:cs typeface="Times New Roman" panose="02020603050405020304" pitchFamily="18" charset="0"/>
              </a:rPr>
              <a:t>6+</a:t>
            </a:r>
            <a:r>
              <a:rPr lang="en-US" altLang="en-US" sz="2400" dirty="0">
                <a:latin typeface="Times New Roman" panose="02020603050405020304" pitchFamily="18" charset="0"/>
                <a:cs typeface="Times New Roman" panose="02020603050405020304" pitchFamily="18" charset="0"/>
              </a:rPr>
              <a:t>, etc.</a:t>
            </a:r>
          </a:p>
          <a:p>
            <a:pPr algn="just">
              <a:lnSpc>
                <a:spcPct val="150000"/>
              </a:lnSpc>
              <a:buFontTx/>
              <a:buNone/>
            </a:pPr>
            <a:r>
              <a:rPr lang="en-US" altLang="en-US" b="1" u="sng" dirty="0">
                <a:latin typeface="Times New Roman" panose="02020603050405020304" pitchFamily="18" charset="0"/>
                <a:cs typeface="Times New Roman" panose="02020603050405020304" pitchFamily="18" charset="0"/>
              </a:rPr>
              <a:t>Compatible elements</a:t>
            </a:r>
            <a:r>
              <a:rPr lang="en-US" altLang="en-US" u="sng"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Elements that fit easily into rock-forming minerals, and may in fact be preferred, e.g., Cr, V, Ni, Co, Ti, etc. </a:t>
            </a:r>
            <a:endParaRPr lang="en-US" altLang="en-US"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54038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47918" y="282576"/>
            <a:ext cx="6002057" cy="62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ts val="600"/>
              </a:spcBef>
            </a:pPr>
            <a:r>
              <a:rPr lang="en-US" altLang="en-US" sz="2800" dirty="0">
                <a:solidFill>
                  <a:srgbClr val="FF0000"/>
                </a:solidFill>
              </a:rPr>
              <a:t>Incompatible</a:t>
            </a:r>
            <a:r>
              <a:rPr lang="en-US" altLang="en-US" sz="2800" dirty="0">
                <a:solidFill>
                  <a:prstClr val="black"/>
                </a:solidFill>
              </a:rPr>
              <a:t> elements commonly </a:t>
            </a:r>
            <a:r>
              <a:rPr lang="en-US" altLang="en-US" sz="2800" dirty="0">
                <a:solidFill>
                  <a:prstClr val="black"/>
                </a:solidFill>
                <a:sym typeface="Symbol" panose="05050102010706020507" pitchFamily="18" charset="2"/>
              </a:rPr>
              <a:t></a:t>
            </a:r>
            <a:r>
              <a:rPr lang="en-US" altLang="en-US" sz="2800" dirty="0">
                <a:solidFill>
                  <a:prstClr val="black"/>
                </a:solidFill>
              </a:rPr>
              <a:t> </a:t>
            </a:r>
            <a:r>
              <a:rPr lang="en-US" altLang="en-US" sz="2800" u="sng" dirty="0">
                <a:solidFill>
                  <a:prstClr val="black"/>
                </a:solidFill>
              </a:rPr>
              <a:t>two subgroups</a:t>
            </a:r>
          </a:p>
          <a:p>
            <a:pPr lvl="1">
              <a:spcBef>
                <a:spcPts val="600"/>
              </a:spcBef>
            </a:pPr>
            <a:r>
              <a:rPr lang="en-US" altLang="en-US" sz="2400" dirty="0">
                <a:solidFill>
                  <a:prstClr val="black"/>
                </a:solidFill>
              </a:rPr>
              <a:t>Smaller, highly charged </a:t>
            </a:r>
            <a:r>
              <a:rPr lang="en-US" altLang="en-US" sz="2400" b="1" i="1" dirty="0">
                <a:solidFill>
                  <a:srgbClr val="FF0000"/>
                </a:solidFill>
              </a:rPr>
              <a:t>high field strength (HFS) elements</a:t>
            </a:r>
            <a:r>
              <a:rPr lang="en-US" altLang="en-US" sz="2400" dirty="0">
                <a:solidFill>
                  <a:prstClr val="black"/>
                </a:solidFill>
              </a:rPr>
              <a:t> </a:t>
            </a:r>
            <a:r>
              <a:rPr lang="en-US" altLang="en-US" sz="2400" dirty="0">
                <a:solidFill>
                  <a:srgbClr val="0070C0"/>
                </a:solidFill>
              </a:rPr>
              <a:t>(REE, Th, U, Ce, Pb</a:t>
            </a:r>
            <a:r>
              <a:rPr lang="en-US" altLang="en-US" sz="2400" baseline="30000" dirty="0">
                <a:solidFill>
                  <a:srgbClr val="0070C0"/>
                </a:solidFill>
              </a:rPr>
              <a:t>4+</a:t>
            </a:r>
            <a:r>
              <a:rPr lang="en-US" altLang="en-US" sz="2400" dirty="0">
                <a:solidFill>
                  <a:srgbClr val="0070C0"/>
                </a:solidFill>
              </a:rPr>
              <a:t>, Zr, Hf, Ti, Nb, Ta)</a:t>
            </a:r>
          </a:p>
          <a:p>
            <a:pPr lvl="1">
              <a:spcBef>
                <a:spcPts val="600"/>
              </a:spcBef>
            </a:pPr>
            <a:r>
              <a:rPr lang="en-US" altLang="en-US" sz="2400" dirty="0">
                <a:solidFill>
                  <a:prstClr val="black"/>
                </a:solidFill>
              </a:rPr>
              <a:t>Low field strength </a:t>
            </a:r>
            <a:r>
              <a:rPr lang="en-US" altLang="en-US" sz="2400" b="1" i="1" dirty="0">
                <a:solidFill>
                  <a:prstClr val="black"/>
                </a:solidFill>
              </a:rPr>
              <a:t>large ion </a:t>
            </a:r>
            <a:r>
              <a:rPr lang="en-US" altLang="en-US" sz="2400" b="1" i="1" dirty="0" err="1">
                <a:solidFill>
                  <a:prstClr val="black"/>
                </a:solidFill>
              </a:rPr>
              <a:t>lithophile</a:t>
            </a:r>
            <a:r>
              <a:rPr lang="en-US" altLang="en-US" sz="2400" b="1" i="1" dirty="0">
                <a:solidFill>
                  <a:prstClr val="black"/>
                </a:solidFill>
              </a:rPr>
              <a:t> (LIL) elements</a:t>
            </a:r>
            <a:r>
              <a:rPr lang="en-US" altLang="en-US" sz="2400" dirty="0">
                <a:solidFill>
                  <a:prstClr val="black"/>
                </a:solidFill>
              </a:rPr>
              <a:t> </a:t>
            </a:r>
            <a:r>
              <a:rPr lang="en-US" altLang="en-US" sz="2400" dirty="0">
                <a:solidFill>
                  <a:srgbClr val="0070C0"/>
                </a:solidFill>
              </a:rPr>
              <a:t>(K, Rb, Cs, Ba, Pb</a:t>
            </a:r>
            <a:r>
              <a:rPr lang="en-US" altLang="en-US" sz="2400" baseline="30000" dirty="0">
                <a:solidFill>
                  <a:srgbClr val="0070C0"/>
                </a:solidFill>
              </a:rPr>
              <a:t>2+</a:t>
            </a:r>
            <a:r>
              <a:rPr lang="en-US" altLang="en-US" sz="2400" dirty="0">
                <a:solidFill>
                  <a:srgbClr val="0070C0"/>
                </a:solidFill>
              </a:rPr>
              <a:t>, Sr, Eu</a:t>
            </a:r>
            <a:r>
              <a:rPr lang="en-US" altLang="en-US" sz="2400" baseline="30000" dirty="0">
                <a:solidFill>
                  <a:srgbClr val="0070C0"/>
                </a:solidFill>
              </a:rPr>
              <a:t>2+</a:t>
            </a:r>
            <a:r>
              <a:rPr lang="en-US" altLang="en-US" sz="2400" dirty="0">
                <a:solidFill>
                  <a:srgbClr val="0070C0"/>
                </a:solidFill>
              </a:rPr>
              <a:t>)</a:t>
            </a:r>
            <a:r>
              <a:rPr lang="en-US" altLang="en-US" sz="2400" dirty="0">
                <a:solidFill>
                  <a:srgbClr val="E7E6E6"/>
                </a:solidFill>
              </a:rPr>
              <a:t> </a:t>
            </a:r>
            <a:r>
              <a:rPr lang="en-US" altLang="en-US" sz="2400" dirty="0">
                <a:solidFill>
                  <a:prstClr val="black"/>
                </a:solidFill>
              </a:rPr>
              <a:t>are more mobile, particularly if a fluid phase is involved</a:t>
            </a:r>
            <a:endParaRPr lang="en-US" altLang="en-US" sz="3200" dirty="0">
              <a:solidFill>
                <a:prstClr val="black"/>
              </a:solidFill>
            </a:endParaRPr>
          </a:p>
        </p:txBody>
      </p:sp>
      <p:pic>
        <p:nvPicPr>
          <p:cNvPr id="3" name="Picture 3" descr="LIL-H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214" y="152401"/>
            <a:ext cx="4522787" cy="66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362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54742" y="0"/>
            <a:ext cx="10461811" cy="1371600"/>
          </a:xfrm>
        </p:spPr>
        <p:txBody>
          <a:bodyPr>
            <a:normAutofit/>
          </a:bodyPr>
          <a:lstStyle/>
          <a:p>
            <a:pPr algn="ctr"/>
            <a:r>
              <a:rPr lang="en-US" altLang="en-US" sz="3200" b="1" dirty="0">
                <a:latin typeface="Times New Roman" panose="02020603050405020304" pitchFamily="18" charset="0"/>
                <a:cs typeface="Times New Roman" panose="02020603050405020304" pitchFamily="18" charset="0"/>
              </a:rPr>
              <a:t>THREE TYPES OF TRACE-ELEMENT SUBSTITUTION</a:t>
            </a:r>
          </a:p>
        </p:txBody>
      </p:sp>
      <p:sp>
        <p:nvSpPr>
          <p:cNvPr id="30723" name="Rectangle 3"/>
          <p:cNvSpPr>
            <a:spLocks noGrp="1" noChangeArrowheads="1"/>
          </p:cNvSpPr>
          <p:nvPr>
            <p:ph type="body" idx="1"/>
          </p:nvPr>
        </p:nvSpPr>
        <p:spPr>
          <a:xfrm>
            <a:off x="1743636" y="1371600"/>
            <a:ext cx="8229600" cy="4525963"/>
          </a:xfrm>
        </p:spPr>
        <p:txBody>
          <a:bodyPr>
            <a:normAutofit/>
          </a:bodyPr>
          <a:lstStyle/>
          <a:p>
            <a:pPr algn="ctr">
              <a:buFontTx/>
              <a:buNone/>
            </a:pPr>
            <a:r>
              <a:rPr lang="en-US" altLang="en-US" sz="3200" dirty="0">
                <a:latin typeface="Times New Roman" panose="02020603050405020304" pitchFamily="18" charset="0"/>
                <a:cs typeface="Times New Roman" panose="02020603050405020304" pitchFamily="18" charset="0"/>
              </a:rPr>
              <a:t>1) CAMOUFLAGE</a:t>
            </a:r>
          </a:p>
          <a:p>
            <a:pPr algn="ctr">
              <a:buFontTx/>
              <a:buNone/>
            </a:pPr>
            <a:endParaRPr lang="en-US" altLang="en-US" sz="3200" dirty="0">
              <a:latin typeface="Times New Roman" panose="02020603050405020304" pitchFamily="18" charset="0"/>
              <a:cs typeface="Times New Roman" panose="02020603050405020304" pitchFamily="18" charset="0"/>
            </a:endParaRPr>
          </a:p>
          <a:p>
            <a:pPr algn="ctr">
              <a:buFontTx/>
              <a:buNone/>
            </a:pPr>
            <a:r>
              <a:rPr lang="en-US" altLang="en-US" sz="3200" dirty="0">
                <a:latin typeface="Times New Roman" panose="02020603050405020304" pitchFamily="18" charset="0"/>
                <a:cs typeface="Times New Roman" panose="02020603050405020304" pitchFamily="18" charset="0"/>
              </a:rPr>
              <a:t>2) CAPTURE</a:t>
            </a:r>
          </a:p>
          <a:p>
            <a:pPr algn="ctr">
              <a:buFontTx/>
              <a:buNone/>
            </a:pPr>
            <a:endParaRPr lang="en-US" altLang="en-US" sz="3200" dirty="0">
              <a:latin typeface="Times New Roman" panose="02020603050405020304" pitchFamily="18" charset="0"/>
              <a:cs typeface="Times New Roman" panose="02020603050405020304" pitchFamily="18" charset="0"/>
            </a:endParaRPr>
          </a:p>
          <a:p>
            <a:pPr algn="ctr">
              <a:buFontTx/>
              <a:buNone/>
            </a:pPr>
            <a:r>
              <a:rPr lang="en-US" altLang="en-US" sz="3200" dirty="0">
                <a:latin typeface="Times New Roman" panose="02020603050405020304" pitchFamily="18" charset="0"/>
                <a:cs typeface="Times New Roman" panose="02020603050405020304" pitchFamily="18" charset="0"/>
              </a:rPr>
              <a:t>3) ADMISSION</a:t>
            </a:r>
          </a:p>
        </p:txBody>
      </p:sp>
    </p:spTree>
    <p:extLst>
      <p:ext uri="{BB962C8B-B14F-4D97-AF65-F5344CB8AC3E}">
        <p14:creationId xmlns:p14="http://schemas.microsoft.com/office/powerpoint/2010/main" val="159171445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a:r>
              <a:rPr lang="en-US" altLang="en-US" sz="3200" b="1" dirty="0">
                <a:latin typeface="Times New Roman" panose="02020603050405020304" pitchFamily="18" charset="0"/>
                <a:cs typeface="Times New Roman" panose="02020603050405020304" pitchFamily="18" charset="0"/>
              </a:rPr>
              <a:t>CAMOUFLAGE</a:t>
            </a:r>
          </a:p>
        </p:txBody>
      </p:sp>
      <p:sp>
        <p:nvSpPr>
          <p:cNvPr id="31747" name="Rectangle 3"/>
          <p:cNvSpPr>
            <a:spLocks noGrp="1" noChangeArrowheads="1"/>
          </p:cNvSpPr>
          <p:nvPr>
            <p:ph type="body" idx="1"/>
          </p:nvPr>
        </p:nvSpPr>
        <p:spPr>
          <a:xfrm>
            <a:off x="201706" y="1785284"/>
            <a:ext cx="11752729" cy="4351338"/>
          </a:xfrm>
        </p:spPr>
        <p:txBody>
          <a:bodyPr/>
          <a:lstStyle/>
          <a:p>
            <a:pPr algn="just">
              <a:lnSpc>
                <a:spcPct val="150000"/>
              </a:lnSpc>
            </a:pPr>
            <a:r>
              <a:rPr lang="en-US" altLang="en-US" dirty="0">
                <a:latin typeface="Times New Roman" panose="02020603050405020304" pitchFamily="18" charset="0"/>
                <a:cs typeface="Times New Roman" panose="02020603050405020304" pitchFamily="18" charset="0"/>
              </a:rPr>
              <a:t>Occurs when the minor element has the </a:t>
            </a:r>
            <a:r>
              <a:rPr lang="en-US" altLang="en-US" b="1" u="sng" dirty="0">
                <a:latin typeface="Times New Roman" panose="02020603050405020304" pitchFamily="18" charset="0"/>
                <a:cs typeface="Times New Roman" panose="02020603050405020304" pitchFamily="18" charset="0"/>
              </a:rPr>
              <a:t>same charge </a:t>
            </a:r>
            <a:r>
              <a:rPr lang="en-US" altLang="en-US" dirty="0">
                <a:latin typeface="Times New Roman" panose="02020603050405020304" pitchFamily="18" charset="0"/>
                <a:cs typeface="Times New Roman" panose="02020603050405020304" pitchFamily="18" charset="0"/>
              </a:rPr>
              <a:t>and </a:t>
            </a:r>
            <a:r>
              <a:rPr lang="en-US" altLang="en-US" b="1" u="sng" dirty="0">
                <a:latin typeface="Times New Roman" panose="02020603050405020304" pitchFamily="18" charset="0"/>
                <a:cs typeface="Times New Roman" panose="02020603050405020304" pitchFamily="18" charset="0"/>
              </a:rPr>
              <a:t>similar ionic radius</a:t>
            </a:r>
            <a:r>
              <a:rPr lang="en-US" altLang="en-US" dirty="0">
                <a:latin typeface="Times New Roman" panose="02020603050405020304" pitchFamily="18" charset="0"/>
                <a:cs typeface="Times New Roman" panose="02020603050405020304" pitchFamily="18" charset="0"/>
              </a:rPr>
              <a:t> as the major element (same ionic </a:t>
            </a:r>
            <a:r>
              <a:rPr lang="en-US" altLang="en-US" dirty="0" smtClean="0">
                <a:latin typeface="Times New Roman" panose="02020603050405020304" pitchFamily="18" charset="0"/>
                <a:cs typeface="Times New Roman" panose="02020603050405020304" pitchFamily="18" charset="0"/>
              </a:rPr>
              <a:t>potential).</a:t>
            </a:r>
            <a:endParaRPr lang="en-US" altLang="en-US" dirty="0">
              <a:latin typeface="Times New Roman" panose="02020603050405020304" pitchFamily="18" charset="0"/>
              <a:cs typeface="Times New Roman" panose="02020603050405020304" pitchFamily="18" charset="0"/>
            </a:endParaRPr>
          </a:p>
          <a:p>
            <a:pPr algn="just">
              <a:lnSpc>
                <a:spcPct val="150000"/>
              </a:lnSpc>
            </a:pPr>
            <a:r>
              <a:rPr lang="en-US" altLang="en-US" dirty="0">
                <a:latin typeface="Times New Roman" panose="02020603050405020304" pitchFamily="18" charset="0"/>
                <a:cs typeface="Times New Roman" panose="02020603050405020304" pitchFamily="18" charset="0"/>
              </a:rPr>
              <a:t>Zr</a:t>
            </a:r>
            <a:r>
              <a:rPr lang="en-US" altLang="en-US" baseline="30000" dirty="0">
                <a:solidFill>
                  <a:srgbClr val="FF0000"/>
                </a:solidFill>
                <a:latin typeface="Times New Roman" panose="02020603050405020304" pitchFamily="18" charset="0"/>
                <a:cs typeface="Times New Roman" panose="02020603050405020304" pitchFamily="18" charset="0"/>
              </a:rPr>
              <a:t>4+</a:t>
            </a:r>
            <a:r>
              <a:rPr lang="en-US" altLang="en-US" dirty="0">
                <a:latin typeface="Times New Roman" panose="02020603050405020304" pitchFamily="18" charset="0"/>
                <a:cs typeface="Times New Roman" panose="02020603050405020304" pitchFamily="18" charset="0"/>
              </a:rPr>
              <a:t> (</a:t>
            </a:r>
            <a:r>
              <a:rPr lang="en-US" altLang="en-US" b="1" u="sng" dirty="0">
                <a:solidFill>
                  <a:schemeClr val="accent1"/>
                </a:solidFill>
                <a:latin typeface="Times New Roman" panose="02020603050405020304" pitchFamily="18" charset="0"/>
                <a:cs typeface="Times New Roman" panose="02020603050405020304" pitchFamily="18" charset="0"/>
              </a:rPr>
              <a:t>0.80</a:t>
            </a:r>
            <a:r>
              <a:rPr lang="en-US" altLang="en-US" b="1" dirty="0">
                <a:solidFill>
                  <a:schemeClr val="accent1"/>
                </a:solidFill>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Å</a:t>
            </a:r>
            <a:r>
              <a:rPr lang="en-US" altLang="en-US" dirty="0">
                <a:latin typeface="Times New Roman" panose="02020603050405020304" pitchFamily="18" charset="0"/>
                <a:cs typeface="Times New Roman" panose="02020603050405020304" pitchFamily="18" charset="0"/>
              </a:rPr>
              <a:t>); Hf</a:t>
            </a:r>
            <a:r>
              <a:rPr lang="en-US" altLang="en-US" baseline="30000" dirty="0">
                <a:solidFill>
                  <a:srgbClr val="FF0000"/>
                </a:solidFill>
                <a:latin typeface="Times New Roman" panose="02020603050405020304" pitchFamily="18" charset="0"/>
                <a:cs typeface="Times New Roman" panose="02020603050405020304" pitchFamily="18" charset="0"/>
              </a:rPr>
              <a:t>4+</a:t>
            </a:r>
            <a:r>
              <a:rPr lang="en-US" altLang="en-US" dirty="0">
                <a:latin typeface="Times New Roman" panose="02020603050405020304" pitchFamily="18" charset="0"/>
                <a:cs typeface="Times New Roman" panose="02020603050405020304" pitchFamily="18" charset="0"/>
              </a:rPr>
              <a:t> (</a:t>
            </a:r>
            <a:r>
              <a:rPr lang="en-US" altLang="en-US" b="1" u="sng" dirty="0">
                <a:solidFill>
                  <a:schemeClr val="accent1"/>
                </a:solidFill>
                <a:latin typeface="Times New Roman" panose="02020603050405020304" pitchFamily="18" charset="0"/>
                <a:cs typeface="Times New Roman" panose="02020603050405020304" pitchFamily="18" charset="0"/>
              </a:rPr>
              <a:t>0.79</a:t>
            </a:r>
            <a:r>
              <a:rPr lang="en-US" altLang="en-US" dirty="0">
                <a:solidFill>
                  <a:schemeClr val="accent1"/>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Å</a:t>
            </a:r>
            <a:r>
              <a:rPr lang="en-US" altLang="en-US" dirty="0" smtClean="0">
                <a:latin typeface="Times New Roman" panose="02020603050405020304" pitchFamily="18" charset="0"/>
                <a:cs typeface="Times New Roman" panose="02020603050405020304" pitchFamily="18" charset="0"/>
              </a:rPr>
              <a:t>) (</a:t>
            </a:r>
            <a:r>
              <a:rPr lang="en-US" altLang="en-US" dirty="0" smtClean="0">
                <a:solidFill>
                  <a:srgbClr val="FF0000"/>
                </a:solidFill>
                <a:latin typeface="Times New Roman" panose="02020603050405020304" pitchFamily="18" charset="0"/>
                <a:cs typeface="Times New Roman" panose="02020603050405020304" pitchFamily="18" charset="0"/>
              </a:rPr>
              <a:t>Same charge – </a:t>
            </a:r>
            <a:r>
              <a:rPr lang="en-US" altLang="en-US" dirty="0" smtClean="0">
                <a:solidFill>
                  <a:schemeClr val="accent1"/>
                </a:solidFill>
                <a:latin typeface="Times New Roman" panose="02020603050405020304" pitchFamily="18" charset="0"/>
                <a:cs typeface="Times New Roman" panose="02020603050405020304" pitchFamily="18" charset="0"/>
              </a:rPr>
              <a:t>similar ionic radius)</a:t>
            </a:r>
            <a:endParaRPr lang="en-US" altLang="en-US" dirty="0">
              <a:solidFill>
                <a:schemeClr val="accent1"/>
              </a:solidFill>
              <a:latin typeface="Times New Roman" panose="02020603050405020304" pitchFamily="18" charset="0"/>
              <a:cs typeface="Times New Roman" panose="02020603050405020304" pitchFamily="18" charset="0"/>
            </a:endParaRPr>
          </a:p>
          <a:p>
            <a:pPr algn="just">
              <a:lnSpc>
                <a:spcPct val="150000"/>
              </a:lnSpc>
            </a:pPr>
            <a:r>
              <a:rPr lang="en-US" altLang="en-US" dirty="0">
                <a:latin typeface="Times New Roman" panose="02020603050405020304" pitchFamily="18" charset="0"/>
                <a:cs typeface="Times New Roman" panose="02020603050405020304" pitchFamily="18" charset="0"/>
              </a:rPr>
              <a:t>Hf usually does not form its own mineral; it is camouflaged in zircon (ZrSiO</a:t>
            </a:r>
            <a:r>
              <a:rPr lang="en-US" altLang="en-US" baseline="-25000" dirty="0">
                <a:latin typeface="Times New Roman" panose="02020603050405020304" pitchFamily="18" charset="0"/>
                <a:cs typeface="Times New Roman" panose="02020603050405020304" pitchFamily="18" charset="0"/>
              </a:rPr>
              <a:t>4</a:t>
            </a:r>
            <a:r>
              <a:rPr lang="en-US" alt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5121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err="1">
                <a:latin typeface="Times New Roman" panose="02020603050405020304" pitchFamily="18" charset="0"/>
                <a:cs typeface="Times New Roman" panose="02020603050405020304" pitchFamily="18" charset="0"/>
              </a:rPr>
              <a:t>II.Trace</a:t>
            </a:r>
            <a:r>
              <a:rPr lang="en-US" sz="4000" b="1" u="sng" dirty="0">
                <a:latin typeface="Times New Roman" panose="02020603050405020304" pitchFamily="18" charset="0"/>
                <a:cs typeface="Times New Roman" panose="02020603050405020304" pitchFamily="18" charset="0"/>
              </a:rPr>
              <a:t> </a:t>
            </a:r>
            <a:r>
              <a:rPr lang="en-US" sz="4000" b="1" u="sng" dirty="0" smtClean="0">
                <a:latin typeface="Times New Roman" panose="02020603050405020304" pitchFamily="18" charset="0"/>
                <a:cs typeface="Times New Roman" panose="02020603050405020304" pitchFamily="18" charset="0"/>
              </a:rPr>
              <a:t>elements</a:t>
            </a:r>
            <a:endParaRPr lang="en-US" sz="40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83578"/>
            <a:ext cx="10515600" cy="4351338"/>
          </a:xfrm>
        </p:spPr>
        <p:txBody>
          <a:bodyPr>
            <a:normAutofit fontScale="92500" lnSpcReduction="10000"/>
          </a:bodyPr>
          <a:lstStyle/>
          <a:p>
            <a:pPr algn="just">
              <a:lnSpc>
                <a:spcPct val="110000"/>
              </a:lnSpc>
            </a:pPr>
            <a:r>
              <a:rPr lang="en-US" sz="2000" dirty="0">
                <a:latin typeface="Times New Roman" panose="02020603050405020304" pitchFamily="18" charset="0"/>
                <a:cs typeface="Times New Roman" panose="02020603050405020304" pitchFamily="18" charset="0"/>
              </a:rPr>
              <a:t>In </a:t>
            </a:r>
            <a:r>
              <a:rPr lang="en-US" sz="2000" u="sng" dirty="0">
                <a:latin typeface="Times New Roman" panose="02020603050405020304" pitchFamily="18" charset="0"/>
                <a:cs typeface="Times New Roman" panose="02020603050405020304" pitchFamily="18" charset="0"/>
                <a:hlinkClick r:id="rId2" tooltip="Geochemistry"/>
              </a:rPr>
              <a:t>geochemistry</a:t>
            </a:r>
            <a:r>
              <a:rPr lang="en-US" sz="2000" dirty="0">
                <a:latin typeface="Times New Roman" panose="02020603050405020304" pitchFamily="18" charset="0"/>
                <a:cs typeface="Times New Roman" panose="02020603050405020304" pitchFamily="18" charset="0"/>
              </a:rPr>
              <a:t>, a </a:t>
            </a:r>
            <a:r>
              <a:rPr lang="en-US" sz="2000" b="1" dirty="0">
                <a:latin typeface="Times New Roman" panose="02020603050405020304" pitchFamily="18" charset="0"/>
                <a:cs typeface="Times New Roman" panose="02020603050405020304" pitchFamily="18" charset="0"/>
              </a:rPr>
              <a:t>trace element</a:t>
            </a:r>
            <a:r>
              <a:rPr lang="en-US" sz="2000" dirty="0">
                <a:latin typeface="Times New Roman" panose="02020603050405020304" pitchFamily="18" charset="0"/>
                <a:cs typeface="Times New Roman" panose="02020603050405020304" pitchFamily="18" charset="0"/>
              </a:rPr>
              <a:t> is a chemical element whose concentration is less than 1000 </a:t>
            </a:r>
            <a:r>
              <a:rPr lang="en-US" sz="2000" u="sng" dirty="0">
                <a:latin typeface="Times New Roman" panose="02020603050405020304" pitchFamily="18" charset="0"/>
                <a:cs typeface="Times New Roman" panose="02020603050405020304" pitchFamily="18" charset="0"/>
                <a:hlinkClick r:id="rId3" tooltip="Parts per million"/>
              </a:rPr>
              <a:t>ppm</a:t>
            </a:r>
            <a:r>
              <a:rPr lang="en-US" sz="2000" dirty="0">
                <a:latin typeface="Times New Roman" panose="02020603050405020304" pitchFamily="18" charset="0"/>
                <a:cs typeface="Times New Roman" panose="02020603050405020304" pitchFamily="18" charset="0"/>
              </a:rPr>
              <a:t> or 0.1</a:t>
            </a:r>
            <a:r>
              <a:rPr lang="en-US" sz="2000" u="sng" dirty="0">
                <a:latin typeface="Times New Roman" panose="02020603050405020304" pitchFamily="18" charset="0"/>
                <a:cs typeface="Times New Roman" panose="02020603050405020304" pitchFamily="18" charset="0"/>
                <a:hlinkClick r:id="rId4" tooltip="%"/>
              </a:rPr>
              <a:t>%</a:t>
            </a:r>
            <a:r>
              <a:rPr lang="en-US" sz="2000" dirty="0">
                <a:latin typeface="Times New Roman" panose="02020603050405020304" pitchFamily="18" charset="0"/>
                <a:cs typeface="Times New Roman" panose="02020603050405020304" pitchFamily="18" charset="0"/>
              </a:rPr>
              <a:t> of a </a:t>
            </a:r>
            <a:r>
              <a:rPr lang="en-US" sz="2000" u="sng" dirty="0">
                <a:latin typeface="Times New Roman" panose="02020603050405020304" pitchFamily="18" charset="0"/>
                <a:cs typeface="Times New Roman" panose="02020603050405020304" pitchFamily="18" charset="0"/>
                <a:hlinkClick r:id="rId5" tooltip="Rock (geology)"/>
              </a:rPr>
              <a:t>rock</a:t>
            </a:r>
            <a:r>
              <a:rPr lang="en-US" sz="2000" dirty="0">
                <a:latin typeface="Times New Roman" panose="02020603050405020304" pitchFamily="18" charset="0"/>
                <a:cs typeface="Times New Roman" panose="02020603050405020304" pitchFamily="18" charset="0"/>
              </a:rPr>
              <a:t>'s composition. </a:t>
            </a:r>
            <a:endParaRPr lang="en-US" sz="2000" dirty="0" smtClean="0">
              <a:latin typeface="Times New Roman" panose="02020603050405020304" pitchFamily="18" charset="0"/>
              <a:cs typeface="Times New Roman" panose="02020603050405020304" pitchFamily="18" charset="0"/>
            </a:endParaRPr>
          </a:p>
          <a:p>
            <a:pPr algn="just">
              <a:lnSpc>
                <a:spcPct val="110000"/>
              </a:lnSpc>
            </a:pPr>
            <a:r>
              <a:rPr lang="en-US" sz="2000" dirty="0" smtClean="0">
                <a:latin typeface="Times New Roman" panose="02020603050405020304" pitchFamily="18" charset="0"/>
                <a:cs typeface="Times New Roman" panose="02020603050405020304" pitchFamily="18" charset="0"/>
              </a:rPr>
              <a:t>Trace </a:t>
            </a:r>
            <a:r>
              <a:rPr lang="en-US" sz="2000" dirty="0">
                <a:latin typeface="Times New Roman" panose="02020603050405020304" pitchFamily="18" charset="0"/>
                <a:cs typeface="Times New Roman" panose="02020603050405020304" pitchFamily="18" charset="0"/>
              </a:rPr>
              <a:t>elements will either prefer liquid or solid phase. </a:t>
            </a:r>
            <a:endParaRPr lang="en-US" sz="2000" dirty="0" smtClean="0">
              <a:latin typeface="Times New Roman" panose="02020603050405020304" pitchFamily="18" charset="0"/>
              <a:cs typeface="Times New Roman" panose="02020603050405020304" pitchFamily="18" charset="0"/>
            </a:endParaRPr>
          </a:p>
          <a:p>
            <a:pPr algn="just">
              <a:lnSpc>
                <a:spcPct val="110000"/>
              </a:lnSpc>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compatible with a mineral, it will prefer a solid phase (e.g., Ni compatible with Olivine). </a:t>
            </a:r>
            <a:endParaRPr lang="en-US" sz="2000" dirty="0" smtClean="0">
              <a:latin typeface="Times New Roman" panose="02020603050405020304" pitchFamily="18" charset="0"/>
              <a:cs typeface="Times New Roman" panose="02020603050405020304" pitchFamily="18" charset="0"/>
            </a:endParaRPr>
          </a:p>
          <a:p>
            <a:pPr algn="just">
              <a:lnSpc>
                <a:spcPct val="110000"/>
              </a:lnSpc>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it is incompatible with an element it will prefer a liquid phase. </a:t>
            </a:r>
            <a:endParaRPr lang="en-US" sz="2000" dirty="0" smtClean="0">
              <a:latin typeface="Times New Roman" panose="02020603050405020304" pitchFamily="18" charset="0"/>
              <a:cs typeface="Times New Roman" panose="02020603050405020304" pitchFamily="18" charset="0"/>
            </a:endParaRPr>
          </a:p>
          <a:p>
            <a:pPr algn="just">
              <a:lnSpc>
                <a:spcPct val="11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measurement of this ratio is known as the partition coefficient. </a:t>
            </a:r>
            <a:endParaRPr lang="en-US" sz="2000" dirty="0" smtClean="0">
              <a:latin typeface="Times New Roman" panose="02020603050405020304" pitchFamily="18" charset="0"/>
              <a:cs typeface="Times New Roman" panose="02020603050405020304" pitchFamily="18" charset="0"/>
            </a:endParaRPr>
          </a:p>
          <a:p>
            <a:pPr algn="just">
              <a:lnSpc>
                <a:spcPct val="110000"/>
              </a:lnSpc>
            </a:pPr>
            <a:r>
              <a:rPr lang="en-US" sz="2000" dirty="0" smtClean="0">
                <a:latin typeface="Times New Roman" panose="02020603050405020304" pitchFamily="18" charset="0"/>
                <a:cs typeface="Times New Roman" panose="02020603050405020304" pitchFamily="18" charset="0"/>
              </a:rPr>
              <a:t>Trace </a:t>
            </a:r>
            <a:r>
              <a:rPr lang="en-US" sz="2000" dirty="0">
                <a:latin typeface="Times New Roman" panose="02020603050405020304" pitchFamily="18" charset="0"/>
                <a:cs typeface="Times New Roman" panose="02020603050405020304" pitchFamily="18" charset="0"/>
              </a:rPr>
              <a:t>elements can be substituted for network-forming </a:t>
            </a:r>
            <a:r>
              <a:rPr lang="en-US" sz="2000" dirty="0" err="1">
                <a:latin typeface="Times New Roman" panose="02020603050405020304" pitchFamily="18" charset="0"/>
                <a:cs typeface="Times New Roman" panose="02020603050405020304" pitchFamily="18" charset="0"/>
              </a:rPr>
              <a:t>cations</a:t>
            </a:r>
            <a:r>
              <a:rPr lang="en-US" sz="2000" dirty="0">
                <a:latin typeface="Times New Roman" panose="02020603050405020304" pitchFamily="18" charset="0"/>
                <a:cs typeface="Times New Roman" panose="02020603050405020304" pitchFamily="18" charset="0"/>
              </a:rPr>
              <a:t> in mineral structures. Minerals do not have to contain trace elements, i.e., they do not have to appear in the mineral's chemical formula. </a:t>
            </a:r>
            <a:endParaRPr lang="en-US" sz="2000" dirty="0" smtClean="0">
              <a:latin typeface="Times New Roman" panose="02020603050405020304" pitchFamily="18" charset="0"/>
              <a:cs typeface="Times New Roman" panose="02020603050405020304" pitchFamily="18" charset="0"/>
            </a:endParaRPr>
          </a:p>
          <a:p>
            <a:pPr algn="just">
              <a:lnSpc>
                <a:spcPct val="110000"/>
              </a:lnSpc>
            </a:pPr>
            <a:r>
              <a:rPr lang="en-US" sz="2000" dirty="0" smtClean="0">
                <a:latin typeface="Times New Roman" panose="02020603050405020304" pitchFamily="18" charset="0"/>
                <a:cs typeface="Times New Roman" panose="02020603050405020304" pitchFamily="18" charset="0"/>
              </a:rPr>
              <a:t>Substitutions </a:t>
            </a:r>
            <a:r>
              <a:rPr lang="en-US" sz="2000" dirty="0">
                <a:latin typeface="Times New Roman" panose="02020603050405020304" pitchFamily="18" charset="0"/>
                <a:cs typeface="Times New Roman" panose="02020603050405020304" pitchFamily="18" charset="0"/>
              </a:rPr>
              <a:t>occur between elements that have…</a:t>
            </a:r>
          </a:p>
          <a:p>
            <a:pPr algn="just">
              <a:lnSpc>
                <a:spcPct val="11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Same charge</a:t>
            </a:r>
          </a:p>
          <a:p>
            <a:pPr algn="just">
              <a:lnSpc>
                <a:spcPct val="11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Similar ionic radii</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60295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48871" y="381000"/>
            <a:ext cx="8933329" cy="1143000"/>
          </a:xfrm>
        </p:spPr>
        <p:txBody>
          <a:bodyPr>
            <a:normAutofit/>
          </a:bodyPr>
          <a:lstStyle/>
          <a:p>
            <a:pPr algn="ctr"/>
            <a:r>
              <a:rPr lang="en-US" altLang="en-US" sz="4000" b="1" dirty="0">
                <a:latin typeface="Times New Roman" panose="02020603050405020304" pitchFamily="18" charset="0"/>
                <a:cs typeface="Times New Roman" panose="02020603050405020304" pitchFamily="18" charset="0"/>
              </a:rPr>
              <a:t>CAPTURE</a:t>
            </a:r>
          </a:p>
        </p:txBody>
      </p:sp>
      <p:sp>
        <p:nvSpPr>
          <p:cNvPr id="32771" name="Rectangle 3"/>
          <p:cNvSpPr>
            <a:spLocks noGrp="1" noChangeArrowheads="1"/>
          </p:cNvSpPr>
          <p:nvPr>
            <p:ph type="body" idx="1"/>
          </p:nvPr>
        </p:nvSpPr>
        <p:spPr>
          <a:xfrm>
            <a:off x="389965" y="1600200"/>
            <a:ext cx="11308976" cy="4724400"/>
          </a:xfrm>
        </p:spPr>
        <p:txBody>
          <a:bodyPr>
            <a:normAutofit fontScale="85000" lnSpcReduction="20000"/>
          </a:bodyPr>
          <a:lstStyle/>
          <a:p>
            <a:pPr algn="just">
              <a:lnSpc>
                <a:spcPct val="150000"/>
              </a:lnSpc>
            </a:pPr>
            <a:r>
              <a:rPr lang="en-US" altLang="en-US" dirty="0">
                <a:latin typeface="Times New Roman" panose="02020603050405020304" pitchFamily="18" charset="0"/>
                <a:cs typeface="Times New Roman" panose="02020603050405020304" pitchFamily="18" charset="0"/>
              </a:rPr>
              <a:t>Occurs when a minor element enters a crystal preferentially to the major element because it has </a:t>
            </a:r>
            <a:r>
              <a:rPr lang="en-US" altLang="en-US" b="1" u="sng" dirty="0">
                <a:latin typeface="Times New Roman" panose="02020603050405020304" pitchFamily="18" charset="0"/>
                <a:cs typeface="Times New Roman" panose="02020603050405020304" pitchFamily="18" charset="0"/>
              </a:rPr>
              <a:t>a higher ionic potential</a:t>
            </a: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Ionic potential is the ratio of electric charge to the radius of an ion ) </a:t>
            </a:r>
            <a:r>
              <a:rPr lang="en-US" altLang="en-US" dirty="0" smtClean="0">
                <a:latin typeface="Times New Roman" panose="02020603050405020304" pitchFamily="18" charset="0"/>
                <a:cs typeface="Times New Roman" panose="02020603050405020304" pitchFamily="18" charset="0"/>
              </a:rPr>
              <a:t>than </a:t>
            </a:r>
            <a:r>
              <a:rPr lang="en-US" altLang="en-US" dirty="0">
                <a:latin typeface="Times New Roman" panose="02020603050405020304" pitchFamily="18" charset="0"/>
                <a:cs typeface="Times New Roman" panose="02020603050405020304" pitchFamily="18" charset="0"/>
              </a:rPr>
              <a:t>the major element.</a:t>
            </a:r>
          </a:p>
          <a:p>
            <a:pPr algn="just">
              <a:lnSpc>
                <a:spcPct val="150000"/>
              </a:lnSpc>
            </a:pPr>
            <a:r>
              <a:rPr lang="en-US" altLang="en-US" dirty="0">
                <a:latin typeface="Times New Roman" panose="02020603050405020304" pitchFamily="18" charset="0"/>
                <a:cs typeface="Times New Roman" panose="02020603050405020304" pitchFamily="18" charset="0"/>
              </a:rPr>
              <a:t>For example, K-feldspar </a:t>
            </a:r>
            <a:r>
              <a:rPr lang="en-US" altLang="en-US" b="1" i="1" u="sng" dirty="0">
                <a:latin typeface="Times New Roman" panose="02020603050405020304" pitchFamily="18" charset="0"/>
                <a:cs typeface="Times New Roman" panose="02020603050405020304" pitchFamily="18" charset="0"/>
              </a:rPr>
              <a:t>captures</a:t>
            </a:r>
            <a:r>
              <a:rPr lang="en-US" altLang="en-US" dirty="0">
                <a:latin typeface="Times New Roman" panose="02020603050405020304" pitchFamily="18" charset="0"/>
                <a:cs typeface="Times New Roman" panose="02020603050405020304" pitchFamily="18" charset="0"/>
              </a:rPr>
              <a:t> Ba</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(1.44 Å; Z/r = </a:t>
            </a:r>
            <a:r>
              <a:rPr lang="en-US" altLang="en-US" u="sng" dirty="0">
                <a:latin typeface="Times New Roman" panose="02020603050405020304" pitchFamily="18" charset="0"/>
                <a:cs typeface="Times New Roman" panose="02020603050405020304" pitchFamily="18" charset="0"/>
              </a:rPr>
              <a:t>1.39</a:t>
            </a:r>
            <a:r>
              <a:rPr lang="en-US" altLang="en-US" dirty="0">
                <a:latin typeface="Times New Roman" panose="02020603050405020304" pitchFamily="18" charset="0"/>
                <a:cs typeface="Times New Roman" panose="02020603050405020304" pitchFamily="18" charset="0"/>
              </a:rPr>
              <a:t>) or Sr</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(1.21 Å; Z/r = </a:t>
            </a:r>
            <a:r>
              <a:rPr lang="en-US" altLang="en-US" u="sng" dirty="0">
                <a:latin typeface="Times New Roman" panose="02020603050405020304" pitchFamily="18" charset="0"/>
                <a:cs typeface="Times New Roman" panose="02020603050405020304" pitchFamily="18" charset="0"/>
              </a:rPr>
              <a:t>1.65</a:t>
            </a:r>
            <a:r>
              <a:rPr lang="en-US" altLang="en-US" dirty="0">
                <a:latin typeface="Times New Roman" panose="02020603050405020304" pitchFamily="18" charset="0"/>
                <a:cs typeface="Times New Roman" panose="02020603050405020304" pitchFamily="18" charset="0"/>
              </a:rPr>
              <a:t>) in place of K</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(1.46 Å, Z/r = </a:t>
            </a:r>
            <a:r>
              <a:rPr lang="en-US" altLang="en-US" u="sng" dirty="0">
                <a:latin typeface="Times New Roman" panose="02020603050405020304" pitchFamily="18" charset="0"/>
                <a:cs typeface="Times New Roman" panose="02020603050405020304" pitchFamily="18" charset="0"/>
              </a:rPr>
              <a:t>0.68</a:t>
            </a:r>
            <a:r>
              <a:rPr lang="en-US" altLang="en-US" dirty="0">
                <a:latin typeface="Times New Roman" panose="02020603050405020304" pitchFamily="18" charset="0"/>
                <a:cs typeface="Times New Roman" panose="02020603050405020304" pitchFamily="18" charset="0"/>
              </a:rPr>
              <a:t>).</a:t>
            </a:r>
          </a:p>
          <a:p>
            <a:pPr algn="just">
              <a:lnSpc>
                <a:spcPct val="150000"/>
              </a:lnSpc>
            </a:pPr>
            <a:r>
              <a:rPr lang="en-US" altLang="en-US" dirty="0">
                <a:latin typeface="Times New Roman" panose="02020603050405020304" pitchFamily="18" charset="0"/>
                <a:cs typeface="Times New Roman" panose="02020603050405020304" pitchFamily="18" charset="0"/>
              </a:rPr>
              <a:t>Requires coupled substitution to balance charge: K</a:t>
            </a:r>
            <a:r>
              <a:rPr lang="en-US" altLang="en-US" baseline="300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Si</a:t>
            </a:r>
            <a:r>
              <a:rPr lang="en-US" altLang="en-US" baseline="30000" dirty="0">
                <a:latin typeface="Times New Roman" panose="02020603050405020304" pitchFamily="18" charset="0"/>
                <a:cs typeface="Times New Roman" panose="02020603050405020304" pitchFamily="18" charset="0"/>
              </a:rPr>
              <a:t>4+</a:t>
            </a:r>
            <a:r>
              <a:rPr lang="en-US"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Symbol" panose="05050102010706020507" pitchFamily="18" charset="2"/>
              </a:rPr>
              <a:t> Sr</a:t>
            </a:r>
            <a:r>
              <a:rPr lang="en-US" altLang="en-US" baseline="30000" dirty="0">
                <a:latin typeface="Times New Roman" panose="02020603050405020304" pitchFamily="18" charset="0"/>
                <a:cs typeface="Times New Roman" panose="02020603050405020304" pitchFamily="18" charset="0"/>
                <a:sym typeface="Symbol" panose="05050102010706020507" pitchFamily="18" charset="2"/>
              </a:rPr>
              <a:t>2+</a:t>
            </a:r>
            <a:r>
              <a:rPr lang="en-US" altLang="en-US" dirty="0">
                <a:latin typeface="Times New Roman" panose="02020603050405020304" pitchFamily="18" charset="0"/>
                <a:cs typeface="Times New Roman" panose="02020603050405020304" pitchFamily="18" charset="0"/>
                <a:sym typeface="Symbol" panose="05050102010706020507" pitchFamily="18" charset="2"/>
              </a:rPr>
              <a:t> (Ba</a:t>
            </a:r>
            <a:r>
              <a:rPr lang="en-US" altLang="en-US" baseline="30000" dirty="0">
                <a:latin typeface="Times New Roman" panose="02020603050405020304" pitchFamily="18" charset="0"/>
                <a:cs typeface="Times New Roman" panose="02020603050405020304" pitchFamily="18" charset="0"/>
                <a:sym typeface="Symbol" panose="05050102010706020507" pitchFamily="18" charset="2"/>
              </a:rPr>
              <a:t>2+</a:t>
            </a:r>
            <a:r>
              <a:rPr lang="en-US" altLang="en-US" dirty="0">
                <a:latin typeface="Times New Roman" panose="02020603050405020304" pitchFamily="18" charset="0"/>
                <a:cs typeface="Times New Roman" panose="02020603050405020304" pitchFamily="18" charset="0"/>
                <a:sym typeface="Symbol" panose="05050102010706020507" pitchFamily="18" charset="2"/>
              </a:rPr>
              <a:t>) + Al</a:t>
            </a:r>
            <a:r>
              <a:rPr lang="en-US" altLang="en-US" baseline="30000" dirty="0">
                <a:latin typeface="Times New Roman" panose="02020603050405020304" pitchFamily="18" charset="0"/>
                <a:cs typeface="Times New Roman" panose="02020603050405020304" pitchFamily="18" charset="0"/>
                <a:sym typeface="Symbol" panose="05050102010706020507" pitchFamily="18" charset="2"/>
              </a:rPr>
              <a:t>3</a:t>
            </a:r>
            <a:r>
              <a:rPr lang="en-US" altLang="en-US" baseline="30000" dirty="0" smtClean="0">
                <a:latin typeface="Times New Roman" panose="02020603050405020304" pitchFamily="18" charset="0"/>
                <a:cs typeface="Times New Roman" panose="02020603050405020304" pitchFamily="18" charset="0"/>
                <a:sym typeface="Symbol" panose="05050102010706020507" pitchFamily="18" charset="2"/>
              </a:rPr>
              <a:t>+</a:t>
            </a:r>
          </a:p>
          <a:p>
            <a:pPr algn="just">
              <a:lnSpc>
                <a:spcPct val="150000"/>
              </a:lnSpc>
            </a:pPr>
            <a:r>
              <a:rPr lang="en-US" sz="2300" b="1" i="1" u="sng" dirty="0"/>
              <a:t>Ionic potential </a:t>
            </a:r>
            <a:r>
              <a:rPr lang="en-US" sz="2300" dirty="0"/>
              <a:t>is an </a:t>
            </a:r>
            <a:r>
              <a:rPr lang="en-US" sz="2300" b="1" u="sng" dirty="0"/>
              <a:t>ion's charge </a:t>
            </a:r>
            <a:r>
              <a:rPr lang="en-US" sz="2300" b="1" i="1" dirty="0"/>
              <a:t>divided</a:t>
            </a:r>
            <a:r>
              <a:rPr lang="en-US" sz="2300" dirty="0"/>
              <a:t> by its </a:t>
            </a:r>
            <a:r>
              <a:rPr lang="en-US" sz="2300" b="1" u="sng" dirty="0"/>
              <a:t>radius</a:t>
            </a:r>
            <a:r>
              <a:rPr lang="en-US" sz="2300" dirty="0"/>
              <a:t>, and it is thus a measure of density of charge. Ionic potential gives a sense of how strongly or weakly the ion will be electrostatically attracted to ions of opposite charge, and to what extent the ion will repel other ions of like </a:t>
            </a:r>
            <a:r>
              <a:rPr lang="en-US" sz="2300" dirty="0" smtClean="0"/>
              <a:t>charge.</a:t>
            </a:r>
            <a:endParaRPr lang="en-US" alt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17078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365125"/>
            <a:ext cx="10515600" cy="831663"/>
          </a:xfrm>
        </p:spPr>
        <p:txBody>
          <a:bodyPr>
            <a:normAutofit/>
          </a:bodyPr>
          <a:lstStyle/>
          <a:p>
            <a:pPr algn="ctr"/>
            <a:r>
              <a:rPr lang="en-US" altLang="en-US" sz="4000" dirty="0">
                <a:latin typeface="Times New Roman" panose="02020603050405020304" pitchFamily="18" charset="0"/>
                <a:cs typeface="Times New Roman" panose="02020603050405020304" pitchFamily="18" charset="0"/>
              </a:rPr>
              <a:t>ADMISSION</a:t>
            </a:r>
          </a:p>
        </p:txBody>
      </p:sp>
      <p:sp>
        <p:nvSpPr>
          <p:cNvPr id="33795" name="Rectangle 3"/>
          <p:cNvSpPr>
            <a:spLocks noGrp="1" noChangeArrowheads="1"/>
          </p:cNvSpPr>
          <p:nvPr>
            <p:ph type="body" idx="1"/>
          </p:nvPr>
        </p:nvSpPr>
        <p:spPr>
          <a:xfrm>
            <a:off x="676836" y="1341531"/>
            <a:ext cx="10515600" cy="4351338"/>
          </a:xfrm>
        </p:spPr>
        <p:txBody>
          <a:bodyPr>
            <a:normAutofit fontScale="92500"/>
          </a:bodyPr>
          <a:lstStyle/>
          <a:p>
            <a:pPr algn="just">
              <a:lnSpc>
                <a:spcPct val="200000"/>
              </a:lnSpc>
            </a:pPr>
            <a:r>
              <a:rPr lang="en-US" altLang="en-US" dirty="0">
                <a:latin typeface="Times New Roman" panose="02020603050405020304" pitchFamily="18" charset="0"/>
                <a:cs typeface="Times New Roman" panose="02020603050405020304" pitchFamily="18" charset="0"/>
              </a:rPr>
              <a:t>Involves entry of </a:t>
            </a:r>
            <a:r>
              <a:rPr lang="en-US" altLang="en-US" b="1" i="1" u="sng" dirty="0">
                <a:latin typeface="Times New Roman" panose="02020603050405020304" pitchFamily="18" charset="0"/>
                <a:cs typeface="Times New Roman" panose="02020603050405020304" pitchFamily="18" charset="0"/>
              </a:rPr>
              <a:t>a foreign </a:t>
            </a:r>
            <a:r>
              <a:rPr lang="en-US" altLang="en-US" dirty="0">
                <a:latin typeface="Times New Roman" panose="02020603050405020304" pitchFamily="18" charset="0"/>
                <a:cs typeface="Times New Roman" panose="02020603050405020304" pitchFamily="18" charset="0"/>
              </a:rPr>
              <a:t>ion with an </a:t>
            </a:r>
            <a:r>
              <a:rPr lang="en-US" altLang="en-US" b="1" i="1" u="sng" dirty="0">
                <a:latin typeface="Times New Roman" panose="02020603050405020304" pitchFamily="18" charset="0"/>
                <a:cs typeface="Times New Roman" panose="02020603050405020304" pitchFamily="18" charset="0"/>
              </a:rPr>
              <a:t>ionic potential less </a:t>
            </a:r>
            <a:r>
              <a:rPr lang="en-US" altLang="en-US" dirty="0">
                <a:latin typeface="Times New Roman" panose="02020603050405020304" pitchFamily="18" charset="0"/>
                <a:cs typeface="Times New Roman" panose="02020603050405020304" pitchFamily="18" charset="0"/>
              </a:rPr>
              <a:t>than that of the major ion.</a:t>
            </a:r>
          </a:p>
          <a:p>
            <a:pPr algn="just">
              <a:lnSpc>
                <a:spcPct val="200000"/>
              </a:lnSpc>
            </a:pPr>
            <a:r>
              <a:rPr lang="en-US" altLang="en-US" dirty="0">
                <a:latin typeface="Times New Roman" panose="02020603050405020304" pitchFamily="18" charset="0"/>
                <a:cs typeface="Times New Roman" panose="02020603050405020304" pitchFamily="18" charset="0"/>
              </a:rPr>
              <a:t>Example Rb</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(1.57 Å; Z/r = </a:t>
            </a:r>
            <a:r>
              <a:rPr lang="en-US" altLang="en-US" u="sng" dirty="0">
                <a:latin typeface="Times New Roman" panose="02020603050405020304" pitchFamily="18" charset="0"/>
                <a:cs typeface="Times New Roman" panose="02020603050405020304" pitchFamily="18" charset="0"/>
              </a:rPr>
              <a:t>0.637</a:t>
            </a:r>
            <a:r>
              <a:rPr lang="en-US" altLang="en-US" dirty="0">
                <a:latin typeface="Times New Roman" panose="02020603050405020304" pitchFamily="18" charset="0"/>
                <a:cs typeface="Times New Roman" panose="02020603050405020304" pitchFamily="18" charset="0"/>
              </a:rPr>
              <a:t>) for K</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(1.46 Å, Z/r = </a:t>
            </a:r>
            <a:r>
              <a:rPr lang="en-US" altLang="en-US" u="sng" dirty="0">
                <a:latin typeface="Times New Roman" panose="02020603050405020304" pitchFamily="18" charset="0"/>
                <a:cs typeface="Times New Roman" panose="02020603050405020304" pitchFamily="18" charset="0"/>
              </a:rPr>
              <a:t>0.68</a:t>
            </a:r>
            <a:r>
              <a:rPr lang="en-US" altLang="en-US" dirty="0">
                <a:latin typeface="Times New Roman" panose="02020603050405020304" pitchFamily="18" charset="0"/>
                <a:cs typeface="Times New Roman" panose="02020603050405020304" pitchFamily="18" charset="0"/>
              </a:rPr>
              <a:t>) in K-feldspar.</a:t>
            </a:r>
          </a:p>
          <a:p>
            <a:pPr algn="just">
              <a:lnSpc>
                <a:spcPct val="200000"/>
              </a:lnSpc>
            </a:pPr>
            <a:r>
              <a:rPr lang="en-US" altLang="en-US" dirty="0">
                <a:latin typeface="Times New Roman" panose="02020603050405020304" pitchFamily="18" charset="0"/>
                <a:cs typeface="Times New Roman" panose="02020603050405020304" pitchFamily="18" charset="0"/>
              </a:rPr>
              <a:t>The major ion is preferred.</a:t>
            </a:r>
          </a:p>
        </p:txBody>
      </p:sp>
    </p:spTree>
    <p:extLst>
      <p:ext uri="{BB962C8B-B14F-4D97-AF65-F5344CB8AC3E}">
        <p14:creationId xmlns:p14="http://schemas.microsoft.com/office/powerpoint/2010/main" val="63649082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8962571" cy="639762"/>
          </a:xfrm>
        </p:spPr>
        <p:txBody>
          <a:bodyPr>
            <a:normAutofit fontScale="90000"/>
          </a:bodyPr>
          <a:lstStyle/>
          <a:p>
            <a:pPr>
              <a:defRPr/>
            </a:pPr>
            <a:r>
              <a:rPr lang="en-US" dirty="0" smtClean="0"/>
              <a:t>Trace Elements in Igneous Processes</a:t>
            </a:r>
            <a:endParaRPr lang="en-US" dirty="0"/>
          </a:p>
        </p:txBody>
      </p:sp>
      <p:grpSp>
        <p:nvGrpSpPr>
          <p:cNvPr id="5" name="Group 4"/>
          <p:cNvGrpSpPr/>
          <p:nvPr/>
        </p:nvGrpSpPr>
        <p:grpSpPr>
          <a:xfrm>
            <a:off x="1676399" y="1076325"/>
            <a:ext cx="9978571" cy="5397046"/>
            <a:chOff x="1676400" y="1076325"/>
            <a:chExt cx="4978400" cy="3876675"/>
          </a:xfrm>
        </p:grpSpPr>
        <p:pic>
          <p:nvPicPr>
            <p:cNvPr id="40963" name="Picture 2" descr="Periodic Table"/>
            <p:cNvPicPr>
              <a:picLocks noChangeAspect="1" noChangeArrowheads="1"/>
            </p:cNvPicPr>
            <p:nvPr/>
          </p:nvPicPr>
          <p:blipFill>
            <a:blip r:embed="rId3">
              <a:extLst>
                <a:ext uri="{28A0092B-C50C-407E-A947-70E740481C1C}">
                  <a14:useLocalDpi xmlns:a14="http://schemas.microsoft.com/office/drawing/2010/main" val="0"/>
                </a:ext>
              </a:extLst>
            </a:blip>
            <a:srcRect t="1056"/>
            <a:stretch>
              <a:fillRect/>
            </a:stretch>
          </p:blipFill>
          <p:spPr bwMode="auto">
            <a:xfrm>
              <a:off x="1676400" y="1219200"/>
              <a:ext cx="4978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6"/>
            <p:cNvSpPr txBox="1">
              <a:spLocks noChangeArrowheads="1"/>
            </p:cNvSpPr>
            <p:nvPr/>
          </p:nvSpPr>
          <p:spPr bwMode="auto">
            <a:xfrm>
              <a:off x="2743201" y="1981200"/>
              <a:ext cx="1738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600">
                  <a:solidFill>
                    <a:prstClr val="black"/>
                  </a:solidFill>
                  <a:latin typeface="Arial" panose="020B0604020202020204" pitchFamily="34" charset="0"/>
                </a:rPr>
                <a:t>Transition Metals</a:t>
              </a:r>
            </a:p>
          </p:txBody>
        </p:sp>
        <p:sp>
          <p:nvSpPr>
            <p:cNvPr id="40965" name="TextBox 7"/>
            <p:cNvSpPr txBox="1">
              <a:spLocks noChangeArrowheads="1"/>
            </p:cNvSpPr>
            <p:nvPr/>
          </p:nvSpPr>
          <p:spPr bwMode="auto">
            <a:xfrm>
              <a:off x="3200400" y="3733800"/>
              <a:ext cx="2089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600">
                  <a:solidFill>
                    <a:prstClr val="black"/>
                  </a:solidFill>
                  <a:latin typeface="Arial" panose="020B0604020202020204" pitchFamily="34" charset="0"/>
                </a:rPr>
                <a:t>Rare Earth Elements</a:t>
              </a:r>
            </a:p>
          </p:txBody>
        </p:sp>
        <p:sp>
          <p:nvSpPr>
            <p:cNvPr id="40969" name="TextBox 11"/>
            <p:cNvSpPr txBox="1">
              <a:spLocks noChangeArrowheads="1"/>
            </p:cNvSpPr>
            <p:nvPr/>
          </p:nvSpPr>
          <p:spPr bwMode="auto">
            <a:xfrm rot="-1680357">
              <a:off x="2397126" y="1076325"/>
              <a:ext cx="773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600">
                  <a:solidFill>
                    <a:prstClr val="black"/>
                  </a:solidFill>
                  <a:latin typeface="Arial" panose="020B0604020202020204" pitchFamily="34" charset="0"/>
                </a:rPr>
                <a:t>Alkalis</a:t>
              </a:r>
            </a:p>
          </p:txBody>
        </p:sp>
        <p:cxnSp>
          <p:nvCxnSpPr>
            <p:cNvPr id="14" name="Straight Arrow Connector 13"/>
            <p:cNvCxnSpPr/>
            <p:nvPr/>
          </p:nvCxnSpPr>
          <p:spPr>
            <a:xfrm rot="5400000">
              <a:off x="2209800" y="1524000"/>
              <a:ext cx="304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0969" idx="1"/>
            </p:cNvCxnSpPr>
            <p:nvPr/>
          </p:nvCxnSpPr>
          <p:spPr>
            <a:xfrm rot="10800000" flipV="1">
              <a:off x="2057401" y="1427164"/>
              <a:ext cx="384175" cy="325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429000" y="2667000"/>
              <a:ext cx="1371600" cy="685800"/>
            </a:xfrm>
            <a:prstGeom prst="roundRect">
              <a:avLst/>
            </a:prstGeom>
            <a:solidFill>
              <a:schemeClr val="accent3">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0" name="Straight Arrow Connector 19"/>
            <p:cNvCxnSpPr>
              <a:stCxn id="40974" idx="1"/>
            </p:cNvCxnSpPr>
            <p:nvPr/>
          </p:nvCxnSpPr>
          <p:spPr>
            <a:xfrm rot="10800000">
              <a:off x="4724400" y="3332163"/>
              <a:ext cx="533400" cy="277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974" name="TextBox 20"/>
            <p:cNvSpPr txBox="1">
              <a:spLocks noChangeArrowheads="1"/>
            </p:cNvSpPr>
            <p:nvPr/>
          </p:nvSpPr>
          <p:spPr bwMode="auto">
            <a:xfrm>
              <a:off x="5257801" y="3332164"/>
              <a:ext cx="10826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nSpc>
                  <a:spcPts val="1800"/>
                </a:lnSpc>
                <a:spcBef>
                  <a:spcPct val="0"/>
                </a:spcBef>
                <a:buClrTx/>
                <a:buSzTx/>
                <a:buFont typeface="Wingdings" panose="05000000000000000000" pitchFamily="2" charset="2"/>
                <a:buNone/>
              </a:pPr>
              <a:r>
                <a:rPr lang="en-US" altLang="en-US" sz="1800">
                  <a:solidFill>
                    <a:prstClr val="black"/>
                  </a:solidFill>
                  <a:latin typeface="Arial" panose="020B0604020202020204" pitchFamily="34" charset="0"/>
                </a:rPr>
                <a:t>Precious</a:t>
              </a:r>
            </a:p>
            <a:p>
              <a:pPr>
                <a:lnSpc>
                  <a:spcPts val="1800"/>
                </a:lnSpc>
                <a:spcBef>
                  <a:spcPct val="0"/>
                </a:spcBef>
                <a:buClrTx/>
                <a:buSzTx/>
                <a:buFont typeface="Wingdings" panose="05000000000000000000" pitchFamily="2" charset="2"/>
                <a:buNone/>
              </a:pPr>
              <a:r>
                <a:rPr lang="en-US" altLang="en-US" sz="1800">
                  <a:solidFill>
                    <a:prstClr val="black"/>
                  </a:solidFill>
                  <a:latin typeface="Arial" panose="020B0604020202020204" pitchFamily="34" charset="0"/>
                </a:rPr>
                <a:t>Metals</a:t>
              </a:r>
            </a:p>
          </p:txBody>
        </p:sp>
        <p:cxnSp>
          <p:nvCxnSpPr>
            <p:cNvPr id="24" name="Straight Arrow Connector 23"/>
            <p:cNvCxnSpPr/>
            <p:nvPr/>
          </p:nvCxnSpPr>
          <p:spPr>
            <a:xfrm rot="5400000">
              <a:off x="1981200" y="3581400"/>
              <a:ext cx="9144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006000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792162"/>
          </a:xfrm>
        </p:spPr>
        <p:txBody>
          <a:bodyPr>
            <a:normAutofit/>
          </a:bodyPr>
          <a:lstStyle/>
          <a:p>
            <a:pPr algn="ctr">
              <a:defRPr/>
            </a:pPr>
            <a:r>
              <a:rPr lang="en-US" sz="4000" b="1" dirty="0" smtClean="0">
                <a:latin typeface="Times New Roman" panose="02020603050405020304" pitchFamily="18" charset="0"/>
                <a:cs typeface="Times New Roman" panose="02020603050405020304" pitchFamily="18" charset="0"/>
              </a:rPr>
              <a:t>Trace Element Compatibility</a:t>
            </a:r>
            <a:endParaRPr lang="en-US" sz="4000" b="1" dirty="0">
              <a:latin typeface="Times New Roman" panose="02020603050405020304" pitchFamily="18" charset="0"/>
              <a:cs typeface="Times New Roman" panose="02020603050405020304" pitchFamily="18" charset="0"/>
            </a:endParaRPr>
          </a:p>
        </p:txBody>
      </p:sp>
      <p:sp>
        <p:nvSpPr>
          <p:cNvPr id="43011" name="TextBox 9"/>
          <p:cNvSpPr txBox="1">
            <a:spLocks noChangeArrowheads="1"/>
          </p:cNvSpPr>
          <p:nvPr/>
        </p:nvSpPr>
        <p:spPr bwMode="auto">
          <a:xfrm>
            <a:off x="793375" y="1447801"/>
            <a:ext cx="1108037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800" b="1" dirty="0">
                <a:solidFill>
                  <a:prstClr val="black"/>
                </a:solidFill>
                <a:latin typeface="Arial" panose="020B0604020202020204" pitchFamily="34" charset="0"/>
              </a:rPr>
              <a:t>Compatibility</a:t>
            </a:r>
            <a:r>
              <a:rPr lang="en-US" altLang="en-US" sz="1800" dirty="0">
                <a:solidFill>
                  <a:prstClr val="black"/>
                </a:solidFill>
                <a:latin typeface="Arial" panose="020B0604020202020204" pitchFamily="34" charset="0"/>
              </a:rPr>
              <a:t> – degree to which an element prefers to partition into the solid over </a:t>
            </a:r>
            <a:r>
              <a:rPr lang="en-US" altLang="en-US" sz="1800" dirty="0" smtClean="0">
                <a:solidFill>
                  <a:prstClr val="black"/>
                </a:solidFill>
                <a:latin typeface="Arial" panose="020B0604020202020204" pitchFamily="34" charset="0"/>
              </a:rPr>
              <a:t> the </a:t>
            </a:r>
            <a:r>
              <a:rPr lang="en-US" altLang="en-US" sz="1800" dirty="0">
                <a:solidFill>
                  <a:prstClr val="black"/>
                </a:solidFill>
                <a:latin typeface="Arial" panose="020B0604020202020204" pitchFamily="34" charset="0"/>
              </a:rPr>
              <a:t>liquid phase . </a:t>
            </a:r>
          </a:p>
          <a:p>
            <a:pPr>
              <a:spcBef>
                <a:spcPct val="0"/>
              </a:spcBef>
              <a:buClrTx/>
              <a:buSzTx/>
              <a:buFontTx/>
              <a:buNone/>
            </a:pPr>
            <a:r>
              <a:rPr lang="en-US" altLang="en-US" sz="1800" dirty="0">
                <a:solidFill>
                  <a:prstClr val="black"/>
                </a:solidFill>
                <a:latin typeface="Arial" panose="020B0604020202020204" pitchFamily="34" charset="0"/>
              </a:rPr>
              <a:t>	</a:t>
            </a:r>
          </a:p>
          <a:p>
            <a:pPr>
              <a:spcBef>
                <a:spcPct val="0"/>
              </a:spcBef>
              <a:buClrTx/>
              <a:buSzTx/>
              <a:buFontTx/>
              <a:buNone/>
            </a:pPr>
            <a:r>
              <a:rPr lang="en-US" altLang="en-US" sz="1800" dirty="0">
                <a:solidFill>
                  <a:prstClr val="black"/>
                </a:solidFill>
                <a:latin typeface="Arial" panose="020B0604020202020204" pitchFamily="34" charset="0"/>
              </a:rPr>
              <a:t>	</a:t>
            </a:r>
            <a:r>
              <a:rPr lang="en-US" altLang="en-US" sz="1800" i="1" dirty="0">
                <a:solidFill>
                  <a:prstClr val="black"/>
                </a:solidFill>
                <a:latin typeface="Arial" panose="020B0604020202020204" pitchFamily="34" charset="0"/>
              </a:rPr>
              <a:t> </a:t>
            </a:r>
            <a:r>
              <a:rPr lang="en-US" altLang="en-US" sz="1800" i="1" dirty="0" err="1">
                <a:solidFill>
                  <a:prstClr val="black"/>
                </a:solidFill>
                <a:latin typeface="Arial" panose="020B0604020202020204" pitchFamily="34" charset="0"/>
              </a:rPr>
              <a:t>Kd</a:t>
            </a:r>
            <a:r>
              <a:rPr lang="en-US" altLang="en-US" sz="1800" i="1" baseline="-25000" dirty="0">
                <a:solidFill>
                  <a:prstClr val="black"/>
                </a:solidFill>
                <a:latin typeface="Arial" panose="020B0604020202020204" pitchFamily="34" charset="0"/>
              </a:rPr>
              <a:t>(</a:t>
            </a:r>
            <a:r>
              <a:rPr lang="en-US" altLang="en-US" sz="1800" i="1" baseline="-25000" dirty="0" err="1">
                <a:solidFill>
                  <a:prstClr val="black"/>
                </a:solidFill>
                <a:latin typeface="Arial" panose="020B0604020202020204" pitchFamily="34" charset="0"/>
              </a:rPr>
              <a:t>i</a:t>
            </a:r>
            <a:r>
              <a:rPr lang="en-US" altLang="en-US" sz="1800" i="1" baseline="-25000" dirty="0">
                <a:solidFill>
                  <a:prstClr val="black"/>
                </a:solidFill>
                <a:latin typeface="Arial" panose="020B0604020202020204" pitchFamily="34" charset="0"/>
              </a:rPr>
              <a:t>)</a:t>
            </a:r>
            <a:r>
              <a:rPr lang="en-US" altLang="en-US" sz="1800" i="1" baseline="30000" dirty="0">
                <a:solidFill>
                  <a:prstClr val="black"/>
                </a:solidFill>
                <a:latin typeface="Arial" panose="020B0604020202020204" pitchFamily="34" charset="0"/>
              </a:rPr>
              <a:t>1</a:t>
            </a:r>
            <a:r>
              <a:rPr lang="en-US" altLang="en-US" sz="1800" i="1" dirty="0">
                <a:solidFill>
                  <a:prstClr val="black"/>
                </a:solidFill>
                <a:latin typeface="Arial" panose="020B0604020202020204" pitchFamily="34" charset="0"/>
              </a:rPr>
              <a:t> </a:t>
            </a:r>
            <a:r>
              <a:rPr lang="en-US" altLang="en-US" sz="1800" dirty="0">
                <a:solidFill>
                  <a:prstClr val="black"/>
                </a:solidFill>
                <a:latin typeface="Arial" panose="020B0604020202020204" pitchFamily="34" charset="0"/>
              </a:rPr>
              <a:t>– </a:t>
            </a:r>
            <a:r>
              <a:rPr lang="en-US" altLang="en-US" sz="1800" b="1" dirty="0">
                <a:solidFill>
                  <a:prstClr val="black"/>
                </a:solidFill>
                <a:latin typeface="Arial" panose="020B0604020202020204" pitchFamily="34" charset="0"/>
              </a:rPr>
              <a:t>Mineral-Liquid Partition Coefficient </a:t>
            </a:r>
            <a:r>
              <a:rPr lang="en-US" altLang="en-US" sz="1800" dirty="0">
                <a:solidFill>
                  <a:prstClr val="black"/>
                </a:solidFill>
                <a:latin typeface="Arial" panose="020B0604020202020204" pitchFamily="34" charset="0"/>
              </a:rPr>
              <a:t>for element </a:t>
            </a:r>
            <a:r>
              <a:rPr lang="en-US" altLang="en-US" sz="1800" i="1" dirty="0" err="1">
                <a:solidFill>
                  <a:prstClr val="black"/>
                </a:solidFill>
                <a:latin typeface="Arial" panose="020B0604020202020204" pitchFamily="34" charset="0"/>
              </a:rPr>
              <a:t>i</a:t>
            </a:r>
            <a:r>
              <a:rPr lang="en-US" altLang="en-US" sz="1800" i="1" dirty="0">
                <a:solidFill>
                  <a:prstClr val="black"/>
                </a:solidFill>
                <a:latin typeface="Arial" panose="020B0604020202020204" pitchFamily="34" charset="0"/>
              </a:rPr>
              <a:t> </a:t>
            </a:r>
            <a:r>
              <a:rPr lang="en-US" altLang="en-US" sz="1800" dirty="0">
                <a:solidFill>
                  <a:prstClr val="black"/>
                </a:solidFill>
                <a:latin typeface="Arial" panose="020B0604020202020204" pitchFamily="34" charset="0"/>
              </a:rPr>
              <a:t>in mineral </a:t>
            </a:r>
            <a:r>
              <a:rPr lang="en-US" altLang="en-US" sz="1800" i="1" dirty="0">
                <a:solidFill>
                  <a:prstClr val="black"/>
                </a:solidFill>
                <a:latin typeface="Arial" panose="020B0604020202020204" pitchFamily="34" charset="0"/>
              </a:rPr>
              <a:t>1</a:t>
            </a:r>
          </a:p>
          <a:p>
            <a:pPr>
              <a:spcBef>
                <a:spcPct val="0"/>
              </a:spcBef>
              <a:buClrTx/>
              <a:buSzTx/>
              <a:buFontTx/>
              <a:buNone/>
            </a:pPr>
            <a:r>
              <a:rPr lang="en-US" altLang="en-US" sz="1800" dirty="0">
                <a:solidFill>
                  <a:prstClr val="black"/>
                </a:solidFill>
                <a:latin typeface="Arial" panose="020B0604020202020204" pitchFamily="34" charset="0"/>
              </a:rPr>
              <a:t>	</a:t>
            </a:r>
          </a:p>
          <a:p>
            <a:pPr>
              <a:spcBef>
                <a:spcPct val="0"/>
              </a:spcBef>
              <a:buClrTx/>
              <a:buSzTx/>
              <a:buFontTx/>
              <a:buNone/>
            </a:pPr>
            <a:r>
              <a:rPr lang="en-US" altLang="en-US" sz="1800" dirty="0">
                <a:solidFill>
                  <a:prstClr val="black"/>
                </a:solidFill>
                <a:latin typeface="Arial" panose="020B0604020202020204" pitchFamily="34" charset="0"/>
              </a:rPr>
              <a:t>	</a:t>
            </a:r>
            <a:r>
              <a:rPr lang="en-US" altLang="en-US" sz="1800" i="1" dirty="0" err="1">
                <a:solidFill>
                  <a:prstClr val="black"/>
                </a:solidFill>
                <a:latin typeface="Arial" panose="020B0604020202020204" pitchFamily="34" charset="0"/>
              </a:rPr>
              <a:t>Kd</a:t>
            </a:r>
            <a:r>
              <a:rPr lang="en-US" altLang="en-US" sz="1800" i="1" baseline="-25000" dirty="0">
                <a:solidFill>
                  <a:prstClr val="black"/>
                </a:solidFill>
                <a:latin typeface="Arial" panose="020B0604020202020204" pitchFamily="34" charset="0"/>
              </a:rPr>
              <a:t>(</a:t>
            </a:r>
            <a:r>
              <a:rPr lang="en-US" altLang="en-US" sz="1800" i="1" baseline="-25000" dirty="0" err="1">
                <a:solidFill>
                  <a:prstClr val="black"/>
                </a:solidFill>
                <a:latin typeface="Arial" panose="020B0604020202020204" pitchFamily="34" charset="0"/>
              </a:rPr>
              <a:t>i</a:t>
            </a:r>
            <a:r>
              <a:rPr lang="en-US" altLang="en-US" sz="1800" i="1" baseline="-25000" dirty="0">
                <a:solidFill>
                  <a:prstClr val="black"/>
                </a:solidFill>
                <a:latin typeface="Arial" panose="020B0604020202020204" pitchFamily="34" charset="0"/>
              </a:rPr>
              <a:t>)</a:t>
            </a:r>
            <a:r>
              <a:rPr lang="en-US" altLang="en-US" sz="1800" i="1" baseline="30000" dirty="0">
                <a:solidFill>
                  <a:prstClr val="black"/>
                </a:solidFill>
                <a:latin typeface="Arial" panose="020B0604020202020204" pitchFamily="34" charset="0"/>
              </a:rPr>
              <a:t>1</a:t>
            </a:r>
            <a:r>
              <a:rPr lang="en-US" altLang="en-US" sz="1800" i="1" baseline="-25000" dirty="0">
                <a:solidFill>
                  <a:prstClr val="black"/>
                </a:solidFill>
                <a:latin typeface="Arial" panose="020B0604020202020204" pitchFamily="34" charset="0"/>
              </a:rPr>
              <a:t> </a:t>
            </a:r>
            <a:r>
              <a:rPr lang="en-US" altLang="en-US" sz="1800" dirty="0">
                <a:solidFill>
                  <a:prstClr val="black"/>
                </a:solidFill>
                <a:latin typeface="Arial" panose="020B0604020202020204" pitchFamily="34" charset="0"/>
              </a:rPr>
              <a:t>= </a:t>
            </a:r>
            <a:r>
              <a:rPr lang="en-US" altLang="en-US" sz="1800" i="1" dirty="0">
                <a:solidFill>
                  <a:prstClr val="black"/>
                </a:solidFill>
                <a:latin typeface="Arial" panose="020B0604020202020204" pitchFamily="34" charset="0"/>
              </a:rPr>
              <a:t>C</a:t>
            </a:r>
            <a:r>
              <a:rPr lang="en-US" altLang="en-US" sz="1800" i="1" baseline="-25000" dirty="0">
                <a:solidFill>
                  <a:prstClr val="black"/>
                </a:solidFill>
                <a:latin typeface="Arial" panose="020B0604020202020204" pitchFamily="34" charset="0"/>
              </a:rPr>
              <a:t>(</a:t>
            </a:r>
            <a:r>
              <a:rPr lang="en-US" altLang="en-US" sz="1800" i="1" baseline="-25000" dirty="0" err="1">
                <a:solidFill>
                  <a:prstClr val="black"/>
                </a:solidFill>
                <a:latin typeface="Arial" panose="020B0604020202020204" pitchFamily="34" charset="0"/>
              </a:rPr>
              <a:t>i</a:t>
            </a:r>
            <a:r>
              <a:rPr lang="en-US" altLang="en-US" sz="1800" i="1" baseline="-25000" dirty="0">
                <a:solidFill>
                  <a:prstClr val="black"/>
                </a:solidFill>
                <a:latin typeface="Arial" panose="020B0604020202020204" pitchFamily="34" charset="0"/>
              </a:rPr>
              <a:t>)</a:t>
            </a:r>
            <a:r>
              <a:rPr lang="en-US" altLang="en-US" sz="1800" baseline="30000" dirty="0">
                <a:solidFill>
                  <a:prstClr val="black"/>
                </a:solidFill>
                <a:latin typeface="Arial" panose="020B0604020202020204" pitchFamily="34" charset="0"/>
              </a:rPr>
              <a:t>mineral</a:t>
            </a:r>
            <a:r>
              <a:rPr lang="en-US" altLang="en-US" sz="1800" dirty="0">
                <a:solidFill>
                  <a:prstClr val="black"/>
                </a:solidFill>
                <a:latin typeface="Arial" panose="020B0604020202020204" pitchFamily="34" charset="0"/>
              </a:rPr>
              <a:t> </a:t>
            </a:r>
            <a:r>
              <a:rPr lang="en-US" altLang="en-US" sz="1800" i="1" baseline="30000" dirty="0">
                <a:solidFill>
                  <a:prstClr val="black"/>
                </a:solidFill>
                <a:latin typeface="Arial" panose="020B0604020202020204" pitchFamily="34" charset="0"/>
              </a:rPr>
              <a:t>1</a:t>
            </a:r>
            <a:r>
              <a:rPr lang="en-US" altLang="en-US" sz="1800" dirty="0">
                <a:solidFill>
                  <a:prstClr val="black"/>
                </a:solidFill>
                <a:latin typeface="Arial" panose="020B0604020202020204" pitchFamily="34" charset="0"/>
              </a:rPr>
              <a:t>/ </a:t>
            </a:r>
            <a:r>
              <a:rPr lang="en-US" altLang="en-US" sz="1800" i="1" dirty="0">
                <a:solidFill>
                  <a:prstClr val="black"/>
                </a:solidFill>
                <a:latin typeface="Arial" panose="020B0604020202020204" pitchFamily="34" charset="0"/>
              </a:rPr>
              <a:t>C</a:t>
            </a:r>
            <a:r>
              <a:rPr lang="en-US" altLang="en-US" sz="1800" i="1" baseline="-25000" dirty="0">
                <a:solidFill>
                  <a:prstClr val="black"/>
                </a:solidFill>
                <a:latin typeface="Arial" panose="020B0604020202020204" pitchFamily="34" charset="0"/>
              </a:rPr>
              <a:t>(</a:t>
            </a:r>
            <a:r>
              <a:rPr lang="en-US" altLang="en-US" sz="1800" i="1" baseline="-25000" dirty="0" err="1">
                <a:solidFill>
                  <a:prstClr val="black"/>
                </a:solidFill>
                <a:latin typeface="Arial" panose="020B0604020202020204" pitchFamily="34" charset="0"/>
              </a:rPr>
              <a:t>i</a:t>
            </a:r>
            <a:r>
              <a:rPr lang="en-US" altLang="en-US" sz="1800" i="1" baseline="-25000" dirty="0">
                <a:solidFill>
                  <a:prstClr val="black"/>
                </a:solidFill>
                <a:latin typeface="Arial" panose="020B0604020202020204" pitchFamily="34" charset="0"/>
              </a:rPr>
              <a:t>)</a:t>
            </a:r>
            <a:r>
              <a:rPr lang="en-US" altLang="en-US" sz="1800" baseline="30000" dirty="0">
                <a:solidFill>
                  <a:prstClr val="black"/>
                </a:solidFill>
                <a:latin typeface="Arial" panose="020B0604020202020204" pitchFamily="34" charset="0"/>
              </a:rPr>
              <a:t>liquid  </a:t>
            </a:r>
            <a:r>
              <a:rPr lang="en-US" altLang="en-US" sz="1800" dirty="0">
                <a:solidFill>
                  <a:prstClr val="black"/>
                </a:solidFill>
                <a:latin typeface="Arial" panose="020B0604020202020204" pitchFamily="34" charset="0"/>
              </a:rPr>
              <a:t>   (</a:t>
            </a:r>
            <a:r>
              <a:rPr lang="en-US" altLang="en-US" sz="1800" i="1" dirty="0">
                <a:solidFill>
                  <a:prstClr val="black"/>
                </a:solidFill>
                <a:latin typeface="Arial" panose="020B0604020202020204" pitchFamily="34" charset="0"/>
              </a:rPr>
              <a:t>C</a:t>
            </a:r>
            <a:r>
              <a:rPr lang="en-US" altLang="en-US" sz="1800" i="1" baseline="-25000" dirty="0">
                <a:solidFill>
                  <a:prstClr val="black"/>
                </a:solidFill>
                <a:latin typeface="Arial" panose="020B0604020202020204" pitchFamily="34" charset="0"/>
              </a:rPr>
              <a:t>(</a:t>
            </a:r>
            <a:r>
              <a:rPr lang="en-US" altLang="en-US" sz="1800" i="1" baseline="-25000" dirty="0" err="1">
                <a:solidFill>
                  <a:prstClr val="black"/>
                </a:solidFill>
                <a:latin typeface="Arial" panose="020B0604020202020204" pitchFamily="34" charset="0"/>
              </a:rPr>
              <a:t>i</a:t>
            </a:r>
            <a:r>
              <a:rPr lang="en-US" altLang="en-US" sz="1800" i="1" baseline="-25000" dirty="0">
                <a:solidFill>
                  <a:prstClr val="black"/>
                </a:solidFill>
                <a:latin typeface="Arial" panose="020B0604020202020204" pitchFamily="34" charset="0"/>
              </a:rPr>
              <a:t>) </a:t>
            </a:r>
            <a:r>
              <a:rPr lang="en-US" altLang="en-US" sz="1800" dirty="0">
                <a:solidFill>
                  <a:prstClr val="black"/>
                </a:solidFill>
                <a:latin typeface="Arial" panose="020B0604020202020204" pitchFamily="34" charset="0"/>
              </a:rPr>
              <a:t>- concentration of element </a:t>
            </a:r>
            <a:r>
              <a:rPr lang="en-US" altLang="en-US" sz="1800" i="1" dirty="0" err="1">
                <a:solidFill>
                  <a:prstClr val="black"/>
                </a:solidFill>
                <a:latin typeface="Arial" panose="020B0604020202020204" pitchFamily="34" charset="0"/>
              </a:rPr>
              <a:t>i</a:t>
            </a:r>
            <a:r>
              <a:rPr lang="en-US" altLang="en-US" sz="1800" dirty="0">
                <a:solidFill>
                  <a:prstClr val="black"/>
                </a:solidFill>
                <a:latin typeface="Arial" panose="020B0604020202020204" pitchFamily="34" charset="0"/>
              </a:rPr>
              <a:t> in wt. %) </a:t>
            </a:r>
          </a:p>
          <a:p>
            <a:pPr>
              <a:spcBef>
                <a:spcPct val="0"/>
              </a:spcBef>
              <a:buClrTx/>
              <a:buSzTx/>
              <a:buFontTx/>
              <a:buNone/>
            </a:pPr>
            <a:endParaRPr lang="en-US" altLang="en-US" sz="1800" dirty="0">
              <a:solidFill>
                <a:prstClr val="black"/>
              </a:solidFill>
              <a:latin typeface="Arial" panose="020B0604020202020204" pitchFamily="34" charset="0"/>
            </a:endParaRPr>
          </a:p>
          <a:p>
            <a:pPr>
              <a:spcBef>
                <a:spcPct val="0"/>
              </a:spcBef>
              <a:buClrTx/>
              <a:buSzTx/>
              <a:buFontTx/>
              <a:buNone/>
            </a:pPr>
            <a:r>
              <a:rPr lang="en-US" altLang="en-US" sz="1800" dirty="0">
                <a:solidFill>
                  <a:prstClr val="black"/>
                </a:solidFill>
                <a:latin typeface="Arial" panose="020B0604020202020204" pitchFamily="34" charset="0"/>
              </a:rPr>
              <a:t>	</a:t>
            </a:r>
            <a:r>
              <a:rPr lang="en-US" altLang="en-US" sz="1800" i="1" dirty="0">
                <a:solidFill>
                  <a:prstClr val="black"/>
                </a:solidFill>
                <a:latin typeface="Arial" panose="020B0604020202020204" pitchFamily="34" charset="0"/>
              </a:rPr>
              <a:t> </a:t>
            </a:r>
            <a:r>
              <a:rPr lang="en-US" altLang="en-US" b="1" i="1" dirty="0" err="1">
                <a:solidFill>
                  <a:srgbClr val="C00000"/>
                </a:solidFill>
                <a:latin typeface="Arial" panose="020B0604020202020204" pitchFamily="34" charset="0"/>
              </a:rPr>
              <a:t>Kd</a:t>
            </a:r>
            <a:r>
              <a:rPr lang="en-US" altLang="en-US" b="1" i="1" baseline="-25000" dirty="0">
                <a:solidFill>
                  <a:srgbClr val="C00000"/>
                </a:solidFill>
                <a:latin typeface="Arial" panose="020B0604020202020204" pitchFamily="34" charset="0"/>
              </a:rPr>
              <a:t>(</a:t>
            </a:r>
            <a:r>
              <a:rPr lang="en-US" altLang="en-US" b="1" i="1" baseline="-25000" dirty="0" err="1">
                <a:solidFill>
                  <a:srgbClr val="C00000"/>
                </a:solidFill>
                <a:latin typeface="Arial" panose="020B0604020202020204" pitchFamily="34" charset="0"/>
              </a:rPr>
              <a:t>i</a:t>
            </a:r>
            <a:r>
              <a:rPr lang="en-US" altLang="en-US" b="1" i="1" baseline="-25000" dirty="0">
                <a:solidFill>
                  <a:srgbClr val="C00000"/>
                </a:solidFill>
                <a:latin typeface="Arial" panose="020B0604020202020204" pitchFamily="34" charset="0"/>
              </a:rPr>
              <a:t>)</a:t>
            </a:r>
            <a:r>
              <a:rPr lang="en-US" altLang="en-US" b="1" i="1" baseline="30000" dirty="0">
                <a:solidFill>
                  <a:srgbClr val="C00000"/>
                </a:solidFill>
                <a:latin typeface="Arial" panose="020B0604020202020204" pitchFamily="34" charset="0"/>
              </a:rPr>
              <a:t>1</a:t>
            </a:r>
            <a:r>
              <a:rPr lang="en-US" altLang="en-US" b="1" i="1" baseline="-25000" dirty="0">
                <a:solidFill>
                  <a:srgbClr val="C00000"/>
                </a:solidFill>
                <a:latin typeface="Arial" panose="020B0604020202020204" pitchFamily="34" charset="0"/>
              </a:rPr>
              <a:t> </a:t>
            </a:r>
            <a:r>
              <a:rPr lang="en-US" altLang="en-US" b="1" dirty="0">
                <a:solidFill>
                  <a:srgbClr val="C00000"/>
                </a:solidFill>
                <a:latin typeface="Arial" panose="020B0604020202020204" pitchFamily="34" charset="0"/>
              </a:rPr>
              <a:t>&gt; 1 – Compatible,    </a:t>
            </a:r>
            <a:r>
              <a:rPr lang="en-US" altLang="en-US" b="1" i="1" dirty="0" err="1">
                <a:solidFill>
                  <a:srgbClr val="C00000"/>
                </a:solidFill>
                <a:latin typeface="Arial" panose="020B0604020202020204" pitchFamily="34" charset="0"/>
              </a:rPr>
              <a:t>Kd</a:t>
            </a:r>
            <a:r>
              <a:rPr lang="en-US" altLang="en-US" b="1" i="1" baseline="-25000" dirty="0">
                <a:solidFill>
                  <a:srgbClr val="C00000"/>
                </a:solidFill>
                <a:latin typeface="Arial" panose="020B0604020202020204" pitchFamily="34" charset="0"/>
              </a:rPr>
              <a:t>(</a:t>
            </a:r>
            <a:r>
              <a:rPr lang="en-US" altLang="en-US" b="1" i="1" baseline="-25000" dirty="0" err="1">
                <a:solidFill>
                  <a:srgbClr val="C00000"/>
                </a:solidFill>
                <a:latin typeface="Arial" panose="020B0604020202020204" pitchFamily="34" charset="0"/>
              </a:rPr>
              <a:t>i</a:t>
            </a:r>
            <a:r>
              <a:rPr lang="en-US" altLang="en-US" b="1" i="1" baseline="-25000" dirty="0">
                <a:solidFill>
                  <a:srgbClr val="C00000"/>
                </a:solidFill>
                <a:latin typeface="Arial" panose="020B0604020202020204" pitchFamily="34" charset="0"/>
              </a:rPr>
              <a:t>)</a:t>
            </a:r>
            <a:r>
              <a:rPr lang="en-US" altLang="en-US" b="1" i="1" baseline="30000" dirty="0">
                <a:solidFill>
                  <a:srgbClr val="C00000"/>
                </a:solidFill>
                <a:latin typeface="Arial" panose="020B0604020202020204" pitchFamily="34" charset="0"/>
              </a:rPr>
              <a:t>1</a:t>
            </a:r>
            <a:r>
              <a:rPr lang="en-US" altLang="en-US" b="1" i="1" baseline="-25000" dirty="0">
                <a:solidFill>
                  <a:srgbClr val="C00000"/>
                </a:solidFill>
                <a:latin typeface="Arial" panose="020B0604020202020204" pitchFamily="34" charset="0"/>
              </a:rPr>
              <a:t> </a:t>
            </a:r>
            <a:r>
              <a:rPr lang="en-US" altLang="en-US" b="1" dirty="0">
                <a:solidFill>
                  <a:srgbClr val="C00000"/>
                </a:solidFill>
                <a:latin typeface="Arial" panose="020B0604020202020204" pitchFamily="34" charset="0"/>
              </a:rPr>
              <a:t>&lt; 1 – Incompatible</a:t>
            </a:r>
            <a:endParaRPr lang="en-US" altLang="en-US" b="1" baseline="30000" dirty="0">
              <a:solidFill>
                <a:srgbClr val="C00000"/>
              </a:solidFill>
              <a:latin typeface="Arial" panose="020B0604020202020204" pitchFamily="34" charset="0"/>
            </a:endParaRPr>
          </a:p>
          <a:p>
            <a:pPr>
              <a:spcBef>
                <a:spcPct val="0"/>
              </a:spcBef>
              <a:buClrTx/>
              <a:buSzTx/>
              <a:buFontTx/>
              <a:buNone/>
            </a:pPr>
            <a:endParaRPr lang="en-US" altLang="en-US" sz="1800" baseline="30000" dirty="0">
              <a:solidFill>
                <a:prstClr val="black"/>
              </a:solidFill>
              <a:latin typeface="Arial" panose="020B0604020202020204" pitchFamily="34" charset="0"/>
            </a:endParaRPr>
          </a:p>
          <a:p>
            <a:pPr>
              <a:spcBef>
                <a:spcPct val="0"/>
              </a:spcBef>
              <a:buClrTx/>
              <a:buSzTx/>
              <a:buFontTx/>
              <a:buNone/>
            </a:pPr>
            <a:endParaRPr lang="en-US" altLang="en-US" sz="1800" i="1" baseline="30000" dirty="0">
              <a:solidFill>
                <a:prstClr val="black"/>
              </a:solidFill>
              <a:latin typeface="Arial" panose="020B0604020202020204" pitchFamily="34" charset="0"/>
            </a:endParaRPr>
          </a:p>
          <a:p>
            <a:pPr>
              <a:spcBef>
                <a:spcPct val="0"/>
              </a:spcBef>
              <a:buClrTx/>
              <a:buSzTx/>
              <a:buFontTx/>
              <a:buNone/>
            </a:pPr>
            <a:endParaRPr lang="en-US" altLang="en-US" sz="1800" i="1" baseline="30000" dirty="0">
              <a:solidFill>
                <a:prstClr val="black"/>
              </a:solidFill>
              <a:latin typeface="Arial" panose="020B0604020202020204" pitchFamily="34" charset="0"/>
            </a:endParaRPr>
          </a:p>
          <a:p>
            <a:pPr>
              <a:spcBef>
                <a:spcPct val="0"/>
              </a:spcBef>
              <a:buClrTx/>
              <a:buSzTx/>
              <a:buFontTx/>
              <a:buNone/>
            </a:pPr>
            <a:endParaRPr lang="en-US" altLang="en-US" sz="1800" i="1" baseline="30000" dirty="0">
              <a:solidFill>
                <a:prstClr val="black"/>
              </a:solidFill>
              <a:latin typeface="Arial" panose="020B0604020202020204" pitchFamily="34" charset="0"/>
            </a:endParaRPr>
          </a:p>
          <a:p>
            <a:pPr>
              <a:spcBef>
                <a:spcPct val="0"/>
              </a:spcBef>
              <a:buClrTx/>
              <a:buSzTx/>
              <a:buFontTx/>
              <a:buNone/>
            </a:pPr>
            <a:r>
              <a:rPr lang="en-US" altLang="en-US" sz="1800" i="1" dirty="0">
                <a:solidFill>
                  <a:prstClr val="black"/>
                </a:solidFill>
                <a:latin typeface="Arial" panose="020B0604020202020204" pitchFamily="34" charset="0"/>
              </a:rPr>
              <a:t>	D</a:t>
            </a:r>
            <a:r>
              <a:rPr lang="en-US" altLang="en-US" sz="1800" i="1" baseline="-25000" dirty="0">
                <a:solidFill>
                  <a:prstClr val="black"/>
                </a:solidFill>
                <a:latin typeface="Arial" panose="020B0604020202020204" pitchFamily="34" charset="0"/>
              </a:rPr>
              <a:t>(</a:t>
            </a:r>
            <a:r>
              <a:rPr lang="en-US" altLang="en-US" sz="1800" i="1" baseline="-25000" dirty="0" err="1">
                <a:solidFill>
                  <a:prstClr val="black"/>
                </a:solidFill>
                <a:latin typeface="Arial" panose="020B0604020202020204" pitchFamily="34" charset="0"/>
              </a:rPr>
              <a:t>i</a:t>
            </a:r>
            <a:r>
              <a:rPr lang="en-US" altLang="en-US" sz="1800" i="1" baseline="-25000" dirty="0">
                <a:solidFill>
                  <a:prstClr val="black"/>
                </a:solidFill>
                <a:latin typeface="Arial" panose="020B0604020202020204" pitchFamily="34" charset="0"/>
              </a:rPr>
              <a:t>)</a:t>
            </a:r>
            <a:r>
              <a:rPr lang="en-US" altLang="en-US" sz="1800" i="1" dirty="0">
                <a:solidFill>
                  <a:prstClr val="black"/>
                </a:solidFill>
                <a:latin typeface="Arial" panose="020B0604020202020204" pitchFamily="34" charset="0"/>
              </a:rPr>
              <a:t> </a:t>
            </a:r>
            <a:r>
              <a:rPr lang="en-US" altLang="en-US" sz="1800" dirty="0">
                <a:solidFill>
                  <a:prstClr val="black"/>
                </a:solidFill>
                <a:latin typeface="Arial" panose="020B0604020202020204" pitchFamily="34" charset="0"/>
              </a:rPr>
              <a:t>– </a:t>
            </a:r>
            <a:r>
              <a:rPr lang="en-US" altLang="en-US" sz="1800" b="1" dirty="0">
                <a:solidFill>
                  <a:prstClr val="black"/>
                </a:solidFill>
                <a:latin typeface="Arial" panose="020B0604020202020204" pitchFamily="34" charset="0"/>
              </a:rPr>
              <a:t>Bulk Rock Partition Coefficient </a:t>
            </a:r>
            <a:r>
              <a:rPr lang="en-US" altLang="en-US" sz="1800" dirty="0">
                <a:solidFill>
                  <a:prstClr val="black"/>
                </a:solidFill>
                <a:latin typeface="Arial" panose="020B0604020202020204" pitchFamily="34" charset="0"/>
              </a:rPr>
              <a:t>for element </a:t>
            </a:r>
            <a:r>
              <a:rPr lang="en-US" altLang="en-US" sz="1800" i="1" dirty="0" err="1">
                <a:solidFill>
                  <a:prstClr val="black"/>
                </a:solidFill>
                <a:latin typeface="Arial" panose="020B0604020202020204" pitchFamily="34" charset="0"/>
              </a:rPr>
              <a:t>i</a:t>
            </a:r>
            <a:endParaRPr lang="en-US" altLang="en-US" sz="1800" i="1" dirty="0">
              <a:solidFill>
                <a:prstClr val="black"/>
              </a:solidFill>
              <a:latin typeface="Arial" panose="020B0604020202020204" pitchFamily="34" charset="0"/>
            </a:endParaRPr>
          </a:p>
          <a:p>
            <a:pPr>
              <a:spcBef>
                <a:spcPct val="0"/>
              </a:spcBef>
              <a:buClrTx/>
              <a:buSzTx/>
              <a:buFontTx/>
              <a:buNone/>
            </a:pPr>
            <a:endParaRPr lang="en-US" altLang="en-US" sz="1800" i="1" dirty="0">
              <a:solidFill>
                <a:prstClr val="black"/>
              </a:solidFill>
              <a:latin typeface="Arial" panose="020B0604020202020204" pitchFamily="34" charset="0"/>
            </a:endParaRPr>
          </a:p>
          <a:p>
            <a:pPr>
              <a:spcBef>
                <a:spcPct val="0"/>
              </a:spcBef>
              <a:buClrTx/>
              <a:buSzTx/>
              <a:buFontTx/>
              <a:buNone/>
            </a:pPr>
            <a:r>
              <a:rPr lang="en-US" altLang="en-US" sz="1800" i="1" dirty="0">
                <a:solidFill>
                  <a:prstClr val="black"/>
                </a:solidFill>
                <a:latin typeface="Arial" panose="020B0604020202020204" pitchFamily="34" charset="0"/>
              </a:rPr>
              <a:t>	 D</a:t>
            </a:r>
            <a:r>
              <a:rPr lang="en-US" altLang="en-US" sz="1800" i="1" baseline="-25000" dirty="0">
                <a:solidFill>
                  <a:prstClr val="black"/>
                </a:solidFill>
                <a:latin typeface="Arial" panose="020B0604020202020204" pitchFamily="34" charset="0"/>
              </a:rPr>
              <a:t>(</a:t>
            </a:r>
            <a:r>
              <a:rPr lang="en-US" altLang="en-US" sz="1800" i="1" baseline="-25000" dirty="0" err="1">
                <a:solidFill>
                  <a:prstClr val="black"/>
                </a:solidFill>
                <a:latin typeface="Arial" panose="020B0604020202020204" pitchFamily="34" charset="0"/>
              </a:rPr>
              <a:t>i</a:t>
            </a:r>
            <a:r>
              <a:rPr lang="en-US" altLang="en-US" sz="1800" i="1" baseline="-25000" dirty="0">
                <a:solidFill>
                  <a:prstClr val="black"/>
                </a:solidFill>
                <a:latin typeface="Arial" panose="020B0604020202020204" pitchFamily="34" charset="0"/>
              </a:rPr>
              <a:t>)</a:t>
            </a:r>
            <a:r>
              <a:rPr lang="en-US" altLang="en-US" sz="1800" i="1" dirty="0">
                <a:solidFill>
                  <a:prstClr val="black"/>
                </a:solidFill>
                <a:latin typeface="Arial" panose="020B0604020202020204" pitchFamily="34" charset="0"/>
              </a:rPr>
              <a:t> = x</a:t>
            </a:r>
            <a:r>
              <a:rPr lang="en-US" altLang="en-US" sz="1800" i="1" baseline="30000" dirty="0">
                <a:solidFill>
                  <a:prstClr val="black"/>
                </a:solidFill>
                <a:latin typeface="Arial" panose="020B0604020202020204" pitchFamily="34" charset="0"/>
              </a:rPr>
              <a:t>1</a:t>
            </a:r>
            <a:r>
              <a:rPr lang="en-US" altLang="en-US" sz="1800" i="1" dirty="0">
                <a:solidFill>
                  <a:prstClr val="black"/>
                </a:solidFill>
                <a:latin typeface="Arial" panose="020B0604020202020204" pitchFamily="34" charset="0"/>
              </a:rPr>
              <a:t> </a:t>
            </a:r>
            <a:r>
              <a:rPr lang="en-US" altLang="en-US" sz="1800" i="1" dirty="0" err="1">
                <a:solidFill>
                  <a:prstClr val="black"/>
                </a:solidFill>
                <a:latin typeface="Arial" panose="020B0604020202020204" pitchFamily="34" charset="0"/>
              </a:rPr>
              <a:t>Kd</a:t>
            </a:r>
            <a:r>
              <a:rPr lang="en-US" altLang="en-US" sz="1800" i="1" baseline="-25000" dirty="0">
                <a:solidFill>
                  <a:prstClr val="black"/>
                </a:solidFill>
                <a:latin typeface="Arial" panose="020B0604020202020204" pitchFamily="34" charset="0"/>
              </a:rPr>
              <a:t>(</a:t>
            </a:r>
            <a:r>
              <a:rPr lang="en-US" altLang="en-US" sz="1800" i="1" baseline="-25000" dirty="0" err="1">
                <a:solidFill>
                  <a:prstClr val="black"/>
                </a:solidFill>
                <a:latin typeface="Arial" panose="020B0604020202020204" pitchFamily="34" charset="0"/>
              </a:rPr>
              <a:t>i</a:t>
            </a:r>
            <a:r>
              <a:rPr lang="en-US" altLang="en-US" sz="1800" i="1" baseline="-25000" dirty="0">
                <a:solidFill>
                  <a:prstClr val="black"/>
                </a:solidFill>
                <a:latin typeface="Arial" panose="020B0604020202020204" pitchFamily="34" charset="0"/>
              </a:rPr>
              <a:t>)</a:t>
            </a:r>
            <a:r>
              <a:rPr lang="en-US" altLang="en-US" sz="1800" i="1" baseline="30000" dirty="0">
                <a:solidFill>
                  <a:prstClr val="black"/>
                </a:solidFill>
                <a:latin typeface="Arial" panose="020B0604020202020204" pitchFamily="34" charset="0"/>
              </a:rPr>
              <a:t>1</a:t>
            </a:r>
            <a:r>
              <a:rPr lang="en-US" altLang="en-US" sz="1800" i="1" baseline="-25000" dirty="0">
                <a:solidFill>
                  <a:prstClr val="black"/>
                </a:solidFill>
                <a:latin typeface="Arial" panose="020B0604020202020204" pitchFamily="34" charset="0"/>
              </a:rPr>
              <a:t> </a:t>
            </a:r>
            <a:r>
              <a:rPr lang="en-US" altLang="en-US" sz="1800" i="1" dirty="0">
                <a:solidFill>
                  <a:prstClr val="black"/>
                </a:solidFill>
                <a:latin typeface="Arial" panose="020B0604020202020204" pitchFamily="34" charset="0"/>
              </a:rPr>
              <a:t>+ x</a:t>
            </a:r>
            <a:r>
              <a:rPr lang="en-US" altLang="en-US" sz="1800" i="1" baseline="30000" dirty="0">
                <a:solidFill>
                  <a:prstClr val="black"/>
                </a:solidFill>
                <a:latin typeface="Arial" panose="020B0604020202020204" pitchFamily="34" charset="0"/>
              </a:rPr>
              <a:t>2</a:t>
            </a:r>
            <a:r>
              <a:rPr lang="en-US" altLang="en-US" sz="1800" i="1" dirty="0">
                <a:solidFill>
                  <a:prstClr val="black"/>
                </a:solidFill>
                <a:latin typeface="Arial" panose="020B0604020202020204" pitchFamily="34" charset="0"/>
              </a:rPr>
              <a:t> </a:t>
            </a:r>
            <a:r>
              <a:rPr lang="en-US" altLang="en-US" sz="1800" i="1" dirty="0" err="1">
                <a:solidFill>
                  <a:prstClr val="black"/>
                </a:solidFill>
                <a:latin typeface="Arial" panose="020B0604020202020204" pitchFamily="34" charset="0"/>
              </a:rPr>
              <a:t>Kd</a:t>
            </a:r>
            <a:r>
              <a:rPr lang="en-US" altLang="en-US" sz="1800" i="1" baseline="-25000" dirty="0">
                <a:solidFill>
                  <a:prstClr val="black"/>
                </a:solidFill>
                <a:latin typeface="Arial" panose="020B0604020202020204" pitchFamily="34" charset="0"/>
              </a:rPr>
              <a:t>(</a:t>
            </a:r>
            <a:r>
              <a:rPr lang="en-US" altLang="en-US" sz="1800" i="1" baseline="-25000" dirty="0" err="1">
                <a:solidFill>
                  <a:prstClr val="black"/>
                </a:solidFill>
                <a:latin typeface="Arial" panose="020B0604020202020204" pitchFamily="34" charset="0"/>
              </a:rPr>
              <a:t>i</a:t>
            </a:r>
            <a:r>
              <a:rPr lang="en-US" altLang="en-US" sz="1800" i="1" baseline="-25000" dirty="0">
                <a:solidFill>
                  <a:prstClr val="black"/>
                </a:solidFill>
                <a:latin typeface="Arial" panose="020B0604020202020204" pitchFamily="34" charset="0"/>
              </a:rPr>
              <a:t>)</a:t>
            </a:r>
            <a:r>
              <a:rPr lang="en-US" altLang="en-US" sz="1800" i="1" baseline="30000" dirty="0">
                <a:solidFill>
                  <a:prstClr val="black"/>
                </a:solidFill>
                <a:latin typeface="Arial" panose="020B0604020202020204" pitchFamily="34" charset="0"/>
              </a:rPr>
              <a:t>2</a:t>
            </a:r>
            <a:r>
              <a:rPr lang="en-US" altLang="en-US" sz="1800" i="1" baseline="-25000" dirty="0">
                <a:solidFill>
                  <a:prstClr val="black"/>
                </a:solidFill>
                <a:latin typeface="Arial" panose="020B0604020202020204" pitchFamily="34" charset="0"/>
              </a:rPr>
              <a:t> </a:t>
            </a:r>
            <a:r>
              <a:rPr lang="en-US" altLang="en-US" sz="1800" i="1" dirty="0">
                <a:solidFill>
                  <a:prstClr val="black"/>
                </a:solidFill>
                <a:latin typeface="Arial" panose="020B0604020202020204" pitchFamily="34" charset="0"/>
              </a:rPr>
              <a:t>+ x</a:t>
            </a:r>
            <a:r>
              <a:rPr lang="en-US" altLang="en-US" sz="1800" i="1" baseline="30000" dirty="0">
                <a:solidFill>
                  <a:prstClr val="black"/>
                </a:solidFill>
                <a:latin typeface="Arial" panose="020B0604020202020204" pitchFamily="34" charset="0"/>
              </a:rPr>
              <a:t>3</a:t>
            </a:r>
            <a:r>
              <a:rPr lang="en-US" altLang="en-US" sz="1800" i="1" dirty="0">
                <a:solidFill>
                  <a:prstClr val="black"/>
                </a:solidFill>
                <a:latin typeface="Arial" panose="020B0604020202020204" pitchFamily="34" charset="0"/>
              </a:rPr>
              <a:t> </a:t>
            </a:r>
            <a:r>
              <a:rPr lang="en-US" altLang="en-US" sz="1800" i="1" dirty="0" err="1">
                <a:solidFill>
                  <a:prstClr val="black"/>
                </a:solidFill>
                <a:latin typeface="Arial" panose="020B0604020202020204" pitchFamily="34" charset="0"/>
              </a:rPr>
              <a:t>Kd</a:t>
            </a:r>
            <a:r>
              <a:rPr lang="en-US" altLang="en-US" sz="1800" i="1" baseline="-25000" dirty="0">
                <a:solidFill>
                  <a:prstClr val="black"/>
                </a:solidFill>
                <a:latin typeface="Arial" panose="020B0604020202020204" pitchFamily="34" charset="0"/>
              </a:rPr>
              <a:t>(</a:t>
            </a:r>
            <a:r>
              <a:rPr lang="en-US" altLang="en-US" sz="1800" i="1" baseline="-25000" dirty="0" err="1">
                <a:solidFill>
                  <a:prstClr val="black"/>
                </a:solidFill>
                <a:latin typeface="Arial" panose="020B0604020202020204" pitchFamily="34" charset="0"/>
              </a:rPr>
              <a:t>i</a:t>
            </a:r>
            <a:r>
              <a:rPr lang="en-US" altLang="en-US" sz="1800" i="1" baseline="-25000" dirty="0">
                <a:solidFill>
                  <a:prstClr val="black"/>
                </a:solidFill>
                <a:latin typeface="Arial" panose="020B0604020202020204" pitchFamily="34" charset="0"/>
              </a:rPr>
              <a:t>)</a:t>
            </a:r>
            <a:r>
              <a:rPr lang="en-US" altLang="en-US" sz="1800" i="1" baseline="30000" dirty="0">
                <a:solidFill>
                  <a:prstClr val="black"/>
                </a:solidFill>
                <a:latin typeface="Arial" panose="020B0604020202020204" pitchFamily="34" charset="0"/>
              </a:rPr>
              <a:t>3</a:t>
            </a:r>
            <a:r>
              <a:rPr lang="en-US" altLang="en-US" sz="1800" i="1" baseline="-25000" dirty="0">
                <a:solidFill>
                  <a:prstClr val="black"/>
                </a:solidFill>
                <a:latin typeface="Arial" panose="020B0604020202020204" pitchFamily="34" charset="0"/>
              </a:rPr>
              <a:t> </a:t>
            </a:r>
            <a:r>
              <a:rPr lang="en-US" altLang="en-US" sz="1800" i="1" dirty="0">
                <a:solidFill>
                  <a:prstClr val="black"/>
                </a:solidFill>
                <a:latin typeface="Arial" panose="020B0604020202020204" pitchFamily="34" charset="0"/>
              </a:rPr>
              <a:t>+</a:t>
            </a:r>
            <a:r>
              <a:rPr lang="en-US" altLang="en-US" sz="1800" dirty="0">
                <a:solidFill>
                  <a:prstClr val="black"/>
                </a:solidFill>
                <a:latin typeface="Arial" panose="020B0604020202020204" pitchFamily="34" charset="0"/>
              </a:rPr>
              <a:t> ....     (</a:t>
            </a:r>
            <a:r>
              <a:rPr lang="en-US" altLang="en-US" sz="1800" i="1" dirty="0">
                <a:solidFill>
                  <a:prstClr val="black"/>
                </a:solidFill>
                <a:latin typeface="Arial" panose="020B0604020202020204" pitchFamily="34" charset="0"/>
              </a:rPr>
              <a:t>x</a:t>
            </a:r>
            <a:r>
              <a:rPr lang="en-US" altLang="en-US" sz="1800" i="1" baseline="30000" dirty="0">
                <a:solidFill>
                  <a:prstClr val="black"/>
                </a:solidFill>
                <a:latin typeface="Arial" panose="020B0604020202020204" pitchFamily="34" charset="0"/>
              </a:rPr>
              <a:t>1</a:t>
            </a:r>
            <a:r>
              <a:rPr lang="en-US" altLang="en-US" sz="1800" dirty="0">
                <a:solidFill>
                  <a:prstClr val="black"/>
                </a:solidFill>
                <a:latin typeface="Arial" panose="020B0604020202020204" pitchFamily="34" charset="0"/>
              </a:rPr>
              <a:t> – proportion of mineral 1)</a:t>
            </a:r>
            <a:endParaRPr lang="en-US" altLang="en-US" sz="1800" i="1" dirty="0">
              <a:solidFill>
                <a:prstClr val="black"/>
              </a:solidFill>
              <a:latin typeface="Arial" panose="020B0604020202020204" pitchFamily="34" charset="0"/>
            </a:endParaRPr>
          </a:p>
          <a:p>
            <a:pPr>
              <a:spcBef>
                <a:spcPct val="0"/>
              </a:spcBef>
              <a:buClrTx/>
              <a:buSzTx/>
              <a:buFontTx/>
              <a:buNone/>
            </a:pPr>
            <a:endParaRPr lang="en-US" alt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03968284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863726" y="295276"/>
            <a:ext cx="8551863" cy="6557963"/>
          </a:xfrm>
          <a:prstGeom prst="rect">
            <a:avLst/>
          </a:prstGeom>
          <a:noFill/>
          <a:ln w="9525">
            <a:noFill/>
            <a:miter lim="800000"/>
            <a:headEnd/>
            <a:tailEnd/>
          </a:ln>
          <a:effectLst/>
        </p:spPr>
        <p:txBody>
          <a:bodyPr/>
          <a:lstStyle/>
          <a:p>
            <a:pPr marL="342900" indent="-342900" eaLnBrk="0" fontAlgn="base" hangingPunct="0">
              <a:spcBef>
                <a:spcPct val="50000"/>
              </a:spcBef>
              <a:spcAft>
                <a:spcPct val="0"/>
              </a:spcAft>
              <a:buClr>
                <a:srgbClr val="00CC00"/>
              </a:buClr>
              <a:buSzPct val="50000"/>
              <a:defRPr/>
            </a:pPr>
            <a:r>
              <a:rPr lang="en-US" sz="3200" dirty="0">
                <a:solidFill>
                  <a:srgbClr val="000000"/>
                </a:solidFill>
              </a:rPr>
              <a:t>Exchange equilibrium of a </a:t>
            </a:r>
            <a:r>
              <a:rPr lang="en-US" sz="3200" i="1" dirty="0">
                <a:solidFill>
                  <a:srgbClr val="FF0000"/>
                </a:solidFill>
              </a:rPr>
              <a:t>component</a:t>
            </a:r>
            <a:r>
              <a:rPr lang="en-US" sz="3200" dirty="0">
                <a:solidFill>
                  <a:srgbClr val="000000"/>
                </a:solidFill>
              </a:rPr>
              <a:t> </a:t>
            </a:r>
            <a:r>
              <a:rPr lang="en-US" sz="3200" i="1" dirty="0" err="1">
                <a:solidFill>
                  <a:srgbClr val="000000"/>
                </a:solidFill>
              </a:rPr>
              <a:t>i</a:t>
            </a:r>
            <a:r>
              <a:rPr lang="en-US" sz="3200" dirty="0">
                <a:solidFill>
                  <a:srgbClr val="000000"/>
                </a:solidFill>
              </a:rPr>
              <a:t> between two </a:t>
            </a:r>
            <a:r>
              <a:rPr lang="en-US" sz="3200" i="1" dirty="0">
                <a:solidFill>
                  <a:srgbClr val="FF0000"/>
                </a:solidFill>
              </a:rPr>
              <a:t>phases</a:t>
            </a:r>
            <a:r>
              <a:rPr lang="en-US" sz="3200" dirty="0">
                <a:solidFill>
                  <a:srgbClr val="000000"/>
                </a:solidFill>
              </a:rPr>
              <a:t> (solid and liquid)</a:t>
            </a:r>
          </a:p>
          <a:p>
            <a:pPr marL="342900" indent="-342900" eaLnBrk="0" fontAlgn="base" hangingPunct="0">
              <a:spcBef>
                <a:spcPct val="65000"/>
              </a:spcBef>
              <a:spcAft>
                <a:spcPct val="0"/>
              </a:spcAft>
              <a:buClr>
                <a:srgbClr val="00CC00"/>
              </a:buClr>
              <a:buSzPct val="50000"/>
              <a:defRPr/>
            </a:pPr>
            <a:r>
              <a:rPr lang="en-US" sz="3200" dirty="0">
                <a:solidFill>
                  <a:srgbClr val="000000"/>
                </a:solidFill>
              </a:rPr>
              <a:t>			</a:t>
            </a:r>
            <a:r>
              <a:rPr lang="en-US" sz="3200" i="1" dirty="0" err="1">
                <a:solidFill>
                  <a:srgbClr val="000000"/>
                </a:solidFill>
              </a:rPr>
              <a:t>i</a:t>
            </a:r>
            <a:r>
              <a:rPr lang="en-US" sz="3200" dirty="0">
                <a:solidFill>
                  <a:srgbClr val="000000"/>
                </a:solidFill>
              </a:rPr>
              <a:t> </a:t>
            </a:r>
            <a:r>
              <a:rPr lang="en-US" sz="3200" baseline="-25000" dirty="0">
                <a:solidFill>
                  <a:srgbClr val="000000"/>
                </a:solidFill>
              </a:rPr>
              <a:t>(liquid)</a:t>
            </a:r>
            <a:r>
              <a:rPr lang="en-US" sz="3200" dirty="0">
                <a:solidFill>
                  <a:srgbClr val="000000"/>
                </a:solidFill>
              </a:rPr>
              <a:t> = </a:t>
            </a:r>
            <a:r>
              <a:rPr lang="en-US" sz="3200" i="1" dirty="0" err="1">
                <a:solidFill>
                  <a:srgbClr val="000000"/>
                </a:solidFill>
              </a:rPr>
              <a:t>i</a:t>
            </a:r>
            <a:r>
              <a:rPr lang="en-US" sz="3200" dirty="0">
                <a:solidFill>
                  <a:srgbClr val="000000"/>
                </a:solidFill>
              </a:rPr>
              <a:t> </a:t>
            </a:r>
            <a:r>
              <a:rPr lang="en-US" sz="3200" baseline="-25000" dirty="0">
                <a:solidFill>
                  <a:srgbClr val="000000"/>
                </a:solidFill>
              </a:rPr>
              <a:t>(solid)</a:t>
            </a:r>
          </a:p>
          <a:p>
            <a:pPr marL="342900" indent="-342900" eaLnBrk="0" fontAlgn="base" hangingPunct="0">
              <a:spcBef>
                <a:spcPct val="65000"/>
              </a:spcBef>
              <a:spcAft>
                <a:spcPct val="0"/>
              </a:spcAft>
              <a:buClr>
                <a:srgbClr val="00CC00"/>
              </a:buClr>
              <a:buSzPct val="50000"/>
              <a:defRPr/>
            </a:pPr>
            <a:r>
              <a:rPr lang="en-US" sz="3200" dirty="0">
                <a:solidFill>
                  <a:srgbClr val="000000"/>
                </a:solidFill>
              </a:rPr>
              <a:t>	</a:t>
            </a:r>
            <a:r>
              <a:rPr lang="en-US" sz="3600" dirty="0">
                <a:solidFill>
                  <a:srgbClr val="000000"/>
                </a:solidFill>
              </a:rPr>
              <a:t>K </a:t>
            </a:r>
            <a:r>
              <a:rPr lang="en-US" sz="3600" dirty="0" smtClean="0">
                <a:solidFill>
                  <a:srgbClr val="000000"/>
                </a:solidFill>
              </a:rPr>
              <a:t>=</a:t>
            </a:r>
            <a:endParaRPr lang="en-US" sz="3600" dirty="0">
              <a:solidFill>
                <a:srgbClr val="000000"/>
              </a:solidFill>
            </a:endParaRPr>
          </a:p>
          <a:p>
            <a:pPr marL="342900" indent="-342900" eaLnBrk="0" fontAlgn="base" hangingPunct="0">
              <a:spcBef>
                <a:spcPct val="55000"/>
              </a:spcBef>
              <a:spcAft>
                <a:spcPct val="0"/>
              </a:spcAft>
              <a:buClr>
                <a:srgbClr val="00CC00"/>
              </a:buClr>
              <a:buSzPct val="50000"/>
              <a:defRPr/>
            </a:pPr>
            <a:r>
              <a:rPr lang="en-US" sz="3600" dirty="0">
                <a:solidFill>
                  <a:srgbClr val="000000"/>
                </a:solidFill>
              </a:rPr>
              <a:t>             </a:t>
            </a:r>
            <a:r>
              <a:rPr lang="en-US" sz="2400" dirty="0">
                <a:solidFill>
                  <a:srgbClr val="000000"/>
                </a:solidFill>
              </a:rPr>
              <a:t>K =</a:t>
            </a:r>
            <a:r>
              <a:rPr lang="en-US" sz="3600" dirty="0">
                <a:solidFill>
                  <a:srgbClr val="000000"/>
                </a:solidFill>
              </a:rPr>
              <a:t> </a:t>
            </a:r>
            <a:r>
              <a:rPr lang="en-US" sz="2400" b="1" i="1" dirty="0">
                <a:solidFill>
                  <a:srgbClr val="FF0000"/>
                </a:solidFill>
              </a:rPr>
              <a:t>equilibrium constant</a:t>
            </a:r>
            <a:endParaRPr lang="en-US" sz="3600" b="1" i="1" dirty="0">
              <a:solidFill>
                <a:srgbClr val="FF0000"/>
              </a:solidFill>
            </a:endParaRPr>
          </a:p>
          <a:p>
            <a:pPr marL="342900" indent="-342900" eaLnBrk="0" fontAlgn="base" hangingPunct="0">
              <a:spcBef>
                <a:spcPct val="0"/>
              </a:spcBef>
              <a:spcAft>
                <a:spcPct val="0"/>
              </a:spcAft>
              <a:buClr>
                <a:srgbClr val="00CC00"/>
              </a:buClr>
              <a:buSzPct val="50000"/>
              <a:defRPr/>
            </a:pPr>
            <a:endParaRPr lang="en-US" sz="2800" dirty="0">
              <a:solidFill>
                <a:srgbClr val="FF9933"/>
              </a:solidFill>
              <a:effectLst>
                <a:outerShdw blurRad="38100" dist="38100" dir="2700000" algn="tl">
                  <a:srgbClr val="000000"/>
                </a:outerShdw>
              </a:effectLst>
            </a:endParaRPr>
          </a:p>
          <a:p>
            <a:pPr marL="342900" indent="-342900" eaLnBrk="0" fontAlgn="base" hangingPunct="0">
              <a:spcBef>
                <a:spcPct val="20000"/>
              </a:spcBef>
              <a:spcAft>
                <a:spcPct val="0"/>
              </a:spcAft>
              <a:buClr>
                <a:srgbClr val="00CC00"/>
              </a:buClr>
              <a:buSzPct val="50000"/>
              <a:defRPr/>
            </a:pPr>
            <a:endParaRPr lang="en-US" sz="3200" dirty="0">
              <a:solidFill>
                <a:srgbClr val="FF9900"/>
              </a:solidFill>
              <a:effectLst>
                <a:outerShdw blurRad="38100" dist="38100" dir="2700000" algn="tl">
                  <a:srgbClr val="000000"/>
                </a:outerShdw>
              </a:effectLst>
            </a:endParaRPr>
          </a:p>
        </p:txBody>
      </p:sp>
      <p:sp>
        <p:nvSpPr>
          <p:cNvPr id="16387" name="Text Box 3"/>
          <p:cNvSpPr txBox="1">
            <a:spLocks noChangeArrowheads="1"/>
          </p:cNvSpPr>
          <p:nvPr/>
        </p:nvSpPr>
        <p:spPr bwMode="auto">
          <a:xfrm>
            <a:off x="4641851" y="2044700"/>
            <a:ext cx="10128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eaLnBrk="0" fontAlgn="base" hangingPunct="0">
              <a:lnSpc>
                <a:spcPct val="155000"/>
              </a:lnSpc>
              <a:spcBef>
                <a:spcPct val="0"/>
              </a:spcBef>
              <a:spcAft>
                <a:spcPct val="0"/>
              </a:spcAft>
              <a:buClrTx/>
              <a:buSzTx/>
              <a:buFontTx/>
              <a:buNone/>
            </a:pPr>
            <a:r>
              <a:rPr lang="en-US" altLang="en-US" sz="2800" i="1">
                <a:solidFill>
                  <a:srgbClr val="000000"/>
                </a:solidFill>
              </a:rPr>
              <a:t>a </a:t>
            </a:r>
            <a:r>
              <a:rPr lang="en-US" altLang="en-US" sz="2800" baseline="30000">
                <a:solidFill>
                  <a:srgbClr val="000000"/>
                </a:solidFill>
              </a:rPr>
              <a:t>solid</a:t>
            </a:r>
            <a:endParaRPr lang="en-US" altLang="en-US" sz="2800">
              <a:solidFill>
                <a:srgbClr val="000000"/>
              </a:solidFill>
            </a:endParaRPr>
          </a:p>
          <a:p>
            <a:pPr eaLnBrk="0" fontAlgn="base" hangingPunct="0">
              <a:spcBef>
                <a:spcPct val="0"/>
              </a:spcBef>
              <a:spcAft>
                <a:spcPct val="0"/>
              </a:spcAft>
              <a:buClrTx/>
              <a:buSzTx/>
              <a:buFontTx/>
              <a:buNone/>
            </a:pPr>
            <a:r>
              <a:rPr lang="en-US" altLang="en-US" sz="2800" i="1">
                <a:solidFill>
                  <a:srgbClr val="000000"/>
                </a:solidFill>
              </a:rPr>
              <a:t>a </a:t>
            </a:r>
            <a:r>
              <a:rPr lang="en-US" altLang="en-US" sz="2800" baseline="30000">
                <a:solidFill>
                  <a:srgbClr val="000000"/>
                </a:solidFill>
              </a:rPr>
              <a:t>liquid</a:t>
            </a:r>
            <a:endParaRPr lang="en-US" altLang="en-US" sz="2800">
              <a:solidFill>
                <a:srgbClr val="000000"/>
              </a:solidFill>
            </a:endParaRPr>
          </a:p>
        </p:txBody>
      </p:sp>
      <p:sp>
        <p:nvSpPr>
          <p:cNvPr id="52228" name="Line 4"/>
          <p:cNvSpPr>
            <a:spLocks noChangeShapeType="1"/>
          </p:cNvSpPr>
          <p:nvPr/>
        </p:nvSpPr>
        <p:spPr bwMode="auto">
          <a:xfrm flipV="1">
            <a:off x="4725988" y="2752725"/>
            <a:ext cx="588962" cy="0"/>
          </a:xfrm>
          <a:prstGeom prst="line">
            <a:avLst/>
          </a:prstGeom>
          <a:noFill/>
          <a:ln w="1270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F9933"/>
              </a:solidFill>
              <a:effectLst>
                <a:outerShdw blurRad="38100" dist="38100" dir="2700000" algn="tl">
                  <a:srgbClr val="000000">
                    <a:alpha val="43137"/>
                  </a:srgbClr>
                </a:outerShdw>
              </a:effectLst>
            </a:endParaRPr>
          </a:p>
        </p:txBody>
      </p:sp>
      <p:sp>
        <p:nvSpPr>
          <p:cNvPr id="16389" name="Text Box 5"/>
          <p:cNvSpPr txBox="1">
            <a:spLocks noChangeArrowheads="1"/>
          </p:cNvSpPr>
          <p:nvPr/>
        </p:nvSpPr>
        <p:spPr bwMode="auto">
          <a:xfrm>
            <a:off x="4838701" y="2235201"/>
            <a:ext cx="250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eaLnBrk="0" fontAlgn="base" hangingPunct="0">
              <a:spcBef>
                <a:spcPct val="0"/>
              </a:spcBef>
              <a:spcAft>
                <a:spcPct val="0"/>
              </a:spcAft>
              <a:buClrTx/>
              <a:buSzTx/>
              <a:buFontTx/>
              <a:buNone/>
            </a:pPr>
            <a:r>
              <a:rPr lang="en-US" altLang="en-US" sz="2800" baseline="-25000">
                <a:solidFill>
                  <a:srgbClr val="000000"/>
                </a:solidFill>
              </a:rPr>
              <a:t>i</a:t>
            </a:r>
            <a:endParaRPr lang="en-US" altLang="en-US" sz="2800">
              <a:solidFill>
                <a:srgbClr val="000000"/>
              </a:solidFill>
            </a:endParaRPr>
          </a:p>
        </p:txBody>
      </p:sp>
      <p:sp>
        <p:nvSpPr>
          <p:cNvPr id="16390" name="Text Box 6"/>
          <p:cNvSpPr txBox="1">
            <a:spLocks noChangeArrowheads="1"/>
          </p:cNvSpPr>
          <p:nvPr/>
        </p:nvSpPr>
        <p:spPr bwMode="auto">
          <a:xfrm>
            <a:off x="4838701" y="2724151"/>
            <a:ext cx="250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eaLnBrk="0" fontAlgn="base" hangingPunct="0">
              <a:spcBef>
                <a:spcPct val="0"/>
              </a:spcBef>
              <a:spcAft>
                <a:spcPct val="0"/>
              </a:spcAft>
              <a:buClrTx/>
              <a:buSzTx/>
              <a:buFontTx/>
              <a:buNone/>
            </a:pPr>
            <a:r>
              <a:rPr lang="en-US" altLang="en-US" sz="2800" baseline="-25000">
                <a:solidFill>
                  <a:srgbClr val="000000"/>
                </a:solidFill>
              </a:rPr>
              <a:t>i</a:t>
            </a:r>
            <a:endParaRPr lang="en-US" altLang="en-US" sz="2800">
              <a:solidFill>
                <a:srgbClr val="000000"/>
              </a:solidFill>
            </a:endParaRPr>
          </a:p>
        </p:txBody>
      </p:sp>
    </p:spTree>
    <p:extLst>
      <p:ext uri="{BB962C8B-B14F-4D97-AF65-F5344CB8AC3E}">
        <p14:creationId xmlns:p14="http://schemas.microsoft.com/office/powerpoint/2010/main" val="233436732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909763" y="1001713"/>
            <a:ext cx="83375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eaLnBrk="0" fontAlgn="base" hangingPunct="0">
              <a:spcAft>
                <a:spcPct val="0"/>
              </a:spcAft>
            </a:pPr>
            <a:r>
              <a:rPr lang="en-US" altLang="en-US" b="1" i="1" dirty="0">
                <a:solidFill>
                  <a:srgbClr val="FF0000"/>
                </a:solidFill>
              </a:rPr>
              <a:t>incompatible </a:t>
            </a:r>
            <a:r>
              <a:rPr lang="en-US" altLang="en-US" dirty="0">
                <a:solidFill>
                  <a:srgbClr val="000000"/>
                </a:solidFill>
              </a:rPr>
              <a:t>elements are concentrated in the melt </a:t>
            </a:r>
          </a:p>
          <a:p>
            <a:pPr eaLnBrk="0" fontAlgn="base" hangingPunct="0">
              <a:spcAft>
                <a:spcPct val="0"/>
              </a:spcAft>
              <a:buFont typeface="Monotype Sorts" pitchFamily="2" charset="2"/>
              <a:buNone/>
            </a:pPr>
            <a:r>
              <a:rPr lang="en-US" altLang="en-US" dirty="0">
                <a:solidFill>
                  <a:srgbClr val="000000"/>
                </a:solidFill>
              </a:rPr>
              <a:t>		</a:t>
            </a:r>
          </a:p>
          <a:p>
            <a:pPr eaLnBrk="0" fontAlgn="base" hangingPunct="0">
              <a:spcAft>
                <a:spcPct val="0"/>
              </a:spcAft>
              <a:buFont typeface="Monotype Sorts" pitchFamily="2" charset="2"/>
              <a:buNone/>
            </a:pPr>
            <a:r>
              <a:rPr lang="en-US" altLang="en-US" dirty="0">
                <a:solidFill>
                  <a:srgbClr val="000000"/>
                </a:solidFill>
              </a:rPr>
              <a:t>			(K</a:t>
            </a:r>
            <a:r>
              <a:rPr lang="en-US" altLang="en-US" baseline="-25000" dirty="0">
                <a:solidFill>
                  <a:srgbClr val="000000"/>
                </a:solidFill>
              </a:rPr>
              <a:t>D</a:t>
            </a:r>
            <a:r>
              <a:rPr lang="en-US" altLang="en-US" dirty="0">
                <a:solidFill>
                  <a:srgbClr val="000000"/>
                </a:solidFill>
              </a:rPr>
              <a:t> or D)  « 1</a:t>
            </a:r>
          </a:p>
          <a:p>
            <a:pPr eaLnBrk="0" fontAlgn="base" hangingPunct="0">
              <a:spcAft>
                <a:spcPct val="0"/>
              </a:spcAft>
              <a:buFont typeface="Monotype Sorts" pitchFamily="2" charset="2"/>
              <a:buNone/>
            </a:pPr>
            <a:endParaRPr lang="en-US" altLang="en-US" dirty="0">
              <a:solidFill>
                <a:srgbClr val="000000"/>
              </a:solidFill>
            </a:endParaRPr>
          </a:p>
          <a:p>
            <a:pPr eaLnBrk="0" fontAlgn="base" hangingPunct="0">
              <a:spcAft>
                <a:spcPct val="0"/>
              </a:spcAft>
            </a:pPr>
            <a:r>
              <a:rPr lang="en-US" altLang="en-US" b="1" i="1" dirty="0">
                <a:solidFill>
                  <a:srgbClr val="FF0000"/>
                </a:solidFill>
              </a:rPr>
              <a:t>compatible</a:t>
            </a:r>
            <a:r>
              <a:rPr lang="en-US" altLang="en-US" dirty="0">
                <a:solidFill>
                  <a:srgbClr val="000000"/>
                </a:solidFill>
              </a:rPr>
              <a:t> elements are concentrated in the solid </a:t>
            </a:r>
          </a:p>
          <a:p>
            <a:pPr eaLnBrk="0" fontAlgn="base" hangingPunct="0">
              <a:spcAft>
                <a:spcPct val="0"/>
              </a:spcAft>
              <a:buFont typeface="Monotype Sorts" pitchFamily="2" charset="2"/>
              <a:buNone/>
            </a:pPr>
            <a:r>
              <a:rPr lang="en-US" altLang="en-US" dirty="0">
                <a:solidFill>
                  <a:srgbClr val="000000"/>
                </a:solidFill>
              </a:rPr>
              <a:t>			K</a:t>
            </a:r>
            <a:r>
              <a:rPr lang="en-US" altLang="en-US" baseline="-25000" dirty="0">
                <a:solidFill>
                  <a:srgbClr val="000000"/>
                </a:solidFill>
              </a:rPr>
              <a:t>D</a:t>
            </a:r>
            <a:r>
              <a:rPr lang="en-US" altLang="en-US" dirty="0">
                <a:solidFill>
                  <a:srgbClr val="000000"/>
                </a:solidFill>
              </a:rPr>
              <a:t> or D » 1</a:t>
            </a:r>
          </a:p>
        </p:txBody>
      </p:sp>
    </p:spTree>
    <p:extLst>
      <p:ext uri="{BB962C8B-B14F-4D97-AF65-F5344CB8AC3E}">
        <p14:creationId xmlns:p14="http://schemas.microsoft.com/office/powerpoint/2010/main" val="320102910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
              <a:schemeClr val="accent1">
                <a:lumMod val="45000"/>
                <a:lumOff val="55000"/>
              </a:schemeClr>
            </a:gs>
            <a:gs pos="5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766888" y="269875"/>
            <a:ext cx="8901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0"/>
              </a:spcBef>
              <a:buClrTx/>
              <a:buSzTx/>
              <a:buFontTx/>
              <a:buNone/>
            </a:pPr>
            <a:r>
              <a:rPr lang="en-US" altLang="en-US" sz="2400" dirty="0">
                <a:solidFill>
                  <a:srgbClr val="000000"/>
                </a:solidFill>
              </a:rPr>
              <a:t>Compatibility depends on minerals and melts involved. </a:t>
            </a:r>
          </a:p>
          <a:p>
            <a:pPr>
              <a:spcBef>
                <a:spcPct val="0"/>
              </a:spcBef>
              <a:buClrTx/>
              <a:buSzTx/>
              <a:buFontTx/>
              <a:buNone/>
            </a:pPr>
            <a:endParaRPr lang="en-US" altLang="en-US" sz="2400" dirty="0">
              <a:solidFill>
                <a:srgbClr val="000000"/>
              </a:solidFill>
            </a:endParaRPr>
          </a:p>
          <a:p>
            <a:pPr algn="ctr">
              <a:spcBef>
                <a:spcPct val="0"/>
              </a:spcBef>
              <a:buClrTx/>
              <a:buSzTx/>
              <a:buFontTx/>
              <a:buNone/>
            </a:pPr>
            <a:r>
              <a:rPr lang="en-US" altLang="en-US" sz="2400" dirty="0">
                <a:solidFill>
                  <a:srgbClr val="000000"/>
                </a:solidFill>
              </a:rPr>
              <a:t>Which are incompatible? Why?</a:t>
            </a:r>
          </a:p>
        </p:txBody>
      </p:sp>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1" y="1785938"/>
            <a:ext cx="6538913"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4156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
              <a:schemeClr val="accent1">
                <a:lumMod val="45000"/>
                <a:lumOff val="55000"/>
              </a:schemeClr>
            </a:gs>
            <a:gs pos="5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089150" y="249238"/>
            <a:ext cx="8015288"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ts val="600"/>
              </a:spcBef>
            </a:pPr>
            <a:r>
              <a:rPr lang="en-US" altLang="en-US" dirty="0">
                <a:solidFill>
                  <a:srgbClr val="000000"/>
                </a:solidFill>
              </a:rPr>
              <a:t>For a </a:t>
            </a:r>
            <a:r>
              <a:rPr lang="en-US" altLang="en-US" dirty="0">
                <a:solidFill>
                  <a:srgbClr val="FF0000"/>
                </a:solidFill>
              </a:rPr>
              <a:t>rock</a:t>
            </a:r>
            <a:r>
              <a:rPr lang="en-US" altLang="en-US" dirty="0">
                <a:solidFill>
                  <a:srgbClr val="000000"/>
                </a:solidFill>
              </a:rPr>
              <a:t>, determine the </a:t>
            </a:r>
            <a:r>
              <a:rPr lang="en-US" altLang="en-US" dirty="0">
                <a:solidFill>
                  <a:srgbClr val="FF0000"/>
                </a:solidFill>
              </a:rPr>
              <a:t>bulk </a:t>
            </a:r>
            <a:r>
              <a:rPr lang="en-US" altLang="en-US" u="sng" dirty="0">
                <a:solidFill>
                  <a:srgbClr val="000000"/>
                </a:solidFill>
              </a:rPr>
              <a:t>distribution coefficient</a:t>
            </a:r>
            <a:r>
              <a:rPr lang="en-US" altLang="en-US" dirty="0">
                <a:solidFill>
                  <a:srgbClr val="000000"/>
                </a:solidFill>
              </a:rPr>
              <a:t> </a:t>
            </a:r>
            <a:r>
              <a:rPr lang="en-US" altLang="en-US" b="1" dirty="0">
                <a:solidFill>
                  <a:srgbClr val="FF0000"/>
                </a:solidFill>
              </a:rPr>
              <a:t>D</a:t>
            </a:r>
            <a:r>
              <a:rPr lang="en-US" altLang="en-US" dirty="0">
                <a:solidFill>
                  <a:srgbClr val="000000"/>
                </a:solidFill>
              </a:rPr>
              <a:t> for an element by calculating the contribution for each mineral</a:t>
            </a:r>
          </a:p>
        </p:txBody>
      </p:sp>
      <p:grpSp>
        <p:nvGrpSpPr>
          <p:cNvPr id="26627" name="Group 3"/>
          <p:cNvGrpSpPr>
            <a:grpSpLocks/>
          </p:cNvGrpSpPr>
          <p:nvPr/>
        </p:nvGrpSpPr>
        <p:grpSpPr bwMode="auto">
          <a:xfrm>
            <a:off x="2852739" y="863601"/>
            <a:ext cx="6656387" cy="4010025"/>
            <a:chOff x="837" y="544"/>
            <a:chExt cx="4193" cy="2526"/>
          </a:xfrm>
        </p:grpSpPr>
        <p:sp>
          <p:nvSpPr>
            <p:cNvPr id="26628" name="Text Box 4"/>
            <p:cNvSpPr txBox="1">
              <a:spLocks noChangeArrowheads="1"/>
            </p:cNvSpPr>
            <p:nvPr/>
          </p:nvSpPr>
          <p:spPr bwMode="auto">
            <a:xfrm>
              <a:off x="837" y="1285"/>
              <a:ext cx="4193" cy="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60000"/>
                </a:spcBef>
                <a:buClrTx/>
                <a:buSzTx/>
                <a:buFontTx/>
                <a:buNone/>
              </a:pPr>
              <a:r>
                <a:rPr lang="en-US" altLang="en-US" sz="2800" dirty="0" smtClean="0">
                  <a:solidFill>
                    <a:srgbClr val="000000"/>
                  </a:solidFill>
                </a:rPr>
                <a:t>	       </a:t>
              </a:r>
              <a:r>
                <a:rPr lang="en-US" altLang="en-US" sz="2800" dirty="0">
                  <a:solidFill>
                    <a:srgbClr val="FF0000"/>
                  </a:solidFill>
                </a:rPr>
                <a:t>D</a:t>
              </a:r>
              <a:r>
                <a:rPr lang="en-US" altLang="en-US" sz="2800" baseline="-25000" dirty="0">
                  <a:solidFill>
                    <a:srgbClr val="FF0000"/>
                  </a:solidFill>
                </a:rPr>
                <a:t>i</a:t>
              </a:r>
              <a:r>
                <a:rPr lang="en-US" altLang="en-US" sz="2800" dirty="0">
                  <a:solidFill>
                    <a:srgbClr val="000000"/>
                  </a:solidFill>
                </a:rPr>
                <a:t> =  </a:t>
              </a:r>
              <a:r>
                <a:rPr lang="en-US" altLang="en-US" dirty="0">
                  <a:solidFill>
                    <a:srgbClr val="000000"/>
                  </a:solidFill>
                  <a:sym typeface="Symbol" panose="05050102010706020507" pitchFamily="18" charset="2"/>
                </a:rPr>
                <a:t></a:t>
              </a:r>
              <a:r>
                <a:rPr lang="en-US" altLang="en-US" sz="2800" dirty="0">
                  <a:solidFill>
                    <a:srgbClr val="000000"/>
                  </a:solidFill>
                  <a:sym typeface="Symbol" panose="05050102010706020507" pitchFamily="18" charset="2"/>
                </a:rPr>
                <a:t> W</a:t>
              </a:r>
              <a:r>
                <a:rPr lang="en-US" altLang="en-US" sz="2800" baseline="-25000" dirty="0">
                  <a:solidFill>
                    <a:srgbClr val="000000"/>
                  </a:solidFill>
                  <a:sym typeface="Symbol" panose="05050102010706020507" pitchFamily="18" charset="2"/>
                </a:rPr>
                <a:t>A</a:t>
              </a:r>
              <a:r>
                <a:rPr lang="en-US" altLang="en-US" sz="2800" dirty="0">
                  <a:solidFill>
                    <a:srgbClr val="000000"/>
                  </a:solidFill>
                  <a:sym typeface="Symbol" panose="05050102010706020507" pitchFamily="18" charset="2"/>
                </a:rPr>
                <a:t> D</a:t>
              </a:r>
              <a:r>
                <a:rPr lang="en-US" altLang="en-US" sz="2800" baseline="-25000" dirty="0">
                  <a:solidFill>
                    <a:srgbClr val="000000"/>
                  </a:solidFill>
                  <a:sym typeface="Symbol" panose="05050102010706020507" pitchFamily="18" charset="2"/>
                </a:rPr>
                <a:t>i</a:t>
              </a:r>
            </a:p>
            <a:p>
              <a:pPr>
                <a:spcBef>
                  <a:spcPct val="60000"/>
                </a:spcBef>
                <a:buClrTx/>
                <a:buSzTx/>
                <a:buFontTx/>
                <a:buNone/>
              </a:pPr>
              <a:r>
                <a:rPr lang="en-US" altLang="en-US" sz="2800" dirty="0">
                  <a:solidFill>
                    <a:srgbClr val="000000"/>
                  </a:solidFill>
                  <a:sym typeface="Symbol" panose="05050102010706020507" pitchFamily="18" charset="2"/>
                </a:rPr>
                <a:t>W</a:t>
              </a:r>
              <a:r>
                <a:rPr lang="en-US" altLang="en-US" sz="2800" baseline="-25000" dirty="0">
                  <a:solidFill>
                    <a:srgbClr val="000000"/>
                  </a:solidFill>
                  <a:sym typeface="Symbol" panose="05050102010706020507" pitchFamily="18" charset="2"/>
                </a:rPr>
                <a:t>A</a:t>
              </a:r>
              <a:r>
                <a:rPr lang="en-US" altLang="en-US" sz="2800" dirty="0">
                  <a:solidFill>
                    <a:srgbClr val="000000"/>
                  </a:solidFill>
                  <a:sym typeface="Symbol" panose="05050102010706020507" pitchFamily="18" charset="2"/>
                </a:rPr>
                <a:t> = weight % of mineral A in the rock</a:t>
              </a:r>
            </a:p>
            <a:p>
              <a:pPr>
                <a:spcBef>
                  <a:spcPct val="60000"/>
                </a:spcBef>
                <a:buClrTx/>
                <a:buSzTx/>
                <a:buFontTx/>
                <a:buNone/>
              </a:pPr>
              <a:r>
                <a:rPr lang="en-US" altLang="en-US" sz="2800" dirty="0">
                  <a:solidFill>
                    <a:srgbClr val="000000"/>
                  </a:solidFill>
                  <a:sym typeface="Symbol" panose="05050102010706020507" pitchFamily="18" charset="2"/>
                </a:rPr>
                <a:t>D</a:t>
              </a:r>
              <a:r>
                <a:rPr lang="en-US" altLang="en-US" sz="2800" baseline="-25000" dirty="0">
                  <a:solidFill>
                    <a:srgbClr val="000000"/>
                  </a:solidFill>
                  <a:sym typeface="Symbol" panose="05050102010706020507" pitchFamily="18" charset="2"/>
                </a:rPr>
                <a:t>i</a:t>
              </a:r>
              <a:r>
                <a:rPr lang="en-US" altLang="en-US" sz="2800" dirty="0">
                  <a:solidFill>
                    <a:srgbClr val="000000"/>
                  </a:solidFill>
                  <a:sym typeface="Symbol" panose="05050102010706020507" pitchFamily="18" charset="2"/>
                </a:rPr>
                <a:t> = partition coefficient of element </a:t>
              </a:r>
              <a:r>
                <a:rPr lang="en-US" altLang="en-US" sz="2800" dirty="0" err="1">
                  <a:solidFill>
                    <a:srgbClr val="000000"/>
                  </a:solidFill>
                  <a:sym typeface="Symbol" panose="05050102010706020507" pitchFamily="18" charset="2"/>
                </a:rPr>
                <a:t>i</a:t>
              </a:r>
              <a:r>
                <a:rPr lang="en-US" altLang="en-US" sz="2800" dirty="0">
                  <a:solidFill>
                    <a:srgbClr val="000000"/>
                  </a:solidFill>
                  <a:sym typeface="Symbol" panose="05050102010706020507" pitchFamily="18" charset="2"/>
                </a:rPr>
                <a:t> in 		mineral A</a:t>
              </a:r>
            </a:p>
            <a:p>
              <a:pPr>
                <a:spcBef>
                  <a:spcPct val="60000"/>
                </a:spcBef>
                <a:buClrTx/>
                <a:buSzTx/>
                <a:buFontTx/>
                <a:buNone/>
              </a:pPr>
              <a:endParaRPr lang="en-US" altLang="en-US" sz="2800" baseline="-25000" dirty="0">
                <a:solidFill>
                  <a:srgbClr val="000000"/>
                </a:solidFill>
                <a:sym typeface="Symbol" panose="05050102010706020507" pitchFamily="18" charset="2"/>
              </a:endParaRPr>
            </a:p>
          </p:txBody>
        </p:sp>
        <p:sp>
          <p:nvSpPr>
            <p:cNvPr id="20485" name="Line 5"/>
            <p:cNvSpPr>
              <a:spLocks noChangeShapeType="1"/>
            </p:cNvSpPr>
            <p:nvPr/>
          </p:nvSpPr>
          <p:spPr bwMode="auto">
            <a:xfrm>
              <a:off x="1846" y="1362"/>
              <a:ext cx="158" cy="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rgbClr val="FF9933"/>
                </a:solidFill>
                <a:effectLst>
                  <a:outerShdw blurRad="38100" dist="38100" dir="2700000" algn="tl">
                    <a:srgbClr val="000000">
                      <a:alpha val="43137"/>
                    </a:srgbClr>
                  </a:outerShdw>
                </a:effectLst>
              </a:endParaRPr>
            </a:p>
          </p:txBody>
        </p:sp>
        <p:sp>
          <p:nvSpPr>
            <p:cNvPr id="26630" name="Text Box 6"/>
            <p:cNvSpPr txBox="1">
              <a:spLocks noChangeArrowheads="1"/>
            </p:cNvSpPr>
            <p:nvPr/>
          </p:nvSpPr>
          <p:spPr bwMode="auto">
            <a:xfrm>
              <a:off x="3086" y="1515"/>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0"/>
                </a:spcBef>
                <a:buClrTx/>
                <a:buSzTx/>
                <a:buFontTx/>
                <a:buNone/>
              </a:pPr>
              <a:r>
                <a:rPr lang="en-US" altLang="en-US" sz="1800" dirty="0">
                  <a:solidFill>
                    <a:srgbClr val="000000"/>
                  </a:solidFill>
                </a:rPr>
                <a:t>A</a:t>
              </a:r>
            </a:p>
          </p:txBody>
        </p:sp>
        <p:sp>
          <p:nvSpPr>
            <p:cNvPr id="26631" name="Text Box 7"/>
            <p:cNvSpPr txBox="1">
              <a:spLocks noChangeArrowheads="1"/>
            </p:cNvSpPr>
            <p:nvPr/>
          </p:nvSpPr>
          <p:spPr bwMode="auto">
            <a:xfrm>
              <a:off x="1040" y="2402"/>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0"/>
                </a:spcBef>
                <a:buClrTx/>
                <a:buSzTx/>
                <a:buFontTx/>
                <a:buNone/>
              </a:pPr>
              <a:r>
                <a:rPr lang="en-US" altLang="en-US" sz="1800">
                  <a:solidFill>
                    <a:srgbClr val="000000"/>
                  </a:solidFill>
                </a:rPr>
                <a:t>A</a:t>
              </a:r>
            </a:p>
          </p:txBody>
        </p:sp>
        <p:sp>
          <p:nvSpPr>
            <p:cNvPr id="20488" name="Line 5"/>
            <p:cNvSpPr>
              <a:spLocks noChangeShapeType="1"/>
            </p:cNvSpPr>
            <p:nvPr/>
          </p:nvSpPr>
          <p:spPr bwMode="auto">
            <a:xfrm>
              <a:off x="1767" y="544"/>
              <a:ext cx="158" cy="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rgbClr val="FF9933"/>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744897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0506" y="1091945"/>
            <a:ext cx="7382435" cy="5243148"/>
          </a:xfrm>
          <a:prstGeom prst="rect">
            <a:avLst/>
          </a:prstGeom>
        </p:spPr>
      </p:pic>
      <p:sp>
        <p:nvSpPr>
          <p:cNvPr id="4" name="Text Box 3"/>
          <p:cNvSpPr txBox="1">
            <a:spLocks noChangeArrowheads="1"/>
          </p:cNvSpPr>
          <p:nvPr/>
        </p:nvSpPr>
        <p:spPr bwMode="auto">
          <a:xfrm>
            <a:off x="1107982" y="269875"/>
            <a:ext cx="8901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lgn="ctr">
              <a:spcBef>
                <a:spcPct val="0"/>
              </a:spcBef>
              <a:buClrTx/>
              <a:buSzTx/>
              <a:buFontTx/>
              <a:buNone/>
            </a:pPr>
            <a:r>
              <a:rPr lang="en-US" altLang="en-US" sz="4000" b="1" dirty="0" smtClean="0">
                <a:solidFill>
                  <a:srgbClr val="000000"/>
                </a:solidFill>
              </a:rPr>
              <a:t>Mantle composition</a:t>
            </a:r>
            <a:endParaRPr lang="en-US" altLang="en-US" sz="4000" b="1" dirty="0">
              <a:solidFill>
                <a:srgbClr val="000000"/>
              </a:solidFill>
            </a:endParaRPr>
          </a:p>
        </p:txBody>
      </p:sp>
    </p:spTree>
    <p:extLst>
      <p:ext uri="{BB962C8B-B14F-4D97-AF65-F5344CB8AC3E}">
        <p14:creationId xmlns:p14="http://schemas.microsoft.com/office/powerpoint/2010/main" val="56068756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
              <a:schemeClr val="accent1">
                <a:lumMod val="45000"/>
                <a:lumOff val="55000"/>
              </a:schemeClr>
            </a:gs>
            <a:gs pos="5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1695450" y="5046663"/>
            <a:ext cx="8972550" cy="1662112"/>
            <a:chOff x="108" y="2827"/>
            <a:chExt cx="5652" cy="1047"/>
          </a:xfrm>
        </p:grpSpPr>
        <p:sp>
          <p:nvSpPr>
            <p:cNvPr id="27654" name="Text Box 3"/>
            <p:cNvSpPr txBox="1">
              <a:spLocks noChangeArrowheads="1"/>
            </p:cNvSpPr>
            <p:nvPr/>
          </p:nvSpPr>
          <p:spPr bwMode="auto">
            <a:xfrm>
              <a:off x="108" y="2827"/>
              <a:ext cx="5652"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50000"/>
                </a:spcBef>
                <a:buClrTx/>
                <a:buSzTx/>
                <a:buFontTx/>
                <a:buNone/>
              </a:pPr>
              <a:r>
                <a:rPr lang="en-US" altLang="en-US" sz="2400" dirty="0">
                  <a:solidFill>
                    <a:srgbClr val="000000"/>
                  </a:solidFill>
                  <a:cs typeface="Times New Roman" panose="02020603050405020304" pitchFamily="18" charset="0"/>
                </a:rPr>
                <a:t>Example: hypothetical garnet lherzolite = 60% olivine, 25% orthopyroxene, 10</a:t>
              </a:r>
              <a:r>
                <a:rPr lang="en-US" altLang="en-US" sz="2400" dirty="0" smtClean="0">
                  <a:solidFill>
                    <a:srgbClr val="000000"/>
                  </a:solidFill>
                  <a:cs typeface="Times New Roman" panose="02020603050405020304" pitchFamily="18" charset="0"/>
                </a:rPr>
                <a:t>% clinopyroxene</a:t>
              </a:r>
              <a:r>
                <a:rPr lang="en-US" altLang="en-US" sz="2400" dirty="0">
                  <a:solidFill>
                    <a:srgbClr val="000000"/>
                  </a:solidFill>
                  <a:cs typeface="Times New Roman" panose="02020603050405020304" pitchFamily="18" charset="0"/>
                </a:rPr>
                <a:t>, and 5% garnet (all by </a:t>
              </a:r>
              <a:r>
                <a:rPr lang="en-US" altLang="en-US" sz="2400" i="1" dirty="0">
                  <a:solidFill>
                    <a:srgbClr val="000000"/>
                  </a:solidFill>
                  <a:cs typeface="Times New Roman" panose="02020603050405020304" pitchFamily="18" charset="0"/>
                </a:rPr>
                <a:t>weight</a:t>
              </a:r>
              <a:r>
                <a:rPr lang="en-US" altLang="en-US" sz="2400" dirty="0">
                  <a:solidFill>
                    <a:srgbClr val="000000"/>
                  </a:solidFill>
                  <a:cs typeface="Times New Roman" panose="02020603050405020304" pitchFamily="18" charset="0"/>
                </a:rPr>
                <a:t>), using the data in Table 9.1, is:</a:t>
              </a:r>
            </a:p>
            <a:p>
              <a:pPr>
                <a:spcBef>
                  <a:spcPct val="50000"/>
                </a:spcBef>
                <a:buClrTx/>
                <a:buSzTx/>
                <a:buFontTx/>
                <a:buNone/>
              </a:pPr>
              <a:r>
                <a:rPr lang="en-US" altLang="en-US" sz="2000" dirty="0" err="1">
                  <a:solidFill>
                    <a:srgbClr val="000000"/>
                  </a:solidFill>
                  <a:cs typeface="Times New Roman" panose="02020603050405020304" pitchFamily="18" charset="0"/>
                </a:rPr>
                <a:t>D</a:t>
              </a:r>
              <a:r>
                <a:rPr lang="en-US" altLang="en-US" sz="2000" baseline="-25000" dirty="0" err="1">
                  <a:solidFill>
                    <a:srgbClr val="000000"/>
                  </a:solidFill>
                  <a:cs typeface="Times New Roman" panose="02020603050405020304" pitchFamily="18" charset="0"/>
                </a:rPr>
                <a:t>Er</a:t>
              </a:r>
              <a:r>
                <a:rPr lang="en-US" altLang="en-US" sz="2000" dirty="0">
                  <a:solidFill>
                    <a:srgbClr val="000000"/>
                  </a:solidFill>
                  <a:cs typeface="Times New Roman" panose="02020603050405020304" pitchFamily="18" charset="0"/>
                </a:rPr>
                <a:t> = (0.6 · 0.026) + (0.25 · 0.23) + (0.10 · 0.583) + (0.05 · 4.7) = 0.366</a:t>
              </a:r>
            </a:p>
          </p:txBody>
        </p:sp>
        <p:sp>
          <p:nvSpPr>
            <p:cNvPr id="63492" name="Line 4"/>
            <p:cNvSpPr>
              <a:spLocks noChangeShapeType="1"/>
            </p:cNvSpPr>
            <p:nvPr/>
          </p:nvSpPr>
          <p:spPr bwMode="auto">
            <a:xfrm>
              <a:off x="166" y="3664"/>
              <a:ext cx="167" cy="0"/>
            </a:xfrm>
            <a:prstGeom prst="line">
              <a:avLst/>
            </a:prstGeom>
            <a:noFill/>
            <a:ln w="9525">
              <a:solidFill>
                <a:schemeClr val="bg2"/>
              </a:solidFill>
              <a:round/>
              <a:headEnd/>
              <a:tailEnd/>
            </a:ln>
            <a:effectLst/>
          </p:spPr>
          <p:txBody>
            <a:bodyPr/>
            <a:lstStyle/>
            <a:p>
              <a:pPr>
                <a:defRPr/>
              </a:pPr>
              <a:endParaRPr lang="en-US">
                <a:solidFill>
                  <a:srgbClr val="FF9933"/>
                </a:solidFill>
                <a:effectLst>
                  <a:outerShdw blurRad="38100" dist="38100" dir="2700000" algn="tl">
                    <a:srgbClr val="000000">
                      <a:alpha val="43137"/>
                    </a:srgbClr>
                  </a:outerShdw>
                </a:effectLst>
              </a:endParaRPr>
            </a:p>
          </p:txBody>
        </p:sp>
      </p:grpSp>
      <p:grpSp>
        <p:nvGrpSpPr>
          <p:cNvPr id="27651" name="Group 5"/>
          <p:cNvGrpSpPr>
            <a:grpSpLocks/>
          </p:cNvGrpSpPr>
          <p:nvPr/>
        </p:nvGrpSpPr>
        <p:grpSpPr bwMode="auto">
          <a:xfrm>
            <a:off x="5230439" y="174813"/>
            <a:ext cx="6845300" cy="4970463"/>
            <a:chOff x="827" y="0"/>
            <a:chExt cx="4312" cy="3131"/>
          </a:xfrm>
        </p:grpSpPr>
        <p:graphicFrame>
          <p:nvGraphicFramePr>
            <p:cNvPr id="27652" name="Object 6"/>
            <p:cNvGraphicFramePr>
              <a:graphicFrameLocks noChangeAspect="1"/>
            </p:cNvGraphicFramePr>
            <p:nvPr/>
          </p:nvGraphicFramePr>
          <p:xfrm>
            <a:off x="827" y="0"/>
            <a:ext cx="4312" cy="3131"/>
          </p:xfrm>
          <a:graphic>
            <a:graphicData uri="http://schemas.openxmlformats.org/presentationml/2006/ole">
              <mc:AlternateContent xmlns:mc="http://schemas.openxmlformats.org/markup-compatibility/2006">
                <mc:Choice xmlns:v="urn:schemas-microsoft-com:vml" Requires="v">
                  <p:oleObj spid="_x0000_s5201" name="Worksheet" r:id="rId4" imgW="4534125" imgH="3292200" progId="Excel.Sheet.8">
                    <p:embed/>
                  </p:oleObj>
                </mc:Choice>
                <mc:Fallback>
                  <p:oleObj name="Worksheet" r:id="rId4" imgW="4534125" imgH="3292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 y="0"/>
                          <a:ext cx="4312" cy="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5" name="Rectangle 7"/>
            <p:cNvSpPr>
              <a:spLocks noChangeArrowheads="1"/>
            </p:cNvSpPr>
            <p:nvPr/>
          </p:nvSpPr>
          <p:spPr bwMode="auto">
            <a:xfrm>
              <a:off x="881" y="2448"/>
              <a:ext cx="4134" cy="161"/>
            </a:xfrm>
            <a:prstGeom prst="rect">
              <a:avLst/>
            </a:prstGeom>
            <a:noFill/>
            <a:ln w="28575">
              <a:solidFill>
                <a:srgbClr val="FF0066"/>
              </a:solidFill>
              <a:miter lim="800000"/>
              <a:headEnd/>
              <a:tailEnd/>
            </a:ln>
            <a:effectLst/>
          </p:spPr>
          <p:txBody>
            <a:bodyPr wrap="none" anchor="ctr"/>
            <a:lstStyle/>
            <a:p>
              <a:pPr>
                <a:defRPr/>
              </a:pPr>
              <a:endParaRPr lang="en-US">
                <a:solidFill>
                  <a:srgbClr val="FF9933"/>
                </a:solidFill>
                <a:effectLst>
                  <a:outerShdw blurRad="38100" dist="38100" dir="2700000" algn="tl">
                    <a:srgbClr val="000000">
                      <a:alpha val="43137"/>
                    </a:srgbClr>
                  </a:outerShdw>
                </a:effectLst>
              </a:endParaRPr>
            </a:p>
          </p:txBody>
        </p:sp>
      </p:grpSp>
      <p:sp>
        <p:nvSpPr>
          <p:cNvPr id="4" name="Rectangle 3"/>
          <p:cNvSpPr/>
          <p:nvPr/>
        </p:nvSpPr>
        <p:spPr>
          <a:xfrm>
            <a:off x="614082" y="1421312"/>
            <a:ext cx="6096000" cy="1975926"/>
          </a:xfrm>
          <a:prstGeom prst="rect">
            <a:avLst/>
          </a:prstGeom>
        </p:spPr>
        <p:txBody>
          <a:bodyPr>
            <a:spAutoFit/>
          </a:bodyPr>
          <a:lstStyle/>
          <a:p>
            <a:pPr>
              <a:spcBef>
                <a:spcPct val="60000"/>
              </a:spcBef>
              <a:buClrTx/>
              <a:buSzTx/>
              <a:buFontTx/>
              <a:buNone/>
            </a:pPr>
            <a:r>
              <a:rPr lang="en-US" altLang="en-US" dirty="0">
                <a:solidFill>
                  <a:srgbClr val="000000"/>
                </a:solidFill>
              </a:rPr>
              <a:t> </a:t>
            </a:r>
            <a:r>
              <a:rPr lang="en-US" altLang="en-US" dirty="0">
                <a:solidFill>
                  <a:srgbClr val="FF0000"/>
                </a:solidFill>
              </a:rPr>
              <a:t>D</a:t>
            </a:r>
            <a:r>
              <a:rPr lang="en-US" altLang="en-US" baseline="-25000" dirty="0">
                <a:solidFill>
                  <a:srgbClr val="FF0000"/>
                </a:solidFill>
              </a:rPr>
              <a:t>i</a:t>
            </a:r>
            <a:r>
              <a:rPr lang="en-US" altLang="en-US" dirty="0">
                <a:solidFill>
                  <a:srgbClr val="000000"/>
                </a:solidFill>
              </a:rPr>
              <a:t> =  </a:t>
            </a:r>
            <a:r>
              <a:rPr lang="en-US" altLang="en-US" dirty="0">
                <a:solidFill>
                  <a:srgbClr val="000000"/>
                </a:solidFill>
                <a:sym typeface="Symbol" panose="05050102010706020507" pitchFamily="18" charset="2"/>
              </a:rPr>
              <a:t> W</a:t>
            </a:r>
            <a:r>
              <a:rPr lang="en-US" altLang="en-US" baseline="-25000" dirty="0">
                <a:solidFill>
                  <a:srgbClr val="000000"/>
                </a:solidFill>
                <a:sym typeface="Symbol" panose="05050102010706020507" pitchFamily="18" charset="2"/>
              </a:rPr>
              <a:t>A</a:t>
            </a:r>
            <a:r>
              <a:rPr lang="en-US" altLang="en-US" dirty="0">
                <a:solidFill>
                  <a:srgbClr val="000000"/>
                </a:solidFill>
                <a:sym typeface="Symbol" panose="05050102010706020507" pitchFamily="18" charset="2"/>
              </a:rPr>
              <a:t> D</a:t>
            </a:r>
            <a:r>
              <a:rPr lang="en-US" altLang="en-US" baseline="-25000" dirty="0">
                <a:solidFill>
                  <a:srgbClr val="000000"/>
                </a:solidFill>
                <a:sym typeface="Symbol" panose="05050102010706020507" pitchFamily="18" charset="2"/>
              </a:rPr>
              <a:t>i</a:t>
            </a:r>
          </a:p>
          <a:p>
            <a:pPr>
              <a:spcBef>
                <a:spcPct val="60000"/>
              </a:spcBef>
              <a:buClrTx/>
              <a:buSzTx/>
              <a:buFontTx/>
              <a:buNone/>
            </a:pPr>
            <a:r>
              <a:rPr lang="en-US" altLang="en-US" dirty="0">
                <a:solidFill>
                  <a:srgbClr val="000000"/>
                </a:solidFill>
                <a:sym typeface="Symbol" panose="05050102010706020507" pitchFamily="18" charset="2"/>
              </a:rPr>
              <a:t>W</a:t>
            </a:r>
            <a:r>
              <a:rPr lang="en-US" altLang="en-US" baseline="-25000" dirty="0">
                <a:solidFill>
                  <a:srgbClr val="000000"/>
                </a:solidFill>
                <a:sym typeface="Symbol" panose="05050102010706020507" pitchFamily="18" charset="2"/>
              </a:rPr>
              <a:t>A</a:t>
            </a:r>
            <a:r>
              <a:rPr lang="en-US" altLang="en-US" dirty="0">
                <a:solidFill>
                  <a:srgbClr val="000000"/>
                </a:solidFill>
                <a:sym typeface="Symbol" panose="05050102010706020507" pitchFamily="18" charset="2"/>
              </a:rPr>
              <a:t> = weight % of mineral A in the rock</a:t>
            </a:r>
          </a:p>
          <a:p>
            <a:pPr>
              <a:spcBef>
                <a:spcPct val="60000"/>
              </a:spcBef>
              <a:buClrTx/>
              <a:buSzTx/>
              <a:buFontTx/>
              <a:buNone/>
            </a:pPr>
            <a:r>
              <a:rPr lang="en-US" altLang="en-US" dirty="0">
                <a:solidFill>
                  <a:srgbClr val="000000"/>
                </a:solidFill>
                <a:sym typeface="Symbol" panose="05050102010706020507" pitchFamily="18" charset="2"/>
              </a:rPr>
              <a:t>D</a:t>
            </a:r>
            <a:r>
              <a:rPr lang="en-US" altLang="en-US" baseline="-25000" dirty="0">
                <a:solidFill>
                  <a:srgbClr val="000000"/>
                </a:solidFill>
                <a:sym typeface="Symbol" panose="05050102010706020507" pitchFamily="18" charset="2"/>
              </a:rPr>
              <a:t>i</a:t>
            </a:r>
            <a:r>
              <a:rPr lang="en-US" altLang="en-US" dirty="0">
                <a:solidFill>
                  <a:srgbClr val="000000"/>
                </a:solidFill>
                <a:sym typeface="Symbol" panose="05050102010706020507" pitchFamily="18" charset="2"/>
              </a:rPr>
              <a:t> = partition coefficient of element </a:t>
            </a:r>
            <a:r>
              <a:rPr lang="en-US" altLang="en-US" dirty="0" err="1">
                <a:solidFill>
                  <a:srgbClr val="000000"/>
                </a:solidFill>
                <a:sym typeface="Symbol" panose="05050102010706020507" pitchFamily="18" charset="2"/>
              </a:rPr>
              <a:t>i</a:t>
            </a:r>
            <a:r>
              <a:rPr lang="en-US" altLang="en-US" dirty="0">
                <a:solidFill>
                  <a:srgbClr val="000000"/>
                </a:solidFill>
                <a:sym typeface="Symbol" panose="05050102010706020507" pitchFamily="18" charset="2"/>
              </a:rPr>
              <a:t> in 		mineral </a:t>
            </a:r>
            <a:r>
              <a:rPr lang="en-US" altLang="en-US" dirty="0" smtClean="0">
                <a:solidFill>
                  <a:srgbClr val="000000"/>
                </a:solidFill>
                <a:sym typeface="Symbol" panose="05050102010706020507" pitchFamily="18" charset="2"/>
              </a:rPr>
              <a:t>A</a:t>
            </a:r>
          </a:p>
          <a:p>
            <a:pPr>
              <a:spcBef>
                <a:spcPct val="60000"/>
              </a:spcBef>
              <a:buClrTx/>
              <a:buSzTx/>
              <a:buFontTx/>
              <a:buNone/>
            </a:pPr>
            <a:r>
              <a:rPr lang="en-US" altLang="en-US" dirty="0">
                <a:solidFill>
                  <a:srgbClr val="FF0000"/>
                </a:solidFill>
              </a:rPr>
              <a:t>bulk </a:t>
            </a:r>
            <a:r>
              <a:rPr lang="en-US" altLang="en-US" u="sng" dirty="0">
                <a:solidFill>
                  <a:srgbClr val="000000"/>
                </a:solidFill>
              </a:rPr>
              <a:t>distribution coefficient</a:t>
            </a:r>
            <a:r>
              <a:rPr lang="en-US" altLang="en-US" dirty="0">
                <a:solidFill>
                  <a:srgbClr val="000000"/>
                </a:solidFill>
              </a:rPr>
              <a:t> </a:t>
            </a:r>
            <a:r>
              <a:rPr lang="en-US" altLang="en-US" b="1" dirty="0">
                <a:solidFill>
                  <a:srgbClr val="FF0000"/>
                </a:solidFill>
              </a:rPr>
              <a:t>D</a:t>
            </a:r>
            <a:endParaRPr lang="en-US" dirty="0"/>
          </a:p>
        </p:txBody>
      </p:sp>
      <p:sp>
        <p:nvSpPr>
          <p:cNvPr id="9" name="Line 4"/>
          <p:cNvSpPr>
            <a:spLocks noChangeShapeType="1"/>
          </p:cNvSpPr>
          <p:nvPr/>
        </p:nvSpPr>
        <p:spPr bwMode="auto">
          <a:xfrm>
            <a:off x="3271184" y="3085353"/>
            <a:ext cx="265113" cy="0"/>
          </a:xfrm>
          <a:prstGeom prst="line">
            <a:avLst/>
          </a:prstGeom>
          <a:noFill/>
          <a:ln w="9525">
            <a:solidFill>
              <a:schemeClr val="bg2"/>
            </a:solidFill>
            <a:round/>
            <a:headEnd/>
            <a:tailEnd/>
          </a:ln>
          <a:effectLst/>
        </p:spPr>
        <p:txBody>
          <a:bodyPr/>
          <a:lstStyle/>
          <a:p>
            <a:pPr>
              <a:defRPr/>
            </a:pPr>
            <a:endParaRPr lang="en-US">
              <a:solidFill>
                <a:srgbClr val="FF99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2081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6851"/>
          </a:xfrm>
        </p:spPr>
        <p:txBody>
          <a:bodyPr>
            <a:normAutofit/>
          </a:bodyPr>
          <a:lstStyle/>
          <a:p>
            <a:pPr algn="ctr"/>
            <a:r>
              <a:rPr lang="en-US" sz="3200" b="1" u="sng" dirty="0" smtClean="0">
                <a:latin typeface="Times New Roman" panose="02020603050405020304" pitchFamily="18" charset="0"/>
                <a:cs typeface="Times New Roman" panose="02020603050405020304" pitchFamily="18" charset="0"/>
              </a:rPr>
              <a:t>Plotting Trace Elements</a:t>
            </a:r>
            <a:endParaRPr lang="en-US" sz="32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21976"/>
            <a:ext cx="10515600" cy="5154987"/>
          </a:xfrm>
        </p:spPr>
        <p:txBody>
          <a:bodyPr numCol="2">
            <a:normAutofit/>
          </a:bodyPr>
          <a:lstStyle/>
          <a:p>
            <a:r>
              <a:rPr lang="en-US" sz="1800" b="1" dirty="0" err="1" smtClean="0">
                <a:latin typeface="Times New Roman" panose="02020603050405020304" pitchFamily="18" charset="0"/>
                <a:cs typeface="Times New Roman" panose="02020603050405020304" pitchFamily="18" charset="0"/>
              </a:rPr>
              <a:t>Spidergrams</a:t>
            </a:r>
            <a:r>
              <a:rPr lang="en-US" sz="1800" b="1"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allow to</a:t>
            </a: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See many elements at a time</a:t>
            </a: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Compare elements with large differences of absolute abundance (log scale!)</a:t>
            </a: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To some degree, make </a:t>
            </a:r>
            <a:r>
              <a:rPr lang="en-US" sz="1800" dirty="0" err="1">
                <a:latin typeface="Times New Roman" panose="02020603050405020304" pitchFamily="18" charset="0"/>
                <a:cs typeface="Times New Roman" panose="02020603050405020304" pitchFamily="18" charset="0"/>
              </a:rPr>
              <a:t>petrogenetic</a:t>
            </a:r>
            <a:r>
              <a:rPr lang="en-US" sz="1800" dirty="0">
                <a:latin typeface="Times New Roman" panose="02020603050405020304" pitchFamily="18" charset="0"/>
                <a:cs typeface="Times New Roman" panose="02020603050405020304" pitchFamily="18" charset="0"/>
              </a:rPr>
              <a:t> interpretations</a:t>
            </a:r>
          </a:p>
          <a:p>
            <a:r>
              <a:rPr lang="en-US" sz="1800" dirty="0">
                <a:latin typeface="Times New Roman" panose="02020603050405020304" pitchFamily="18" charset="0"/>
                <a:cs typeface="Times New Roman" panose="02020603050405020304" pitchFamily="18" charset="0"/>
              </a:rPr>
              <a:t>Making a </a:t>
            </a:r>
            <a:r>
              <a:rPr lang="en-US" sz="1800" dirty="0" err="1">
                <a:latin typeface="Times New Roman" panose="02020603050405020304" pitchFamily="18" charset="0"/>
                <a:cs typeface="Times New Roman" panose="02020603050405020304" pitchFamily="18" charset="0"/>
              </a:rPr>
              <a:t>spidergram</a:t>
            </a:r>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For each sample, arrange elements in order of increasing compatibility (i.e</a:t>
            </a:r>
            <a:r>
              <a:rPr lang="en-US" sz="1800" dirty="0" smtClean="0">
                <a:latin typeface="Times New Roman" panose="02020603050405020304" pitchFamily="18" charset="0"/>
                <a:cs typeface="Times New Roman" panose="02020603050405020304" pitchFamily="18" charset="0"/>
              </a:rPr>
              <a:t>., the </a:t>
            </a:r>
            <a:r>
              <a:rPr lang="en-US" sz="1800" dirty="0">
                <a:latin typeface="Times New Roman" panose="02020603050405020304" pitchFamily="18" charset="0"/>
                <a:cs typeface="Times New Roman" panose="02020603050405020304" pitchFamily="18" charset="0"/>
              </a:rPr>
              <a:t>more incompatible at the left). (technically, this implies a different </a:t>
            </a:r>
            <a:r>
              <a:rPr lang="en-US" sz="1800" dirty="0" smtClean="0">
                <a:latin typeface="Times New Roman" panose="02020603050405020304" pitchFamily="18" charset="0"/>
                <a:cs typeface="Times New Roman" panose="02020603050405020304" pitchFamily="18" charset="0"/>
              </a:rPr>
              <a:t>order for </a:t>
            </a:r>
            <a:r>
              <a:rPr lang="en-US" sz="1800" dirty="0">
                <a:latin typeface="Times New Roman" panose="02020603050405020304" pitchFamily="18" charset="0"/>
                <a:cs typeface="Times New Roman" panose="02020603050405020304" pitchFamily="18" charset="0"/>
              </a:rPr>
              <a:t>each different source!).</a:t>
            </a: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Plot the normalized value of each elements (log scale!)</a:t>
            </a: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Link the dots</a:t>
            </a: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Look at the “anomalies</a:t>
            </a:r>
            <a:r>
              <a:rPr lang="en-US" sz="1800" dirty="0" smtClean="0">
                <a:latin typeface="Times New Roman" panose="02020603050405020304" pitchFamily="18" charset="0"/>
                <a:cs typeface="Times New Roman" panose="02020603050405020304" pitchFamily="18" charset="0"/>
              </a:rPr>
              <a:t>”</a:t>
            </a:r>
          </a:p>
          <a:p>
            <a:endParaRPr lang="en-US" sz="1800" dirty="0">
              <a:latin typeface="Times New Roman" panose="02020603050405020304" pitchFamily="18" charset="0"/>
              <a:cs typeface="Times New Roman" panose="02020603050405020304" pitchFamily="18" charset="0"/>
            </a:endParaRPr>
          </a:p>
          <a:p>
            <a:r>
              <a:rPr lang="en-US" sz="1800" b="1" i="1" u="sng" dirty="0">
                <a:latin typeface="Times New Roman" panose="02020603050405020304" pitchFamily="18" charset="0"/>
                <a:cs typeface="Times New Roman" panose="02020603050405020304" pitchFamily="18" charset="0"/>
              </a:rPr>
              <a:t>Some classical </a:t>
            </a:r>
            <a:r>
              <a:rPr lang="en-US" sz="1800" b="1" i="1" u="sng" dirty="0" err="1">
                <a:latin typeface="Times New Roman" panose="02020603050405020304" pitchFamily="18" charset="0"/>
                <a:cs typeface="Times New Roman" panose="02020603050405020304" pitchFamily="18" charset="0"/>
              </a:rPr>
              <a:t>spidergrams</a:t>
            </a:r>
            <a:r>
              <a:rPr lang="en-US" sz="1800" b="1" i="1" u="sng" dirty="0">
                <a:latin typeface="Times New Roman" panose="02020603050405020304" pitchFamily="18" charset="0"/>
                <a:cs typeface="Times New Roman" panose="02020603050405020304" pitchFamily="18" charset="0"/>
              </a:rPr>
              <a:t>:</a:t>
            </a: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REE diagrams (</a:t>
            </a:r>
            <a:r>
              <a:rPr lang="en-US" sz="1800" dirty="0" err="1">
                <a:latin typeface="Times New Roman" panose="02020603050405020304" pitchFamily="18" charset="0"/>
                <a:cs typeface="Times New Roman" panose="02020603050405020304" pitchFamily="18" charset="0"/>
              </a:rPr>
              <a:t>n’ed</a:t>
            </a:r>
            <a:r>
              <a:rPr lang="en-US" sz="1800" dirty="0">
                <a:latin typeface="Times New Roman" panose="02020603050405020304" pitchFamily="18" charset="0"/>
                <a:cs typeface="Times New Roman" panose="02020603050405020304" pitchFamily="18" charset="0"/>
              </a:rPr>
              <a:t> to </a:t>
            </a:r>
            <a:r>
              <a:rPr lang="en-US" sz="1800" dirty="0" err="1">
                <a:latin typeface="Times New Roman" panose="02020603050405020304" pitchFamily="18" charset="0"/>
                <a:cs typeface="Times New Roman" panose="02020603050405020304" pitchFamily="18" charset="0"/>
              </a:rPr>
              <a:t>chondrites</a:t>
            </a:r>
            <a:r>
              <a:rPr lang="en-US" sz="1800" dirty="0">
                <a:latin typeface="Times New Roman" panose="02020603050405020304" pitchFamily="18" charset="0"/>
                <a:cs typeface="Times New Roman" panose="02020603050405020304" pitchFamily="18" charset="0"/>
              </a:rPr>
              <a:t> or </a:t>
            </a:r>
            <a:r>
              <a:rPr lang="en-US" sz="1800" dirty="0" smtClean="0">
                <a:latin typeface="Times New Roman" panose="02020603050405020304" pitchFamily="18" charset="0"/>
                <a:cs typeface="Times New Roman" panose="02020603050405020304" pitchFamily="18" charset="0"/>
              </a:rPr>
              <a:t>PRIMA=</a:t>
            </a:r>
            <a:r>
              <a:rPr lang="en-US" sz="1800" dirty="0" err="1" smtClean="0">
                <a:latin typeface="Times New Roman" panose="02020603050405020304" pitchFamily="18" charset="0"/>
                <a:cs typeface="Times New Roman" panose="02020603050405020304" pitchFamily="18" charset="0"/>
              </a:rPr>
              <a:t>PRImitive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MAntle</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 general)</a:t>
            </a: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Multi-element diagrams for incompatible elements (</a:t>
            </a:r>
            <a:r>
              <a:rPr lang="en-US" sz="1800" dirty="0" err="1">
                <a:latin typeface="Times New Roman" panose="02020603050405020304" pitchFamily="18" charset="0"/>
                <a:cs typeface="Times New Roman" panose="02020603050405020304" pitchFamily="18" charset="0"/>
              </a:rPr>
              <a:t>N’ed</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to PRIMA/</a:t>
            </a:r>
            <a:r>
              <a:rPr lang="en-US" sz="1800" dirty="0" err="1" smtClean="0">
                <a:latin typeface="Times New Roman" panose="02020603050405020304" pitchFamily="18" charset="0"/>
                <a:cs typeface="Times New Roman" panose="02020603050405020304" pitchFamily="18" charset="0"/>
              </a:rPr>
              <a:t>chondrites</a:t>
            </a:r>
            <a:r>
              <a:rPr lang="en-US" sz="1800" dirty="0">
                <a:latin typeface="Times New Roman" panose="02020603050405020304" pitchFamily="18" charset="0"/>
                <a:cs typeface="Times New Roman" panose="02020603050405020304" pitchFamily="18" charset="0"/>
              </a:rPr>
              <a:t>, or to MORBs)</a:t>
            </a: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PGE diagrams</a:t>
            </a: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Transition metal diagrams</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7420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gradFill>
          <a:gsLst>
            <a:gs pos="85000">
              <a:schemeClr val="tx2">
                <a:lumMod val="20000"/>
                <a:lumOff val="80000"/>
              </a:schemeClr>
            </a:gs>
            <a:gs pos="6000">
              <a:srgbClr val="6C2046">
                <a:alpha val="60784"/>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209800" y="387350"/>
            <a:ext cx="8262938"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lgn="just">
              <a:spcBef>
                <a:spcPts val="600"/>
              </a:spcBef>
            </a:pPr>
            <a:r>
              <a:rPr lang="en-US" altLang="en-US" dirty="0">
                <a:solidFill>
                  <a:srgbClr val="000000"/>
                </a:solidFill>
              </a:rPr>
              <a:t>Sr and Ba (also </a:t>
            </a:r>
            <a:r>
              <a:rPr lang="en-US" altLang="en-US" i="1" dirty="0">
                <a:solidFill>
                  <a:srgbClr val="FF0000"/>
                </a:solidFill>
              </a:rPr>
              <a:t>incompatible</a:t>
            </a:r>
            <a:r>
              <a:rPr lang="en-US" altLang="en-US" dirty="0">
                <a:solidFill>
                  <a:srgbClr val="000000"/>
                </a:solidFill>
              </a:rPr>
              <a:t> elements)</a:t>
            </a:r>
          </a:p>
          <a:p>
            <a:pPr lvl="2">
              <a:spcBef>
                <a:spcPts val="600"/>
              </a:spcBef>
            </a:pPr>
            <a:r>
              <a:rPr lang="en-US" altLang="en-US" sz="2800" dirty="0">
                <a:solidFill>
                  <a:srgbClr val="FF0066"/>
                </a:solidFill>
              </a:rPr>
              <a:t>Sr</a:t>
            </a:r>
            <a:r>
              <a:rPr lang="en-US" altLang="en-US" sz="2800" dirty="0">
                <a:solidFill>
                  <a:srgbClr val="000000"/>
                </a:solidFill>
              </a:rPr>
              <a:t> is excluded from most common minerals except </a:t>
            </a:r>
            <a:r>
              <a:rPr lang="en-US" altLang="en-US" sz="2800" dirty="0">
                <a:solidFill>
                  <a:srgbClr val="FF0066"/>
                </a:solidFill>
              </a:rPr>
              <a:t>plagioclase</a:t>
            </a:r>
            <a:r>
              <a:rPr lang="en-US" altLang="en-US" sz="2800" dirty="0">
                <a:solidFill>
                  <a:srgbClr val="FF9933"/>
                </a:solidFill>
              </a:rPr>
              <a:t> </a:t>
            </a:r>
          </a:p>
          <a:p>
            <a:pPr lvl="2">
              <a:spcBef>
                <a:spcPts val="600"/>
              </a:spcBef>
            </a:pPr>
            <a:r>
              <a:rPr lang="en-US" altLang="en-US" sz="2800" dirty="0">
                <a:solidFill>
                  <a:srgbClr val="FF9933"/>
                </a:solidFill>
              </a:rPr>
              <a:t> </a:t>
            </a:r>
            <a:r>
              <a:rPr lang="en-US" altLang="en-US" sz="2800" dirty="0">
                <a:solidFill>
                  <a:srgbClr val="FF0000"/>
                </a:solidFill>
              </a:rPr>
              <a:t>Ba </a:t>
            </a:r>
            <a:r>
              <a:rPr lang="en-US" altLang="en-US" sz="2800" dirty="0">
                <a:solidFill>
                  <a:srgbClr val="000000"/>
                </a:solidFill>
              </a:rPr>
              <a:t>similarly excluded except in</a:t>
            </a:r>
            <a:r>
              <a:rPr lang="en-US" altLang="en-US" sz="2800" dirty="0">
                <a:solidFill>
                  <a:srgbClr val="FF0000"/>
                </a:solidFill>
              </a:rPr>
              <a:t> alkali </a:t>
            </a:r>
            <a:r>
              <a:rPr lang="en-US" altLang="en-US" sz="2800" dirty="0" smtClean="0">
                <a:solidFill>
                  <a:srgbClr val="FF0000"/>
                </a:solidFill>
              </a:rPr>
              <a:t>feldspar</a:t>
            </a:r>
            <a:endParaRPr lang="en-US" altLang="en-US" sz="2800" dirty="0">
              <a:solidFill>
                <a:srgbClr val="FF0000"/>
              </a:solidFill>
            </a:endParaRPr>
          </a:p>
        </p:txBody>
      </p:sp>
      <p:graphicFrame>
        <p:nvGraphicFramePr>
          <p:cNvPr id="37891" name="Object 3"/>
          <p:cNvGraphicFramePr>
            <a:graphicFrameLocks noChangeAspect="1"/>
          </p:cNvGraphicFramePr>
          <p:nvPr/>
        </p:nvGraphicFramePr>
        <p:xfrm>
          <a:off x="3462339" y="2439988"/>
          <a:ext cx="6084887" cy="4418012"/>
        </p:xfrm>
        <a:graphic>
          <a:graphicData uri="http://schemas.openxmlformats.org/presentationml/2006/ole">
            <mc:AlternateContent xmlns:mc="http://schemas.openxmlformats.org/markup-compatibility/2006">
              <mc:Choice xmlns:v="urn:schemas-microsoft-com:vml" Requires="v">
                <p:oleObj spid="_x0000_s6224" name="Worksheet" r:id="rId4" imgW="4534125" imgH="3292200" progId="Excel.Sheet.8">
                  <p:embed/>
                </p:oleObj>
              </mc:Choice>
              <mc:Fallback>
                <p:oleObj name="Worksheet" r:id="rId4" imgW="4534125" imgH="3292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2339" y="2439988"/>
                        <a:ext cx="6084887" cy="441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9780343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gradFill>
          <a:gsLst>
            <a:gs pos="85000">
              <a:schemeClr val="tx2">
                <a:lumMod val="20000"/>
                <a:lumOff val="80000"/>
              </a:schemeClr>
            </a:gs>
            <a:gs pos="6000">
              <a:srgbClr val="6C2046">
                <a:alpha val="60784"/>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93485" y="387350"/>
            <a:ext cx="11146972"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lgn="just">
              <a:spcBef>
                <a:spcPts val="600"/>
              </a:spcBef>
            </a:pPr>
            <a:r>
              <a:rPr lang="en-US" altLang="en-US" dirty="0">
                <a:solidFill>
                  <a:srgbClr val="000000"/>
                </a:solidFill>
              </a:rPr>
              <a:t>Sr and Ba </a:t>
            </a:r>
            <a:r>
              <a:rPr lang="en-US" altLang="en-US" dirty="0" smtClean="0">
                <a:solidFill>
                  <a:srgbClr val="000000"/>
                </a:solidFill>
              </a:rPr>
              <a:t>(</a:t>
            </a:r>
            <a:r>
              <a:rPr lang="en-US" altLang="en-US" i="1" dirty="0" smtClean="0">
                <a:solidFill>
                  <a:srgbClr val="FF0000"/>
                </a:solidFill>
              </a:rPr>
              <a:t>incompatible</a:t>
            </a:r>
            <a:r>
              <a:rPr lang="en-US" altLang="en-US" dirty="0" smtClean="0">
                <a:solidFill>
                  <a:srgbClr val="000000"/>
                </a:solidFill>
              </a:rPr>
              <a:t> </a:t>
            </a:r>
            <a:r>
              <a:rPr lang="en-US" altLang="en-US" dirty="0">
                <a:solidFill>
                  <a:srgbClr val="000000"/>
                </a:solidFill>
              </a:rPr>
              <a:t>elements)</a:t>
            </a:r>
          </a:p>
          <a:p>
            <a:pPr lvl="2">
              <a:spcBef>
                <a:spcPts val="600"/>
              </a:spcBef>
            </a:pPr>
            <a:r>
              <a:rPr lang="en-US" altLang="en-US" sz="2800" dirty="0">
                <a:solidFill>
                  <a:srgbClr val="FF0066"/>
                </a:solidFill>
              </a:rPr>
              <a:t>Sr</a:t>
            </a:r>
            <a:r>
              <a:rPr lang="en-US" altLang="en-US" sz="2800" dirty="0">
                <a:solidFill>
                  <a:srgbClr val="000000"/>
                </a:solidFill>
              </a:rPr>
              <a:t> is excluded from most common minerals except </a:t>
            </a:r>
            <a:r>
              <a:rPr lang="en-US" altLang="en-US" sz="2800" dirty="0">
                <a:solidFill>
                  <a:srgbClr val="FF0066"/>
                </a:solidFill>
              </a:rPr>
              <a:t>plagioclase</a:t>
            </a:r>
            <a:r>
              <a:rPr lang="en-US" altLang="en-US" sz="2800" dirty="0">
                <a:solidFill>
                  <a:srgbClr val="FF9933"/>
                </a:solidFill>
              </a:rPr>
              <a:t> </a:t>
            </a:r>
          </a:p>
          <a:p>
            <a:pPr lvl="2">
              <a:spcBef>
                <a:spcPts val="600"/>
              </a:spcBef>
            </a:pPr>
            <a:r>
              <a:rPr lang="en-US" altLang="en-US" sz="2800" dirty="0">
                <a:solidFill>
                  <a:srgbClr val="FF9933"/>
                </a:solidFill>
              </a:rPr>
              <a:t> </a:t>
            </a:r>
            <a:r>
              <a:rPr lang="en-US" altLang="en-US" sz="2800" dirty="0">
                <a:solidFill>
                  <a:srgbClr val="FF0000"/>
                </a:solidFill>
              </a:rPr>
              <a:t>Ba </a:t>
            </a:r>
            <a:r>
              <a:rPr lang="en-US" altLang="en-US" sz="2800" dirty="0">
                <a:solidFill>
                  <a:srgbClr val="000000"/>
                </a:solidFill>
              </a:rPr>
              <a:t>similarly excluded except in</a:t>
            </a:r>
            <a:r>
              <a:rPr lang="en-US" altLang="en-US" sz="2800" dirty="0">
                <a:solidFill>
                  <a:srgbClr val="FF0000"/>
                </a:solidFill>
              </a:rPr>
              <a:t> alkali </a:t>
            </a:r>
            <a:r>
              <a:rPr lang="en-US" altLang="en-US" sz="2800" dirty="0" smtClean="0">
                <a:solidFill>
                  <a:srgbClr val="FF0000"/>
                </a:solidFill>
              </a:rPr>
              <a:t>feldspar</a:t>
            </a:r>
          </a:p>
          <a:p>
            <a:r>
              <a:rPr lang="en-US" altLang="en-US" dirty="0">
                <a:solidFill>
                  <a:srgbClr val="FF9900">
                    <a:lumMod val="50000"/>
                  </a:srgbClr>
                </a:solidFill>
                <a:cs typeface="Times New Roman" panose="02020603050405020304" pitchFamily="18" charset="0"/>
              </a:rPr>
              <a:t>Ba/Sr will help identify </a:t>
            </a:r>
            <a:r>
              <a:rPr lang="en-US" altLang="en-US" dirty="0" err="1">
                <a:solidFill>
                  <a:srgbClr val="FF9900">
                    <a:lumMod val="50000"/>
                  </a:srgbClr>
                </a:solidFill>
                <a:cs typeface="Times New Roman" panose="02020603050405020304" pitchFamily="18" charset="0"/>
              </a:rPr>
              <a:t>Kspar</a:t>
            </a:r>
            <a:r>
              <a:rPr lang="en-US" altLang="en-US" dirty="0">
                <a:solidFill>
                  <a:srgbClr val="FF9900">
                    <a:lumMod val="50000"/>
                  </a:srgbClr>
                </a:solidFill>
                <a:cs typeface="Times New Roman" panose="02020603050405020304" pitchFamily="18" charset="0"/>
              </a:rPr>
              <a:t> vs </a:t>
            </a:r>
            <a:r>
              <a:rPr lang="en-US" altLang="en-US" dirty="0" err="1">
                <a:solidFill>
                  <a:srgbClr val="FF9900">
                    <a:lumMod val="50000"/>
                  </a:srgbClr>
                </a:solidFill>
                <a:cs typeface="Times New Roman" panose="02020603050405020304" pitchFamily="18" charset="0"/>
              </a:rPr>
              <a:t>Plag</a:t>
            </a:r>
            <a:endParaRPr lang="en-US" altLang="en-US" dirty="0">
              <a:solidFill>
                <a:srgbClr val="FF9900">
                  <a:lumMod val="50000"/>
                </a:srgbClr>
              </a:solidFill>
              <a:cs typeface="Times New Roman" panose="02020603050405020304" pitchFamily="18" charset="0"/>
            </a:endParaRPr>
          </a:p>
          <a:p>
            <a:pPr lvl="1">
              <a:spcBef>
                <a:spcPts val="600"/>
              </a:spcBef>
              <a:buFontTx/>
              <a:buChar char="•"/>
            </a:pPr>
            <a:r>
              <a:rPr lang="en-US" altLang="en-US" dirty="0" smtClean="0">
                <a:solidFill>
                  <a:srgbClr val="FF9900">
                    <a:lumMod val="50000"/>
                  </a:srgbClr>
                </a:solidFill>
              </a:rPr>
              <a:t>Effect </a:t>
            </a:r>
            <a:r>
              <a:rPr lang="en-US" altLang="en-US" dirty="0">
                <a:solidFill>
                  <a:srgbClr val="FF9900">
                    <a:lumMod val="50000"/>
                  </a:srgbClr>
                </a:solidFill>
              </a:rPr>
              <a:t>depends on the mineral phases involved</a:t>
            </a:r>
          </a:p>
          <a:p>
            <a:pPr>
              <a:spcBef>
                <a:spcPts val="600"/>
              </a:spcBef>
              <a:buFontTx/>
              <a:buChar char="•"/>
            </a:pPr>
            <a:r>
              <a:rPr lang="en-US" altLang="en-US" dirty="0" smtClean="0">
                <a:solidFill>
                  <a:srgbClr val="FF9900">
                    <a:lumMod val="50000"/>
                  </a:srgbClr>
                </a:solidFill>
              </a:rPr>
              <a:t>Thus </a:t>
            </a:r>
            <a:r>
              <a:rPr lang="en-US" altLang="en-US" dirty="0">
                <a:solidFill>
                  <a:srgbClr val="FF9900">
                    <a:lumMod val="50000"/>
                  </a:srgbClr>
                </a:solidFill>
              </a:rPr>
              <a:t>the ratio Ba/Sr increases with crystallization of plagioclase, but may decrease when orthoclase begins to </a:t>
            </a:r>
            <a:r>
              <a:rPr lang="en-US" altLang="en-US" dirty="0" smtClean="0">
                <a:solidFill>
                  <a:srgbClr val="FF9900">
                    <a:lumMod val="50000"/>
                  </a:srgbClr>
                </a:solidFill>
              </a:rPr>
              <a:t>crystallize (Why!?).</a:t>
            </a:r>
          </a:p>
          <a:p>
            <a:pPr>
              <a:spcBef>
                <a:spcPts val="600"/>
              </a:spcBef>
              <a:buFontTx/>
              <a:buChar char="•"/>
            </a:pPr>
            <a:r>
              <a:rPr lang="en-US" altLang="en-US" b="1" i="1" u="sng" dirty="0" smtClean="0">
                <a:solidFill>
                  <a:srgbClr val="FF9900">
                    <a:lumMod val="50000"/>
                  </a:srgbClr>
                </a:solidFill>
              </a:rPr>
              <a:t>As plagioclase crystallize the amount of Sr in the residual melts decrease the Ba/Sr increase and vice versa.</a:t>
            </a:r>
            <a:endParaRPr lang="en-US" altLang="en-US" b="1" i="1" u="sng" dirty="0">
              <a:solidFill>
                <a:srgbClr val="FF9900">
                  <a:lumMod val="50000"/>
                </a:srgbClr>
              </a:solidFill>
            </a:endParaRPr>
          </a:p>
          <a:p>
            <a:endParaRPr lang="en-US" altLang="en-US" dirty="0">
              <a:solidFill>
                <a:srgbClr val="FF9900"/>
              </a:solidFill>
            </a:endParaRPr>
          </a:p>
          <a:p>
            <a:pPr lvl="2">
              <a:spcBef>
                <a:spcPts val="600"/>
              </a:spcBef>
            </a:pPr>
            <a:endParaRPr lang="en-US" altLang="en-US" sz="2800" dirty="0">
              <a:solidFill>
                <a:srgbClr val="FF0000"/>
              </a:solidFill>
            </a:endParaRPr>
          </a:p>
        </p:txBody>
      </p:sp>
    </p:spTree>
    <p:extLst>
      <p:ext uri="{BB962C8B-B14F-4D97-AF65-F5344CB8AC3E}">
        <p14:creationId xmlns:p14="http://schemas.microsoft.com/office/powerpoint/2010/main" val="353339320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84093" y="382884"/>
            <a:ext cx="11026589" cy="4401205"/>
          </a:xfrm>
          <a:prstGeom prst="rect">
            <a:avLst/>
          </a:prstGeom>
        </p:spPr>
        <p:txBody>
          <a:bodyPr wrap="square">
            <a:spAutoFit/>
          </a:bodyPr>
          <a:lstStyle/>
          <a:p>
            <a:pPr marL="457200" indent="-457200" algn="just">
              <a:lnSpc>
                <a:spcPct val="250000"/>
              </a:lnSpc>
              <a:buFont typeface="Arial" panose="020B0604020202020204" pitchFamily="34" charset="0"/>
              <a:buChar char="•"/>
            </a:pPr>
            <a:r>
              <a:rPr lang="en-US" sz="2800" dirty="0" smtClean="0">
                <a:solidFill>
                  <a:schemeClr val="bg2">
                    <a:lumMod val="95000"/>
                    <a:lumOff val="5000"/>
                  </a:schemeClr>
                </a:solidFill>
              </a:rPr>
              <a:t>The rubidium </a:t>
            </a:r>
            <a:r>
              <a:rPr lang="en-US" sz="2800" dirty="0">
                <a:solidFill>
                  <a:schemeClr val="bg2">
                    <a:lumMod val="95000"/>
                    <a:lumOff val="5000"/>
                  </a:schemeClr>
                </a:solidFill>
              </a:rPr>
              <a:t>in amphiboles is generally depleted with respect to potassium. </a:t>
            </a:r>
            <a:endParaRPr lang="en-US" sz="2800" dirty="0" smtClean="0">
              <a:solidFill>
                <a:schemeClr val="bg2">
                  <a:lumMod val="95000"/>
                  <a:lumOff val="5000"/>
                </a:schemeClr>
              </a:solidFill>
            </a:endParaRPr>
          </a:p>
          <a:p>
            <a:pPr marL="457200" indent="-457200" algn="just">
              <a:lnSpc>
                <a:spcPct val="250000"/>
              </a:lnSpc>
              <a:buFont typeface="Arial" panose="020B0604020202020204" pitchFamily="34" charset="0"/>
              <a:buChar char="•"/>
            </a:pPr>
            <a:r>
              <a:rPr lang="en-US" sz="2800" dirty="0" smtClean="0">
                <a:solidFill>
                  <a:schemeClr val="bg2">
                    <a:lumMod val="95000"/>
                    <a:lumOff val="5000"/>
                  </a:schemeClr>
                </a:solidFill>
              </a:rPr>
              <a:t>Partial melting </a:t>
            </a:r>
            <a:r>
              <a:rPr lang="en-US" sz="2800" dirty="0">
                <a:solidFill>
                  <a:schemeClr val="bg2">
                    <a:lumMod val="95000"/>
                    <a:lumOff val="5000"/>
                  </a:schemeClr>
                </a:solidFill>
              </a:rPr>
              <a:t>of a mantle material such as amphibole peridotite would produce a liquid with a K:Rb ratio higher than that in the initial material. </a:t>
            </a:r>
            <a:endParaRPr lang="en-US" sz="2800" dirty="0" smtClean="0">
              <a:solidFill>
                <a:schemeClr val="bg2">
                  <a:lumMod val="95000"/>
                  <a:lumOff val="5000"/>
                </a:schemeClr>
              </a:solidFill>
            </a:endParaRPr>
          </a:p>
        </p:txBody>
      </p:sp>
    </p:spTree>
    <p:extLst>
      <p:ext uri="{BB962C8B-B14F-4D97-AF65-F5344CB8AC3E}">
        <p14:creationId xmlns:p14="http://schemas.microsoft.com/office/powerpoint/2010/main" val="424341271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gradFill>
          <a:gsLst>
            <a:gs pos="85000">
              <a:schemeClr val="tx2">
                <a:lumMod val="20000"/>
                <a:lumOff val="80000"/>
              </a:schemeClr>
            </a:gs>
            <a:gs pos="6000">
              <a:srgbClr val="6C2046">
                <a:alpha val="60784"/>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88686" y="55564"/>
            <a:ext cx="11742057" cy="66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r>
              <a:rPr lang="en-US" altLang="en-US" sz="2400" dirty="0">
                <a:solidFill>
                  <a:srgbClr val="FF0066"/>
                </a:solidFill>
              </a:rPr>
              <a:t>K/Rb</a:t>
            </a:r>
            <a:r>
              <a:rPr lang="en-US" altLang="en-US" sz="2400" dirty="0">
                <a:solidFill>
                  <a:srgbClr val="000000"/>
                </a:solidFill>
              </a:rPr>
              <a:t> often used </a:t>
            </a:r>
            <a:r>
              <a:rPr lang="en-US" altLang="en-US" sz="2400" dirty="0">
                <a:solidFill>
                  <a:srgbClr val="000000"/>
                </a:solidFill>
                <a:sym typeface="Symbol" panose="05050102010706020507" pitchFamily="18" charset="2"/>
              </a:rPr>
              <a:t></a:t>
            </a:r>
            <a:r>
              <a:rPr lang="en-US" altLang="en-US" sz="2400" dirty="0">
                <a:solidFill>
                  <a:srgbClr val="000000"/>
                </a:solidFill>
              </a:rPr>
              <a:t> the importance of </a:t>
            </a:r>
            <a:r>
              <a:rPr lang="en-US" altLang="en-US" sz="2400" dirty="0">
                <a:solidFill>
                  <a:srgbClr val="FF0066"/>
                </a:solidFill>
              </a:rPr>
              <a:t>amphibole</a:t>
            </a:r>
            <a:r>
              <a:rPr lang="en-US" altLang="en-US" sz="2400" dirty="0">
                <a:solidFill>
                  <a:srgbClr val="000000"/>
                </a:solidFill>
              </a:rPr>
              <a:t> in a source rock</a:t>
            </a:r>
            <a:endParaRPr lang="en-US" altLang="en-US" sz="2800" dirty="0">
              <a:solidFill>
                <a:srgbClr val="000000"/>
              </a:solidFill>
            </a:endParaRPr>
          </a:p>
          <a:p>
            <a:pPr lvl="1"/>
            <a:r>
              <a:rPr lang="en-US" altLang="en-US" sz="2400" dirty="0">
                <a:solidFill>
                  <a:srgbClr val="000000"/>
                </a:solidFill>
              </a:rPr>
              <a:t>K &amp; Rb behave very similarly, so </a:t>
            </a:r>
            <a:r>
              <a:rPr lang="en-US" altLang="en-US" sz="2400" dirty="0">
                <a:solidFill>
                  <a:srgbClr val="FF0000"/>
                </a:solidFill>
              </a:rPr>
              <a:t>K/Rb should be ~ constant</a:t>
            </a:r>
          </a:p>
          <a:p>
            <a:pPr lvl="1"/>
            <a:r>
              <a:rPr lang="en-US" altLang="en-US" sz="2400" dirty="0">
                <a:solidFill>
                  <a:srgbClr val="000000"/>
                </a:solidFill>
              </a:rPr>
              <a:t>If amphibole, almost all K and Rb reside in it</a:t>
            </a:r>
          </a:p>
          <a:p>
            <a:pPr lvl="1"/>
            <a:r>
              <a:rPr lang="en-US" altLang="en-US" sz="2400" dirty="0">
                <a:solidFill>
                  <a:srgbClr val="000000"/>
                </a:solidFill>
              </a:rPr>
              <a:t>Amphibole has a D of about 1.0 for K and 0.3 for </a:t>
            </a:r>
            <a:r>
              <a:rPr lang="en-US" altLang="en-US" sz="2400" dirty="0" smtClean="0">
                <a:solidFill>
                  <a:srgbClr val="000000"/>
                </a:solidFill>
              </a:rPr>
              <a:t>Rb</a:t>
            </a:r>
          </a:p>
          <a:p>
            <a:r>
              <a:rPr lang="en-US" altLang="en-US" sz="2800" dirty="0">
                <a:solidFill>
                  <a:srgbClr val="000000"/>
                </a:solidFill>
                <a:cs typeface="Times New Roman" panose="02020603050405020304" pitchFamily="18" charset="0"/>
              </a:rPr>
              <a:t>K/Rb for amphibole:</a:t>
            </a:r>
          </a:p>
          <a:p>
            <a:pPr>
              <a:buFontTx/>
              <a:buChar char="•"/>
            </a:pPr>
            <a:r>
              <a:rPr lang="en-US" altLang="en-US" sz="2800" dirty="0" smtClean="0">
                <a:solidFill>
                  <a:srgbClr val="000000"/>
                </a:solidFill>
                <a:cs typeface="Times New Roman" panose="02020603050405020304" pitchFamily="18" charset="0"/>
              </a:rPr>
              <a:t>Melt </a:t>
            </a:r>
            <a:r>
              <a:rPr lang="en-US" altLang="en-US" sz="2800" dirty="0">
                <a:solidFill>
                  <a:srgbClr val="000000"/>
                </a:solidFill>
                <a:cs typeface="Times New Roman" panose="02020603050405020304" pitchFamily="18" charset="0"/>
              </a:rPr>
              <a:t>of amphibole-bearing rock will </a:t>
            </a:r>
            <a:r>
              <a:rPr lang="en-US" altLang="en-US" sz="2800" dirty="0">
                <a:solidFill>
                  <a:srgbClr val="000000"/>
                </a:solidFill>
                <a:sym typeface="Symbol" panose="05050102010706020507" pitchFamily="18" charset="2"/>
              </a:rPr>
              <a:t></a:t>
            </a:r>
            <a:r>
              <a:rPr lang="en-US" altLang="en-US" sz="2800" dirty="0" smtClean="0">
                <a:solidFill>
                  <a:srgbClr val="000000"/>
                </a:solidFill>
                <a:cs typeface="Times New Roman" panose="02020603050405020304" pitchFamily="18" charset="0"/>
              </a:rPr>
              <a:t> increase K/Rb </a:t>
            </a:r>
            <a:r>
              <a:rPr lang="en-US" altLang="en-US" sz="2800" dirty="0">
                <a:solidFill>
                  <a:srgbClr val="000000"/>
                </a:solidFill>
                <a:cs typeface="Times New Roman" panose="02020603050405020304" pitchFamily="18" charset="0"/>
              </a:rPr>
              <a:t>in the partial melt </a:t>
            </a:r>
          </a:p>
          <a:p>
            <a:pPr>
              <a:buFontTx/>
              <a:buChar char="•"/>
            </a:pPr>
            <a:r>
              <a:rPr lang="en-US" altLang="en-US" sz="2800" dirty="0">
                <a:solidFill>
                  <a:srgbClr val="000000"/>
                </a:solidFill>
              </a:rPr>
              <a:t>Other factors being equal, a magma produced by partial melting of an amphibole-bearing source rock would have a </a:t>
            </a:r>
            <a:r>
              <a:rPr lang="en-US" altLang="en-US" sz="2800" dirty="0" smtClean="0">
                <a:solidFill>
                  <a:srgbClr val="000000"/>
                </a:solidFill>
              </a:rPr>
              <a:t>higher K/Rb </a:t>
            </a:r>
            <a:r>
              <a:rPr lang="en-US" altLang="en-US" sz="2800" dirty="0">
                <a:solidFill>
                  <a:srgbClr val="000000"/>
                </a:solidFill>
              </a:rPr>
              <a:t>than one derived from amphibole-free source</a:t>
            </a:r>
          </a:p>
          <a:p>
            <a:pPr>
              <a:buFontTx/>
              <a:buChar char="•"/>
            </a:pPr>
            <a:r>
              <a:rPr lang="en-US" altLang="en-US" sz="2800" dirty="0">
                <a:solidFill>
                  <a:srgbClr val="000000"/>
                </a:solidFill>
              </a:rPr>
              <a:t>High absolute K or Rb could also </a:t>
            </a:r>
            <a:r>
              <a:rPr lang="en-US" altLang="en-US" sz="2800" dirty="0">
                <a:solidFill>
                  <a:srgbClr val="000000"/>
                </a:solidFill>
                <a:sym typeface="Symbol" panose="05050102010706020507" pitchFamily="18" charset="2"/>
              </a:rPr>
              <a:t></a:t>
            </a:r>
            <a:r>
              <a:rPr lang="en-US" altLang="en-US" sz="2800" dirty="0">
                <a:solidFill>
                  <a:srgbClr val="000000"/>
                </a:solidFill>
              </a:rPr>
              <a:t> an amphibole-bearing source, but may result from other causes (high </a:t>
            </a:r>
            <a:r>
              <a:rPr lang="en-US" altLang="en-US" sz="2800" dirty="0" err="1">
                <a:solidFill>
                  <a:srgbClr val="000000"/>
                </a:solidFill>
              </a:rPr>
              <a:t>phlogopite</a:t>
            </a:r>
            <a:r>
              <a:rPr lang="en-US" altLang="en-US" sz="2800" dirty="0">
                <a:solidFill>
                  <a:srgbClr val="000000"/>
                </a:solidFill>
              </a:rPr>
              <a:t>, or an alkali-enriched fluid)</a:t>
            </a:r>
          </a:p>
          <a:p>
            <a:pPr>
              <a:buFontTx/>
              <a:buChar char="•"/>
            </a:pPr>
            <a:r>
              <a:rPr lang="en-US" altLang="en-US" sz="2800" dirty="0">
                <a:solidFill>
                  <a:srgbClr val="000000"/>
                </a:solidFill>
              </a:rPr>
              <a:t>The ratio is more indicative of amphibole due to the different D values</a:t>
            </a:r>
          </a:p>
          <a:p>
            <a:pPr>
              <a:buFontTx/>
              <a:buChar char="•"/>
            </a:pPr>
            <a:r>
              <a:rPr lang="en-US" altLang="en-US" sz="2800" dirty="0">
                <a:solidFill>
                  <a:srgbClr val="000000"/>
                </a:solidFill>
              </a:rPr>
              <a:t>Fractional crystallization of amphibole would also </a:t>
            </a:r>
            <a:r>
              <a:rPr lang="en-US" altLang="en-US" sz="2800" dirty="0">
                <a:solidFill>
                  <a:srgbClr val="000000"/>
                </a:solidFill>
                <a:sym typeface="Symbol" panose="05050102010706020507" pitchFamily="18" charset="2"/>
              </a:rPr>
              <a:t></a:t>
            </a:r>
            <a:r>
              <a:rPr lang="en-US" altLang="en-US" sz="2800" dirty="0" smtClean="0">
                <a:solidFill>
                  <a:srgbClr val="000000"/>
                </a:solidFill>
              </a:rPr>
              <a:t> </a:t>
            </a:r>
            <a:r>
              <a:rPr lang="en-US" altLang="en-US" sz="2800" dirty="0">
                <a:solidFill>
                  <a:srgbClr val="000000"/>
                </a:solidFill>
              </a:rPr>
              <a:t>low K/Rb ratio in the evolved liquid</a:t>
            </a:r>
          </a:p>
          <a:p>
            <a:endParaRPr lang="en-US" altLang="en-US" dirty="0">
              <a:solidFill>
                <a:srgbClr val="FF9900"/>
              </a:solidFill>
            </a:endParaRPr>
          </a:p>
          <a:p>
            <a:pPr lvl="1"/>
            <a:endParaRPr lang="en-US" altLang="en-US" sz="2400" dirty="0">
              <a:solidFill>
                <a:srgbClr val="000000"/>
              </a:solidFill>
            </a:endParaRPr>
          </a:p>
        </p:txBody>
      </p:sp>
    </p:spTree>
    <p:extLst>
      <p:ext uri="{BB962C8B-B14F-4D97-AF65-F5344CB8AC3E}">
        <p14:creationId xmlns:p14="http://schemas.microsoft.com/office/powerpoint/2010/main" val="147986996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gradFill>
          <a:gsLst>
            <a:gs pos="85000">
              <a:schemeClr val="tx2">
                <a:lumMod val="20000"/>
                <a:lumOff val="80000"/>
              </a:schemeClr>
            </a:gs>
            <a:gs pos="6000">
              <a:srgbClr val="6C2046">
                <a:alpha val="60784"/>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209800" y="350838"/>
            <a:ext cx="825658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ts val="600"/>
              </a:spcBef>
              <a:buFont typeface="Monotype Sorts" pitchFamily="2" charset="2"/>
              <a:buNone/>
            </a:pPr>
            <a:r>
              <a:rPr lang="en-US" altLang="en-US">
                <a:solidFill>
                  <a:srgbClr val="FF0066"/>
                </a:solidFill>
              </a:rPr>
              <a:t>Compatible</a:t>
            </a:r>
            <a:r>
              <a:rPr lang="en-US" altLang="en-US">
                <a:solidFill>
                  <a:srgbClr val="000000"/>
                </a:solidFill>
              </a:rPr>
              <a:t> example: </a:t>
            </a:r>
          </a:p>
          <a:p>
            <a:pPr>
              <a:spcBef>
                <a:spcPts val="600"/>
              </a:spcBef>
            </a:pPr>
            <a:r>
              <a:rPr lang="en-US" altLang="en-US" sz="2800">
                <a:solidFill>
                  <a:srgbClr val="0070C0"/>
                </a:solidFill>
              </a:rPr>
              <a:t>Ni</a:t>
            </a:r>
            <a:r>
              <a:rPr lang="en-US" altLang="en-US" sz="2800">
                <a:solidFill>
                  <a:srgbClr val="000000"/>
                </a:solidFill>
              </a:rPr>
              <a:t> strongly fractionated </a:t>
            </a:r>
            <a:r>
              <a:rPr lang="en-US" altLang="en-US" sz="2800">
                <a:solidFill>
                  <a:srgbClr val="000000"/>
                </a:solidFill>
                <a:sym typeface="Symbol" panose="05050102010706020507" pitchFamily="18" charset="2"/>
              </a:rPr>
              <a:t></a:t>
            </a:r>
            <a:r>
              <a:rPr lang="en-US" altLang="en-US" sz="2800">
                <a:solidFill>
                  <a:srgbClr val="000000"/>
                </a:solidFill>
              </a:rPr>
              <a:t> </a:t>
            </a:r>
            <a:r>
              <a:rPr lang="en-US" altLang="en-US" sz="2800">
                <a:solidFill>
                  <a:srgbClr val="0070C0"/>
                </a:solidFill>
              </a:rPr>
              <a:t>olivine</a:t>
            </a:r>
            <a:r>
              <a:rPr lang="en-US" altLang="en-US" sz="2800">
                <a:solidFill>
                  <a:srgbClr val="000000"/>
                </a:solidFill>
              </a:rPr>
              <a:t> &gt; pyroxene</a:t>
            </a:r>
          </a:p>
          <a:p>
            <a:pPr>
              <a:spcBef>
                <a:spcPts val="600"/>
              </a:spcBef>
            </a:pPr>
            <a:r>
              <a:rPr lang="en-US" altLang="en-US" sz="2800">
                <a:solidFill>
                  <a:srgbClr val="FF0066"/>
                </a:solidFill>
              </a:rPr>
              <a:t>Cr</a:t>
            </a:r>
            <a:r>
              <a:rPr lang="en-US" altLang="en-US" sz="2800">
                <a:solidFill>
                  <a:srgbClr val="000000"/>
                </a:solidFill>
              </a:rPr>
              <a:t> and </a:t>
            </a:r>
            <a:r>
              <a:rPr lang="en-US" altLang="en-US" sz="2800">
                <a:solidFill>
                  <a:srgbClr val="FF0066"/>
                </a:solidFill>
              </a:rPr>
              <a:t>Sc</a:t>
            </a:r>
            <a:r>
              <a:rPr lang="en-US" altLang="en-US" sz="2800">
                <a:solidFill>
                  <a:srgbClr val="000000"/>
                </a:solidFill>
              </a:rPr>
              <a:t> </a:t>
            </a:r>
            <a:r>
              <a:rPr lang="en-US" altLang="en-US" sz="2800">
                <a:solidFill>
                  <a:srgbClr val="000000"/>
                </a:solidFill>
                <a:sym typeface="Symbol" panose="05050102010706020507" pitchFamily="18" charset="2"/>
              </a:rPr>
              <a:t></a:t>
            </a:r>
            <a:r>
              <a:rPr lang="en-US" altLang="en-US" sz="2800">
                <a:solidFill>
                  <a:srgbClr val="000000"/>
                </a:solidFill>
              </a:rPr>
              <a:t> </a:t>
            </a:r>
            <a:r>
              <a:rPr lang="en-US" altLang="en-US" sz="2800">
                <a:solidFill>
                  <a:srgbClr val="FF0066"/>
                </a:solidFill>
              </a:rPr>
              <a:t>pyroxenes</a:t>
            </a:r>
            <a:r>
              <a:rPr lang="en-US" altLang="en-US" sz="2800">
                <a:solidFill>
                  <a:srgbClr val="000000"/>
                </a:solidFill>
              </a:rPr>
              <a:t> » olivine </a:t>
            </a:r>
          </a:p>
          <a:p>
            <a:pPr>
              <a:spcBef>
                <a:spcPts val="600"/>
              </a:spcBef>
            </a:pPr>
            <a:r>
              <a:rPr lang="en-US" altLang="en-US" sz="2800">
                <a:solidFill>
                  <a:srgbClr val="000000"/>
                </a:solidFill>
              </a:rPr>
              <a:t>Ni/Cr or Ni/Sc can distinguish the effects of olivine and augite in a partial melt or a suite of rocks produced by fractional crystallization</a:t>
            </a:r>
            <a:endParaRPr lang="en-US" altLang="en-US">
              <a:solidFill>
                <a:srgbClr val="000000"/>
              </a:solidFill>
            </a:endParaRPr>
          </a:p>
        </p:txBody>
      </p:sp>
      <p:graphicFrame>
        <p:nvGraphicFramePr>
          <p:cNvPr id="39939" name="Object 3"/>
          <p:cNvGraphicFramePr>
            <a:graphicFrameLocks noChangeAspect="1"/>
          </p:cNvGraphicFramePr>
          <p:nvPr/>
        </p:nvGraphicFramePr>
        <p:xfrm>
          <a:off x="2346325" y="3757613"/>
          <a:ext cx="7423150" cy="2616200"/>
        </p:xfrm>
        <a:graphic>
          <a:graphicData uri="http://schemas.openxmlformats.org/presentationml/2006/ole">
            <mc:AlternateContent xmlns:mc="http://schemas.openxmlformats.org/markup-compatibility/2006">
              <mc:Choice xmlns:v="urn:schemas-microsoft-com:vml" Requires="v">
                <p:oleObj spid="_x0000_s7248" name="Worksheet" r:id="rId4" imgW="4534125" imgH="3292200" progId="Excel.Sheet.8">
                  <p:embed/>
                </p:oleObj>
              </mc:Choice>
              <mc:Fallback>
                <p:oleObj name="Worksheet" r:id="rId4" imgW="4534125" imgH="3292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51456"/>
                      <a:stretch>
                        <a:fillRect/>
                      </a:stretch>
                    </p:blipFill>
                    <p:spPr bwMode="auto">
                      <a:xfrm>
                        <a:off x="2346325" y="3757613"/>
                        <a:ext cx="742315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5385419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2867026" y="490538"/>
            <a:ext cx="6335713" cy="21590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400">
                <a:solidFill>
                  <a:srgbClr val="0D0D0D"/>
                </a:solidFill>
                <a:latin typeface="Arial" panose="020B0604020202020204" pitchFamily="34" charset="0"/>
              </a:rPr>
              <a:t>A brief summary of some particularly useful trace elements in igneous petrology</a:t>
            </a:r>
            <a:endParaRPr lang="en-US" altLang="en-US" sz="3600">
              <a:solidFill>
                <a:srgbClr val="0D0D0D"/>
              </a:solidFill>
              <a:effectLst>
                <a:outerShdw blurRad="38100" dist="38100" dir="2700000" algn="tl">
                  <a:srgbClr val="C0C0C0"/>
                </a:outerShdw>
              </a:effectLst>
            </a:endParaRPr>
          </a:p>
        </p:txBody>
      </p:sp>
      <p:sp>
        <p:nvSpPr>
          <p:cNvPr id="208899" name="Rectangle 3"/>
          <p:cNvSpPr>
            <a:spLocks noChangeArrowheads="1"/>
          </p:cNvSpPr>
          <p:nvPr/>
        </p:nvSpPr>
        <p:spPr bwMode="auto">
          <a:xfrm>
            <a:off x="2782888" y="1112838"/>
            <a:ext cx="704850" cy="21590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400" b="1">
                <a:solidFill>
                  <a:srgbClr val="0D0D0D"/>
                </a:solidFill>
                <a:latin typeface="Arial" panose="020B0604020202020204" pitchFamily="34" charset="0"/>
              </a:rPr>
              <a:t>Element</a:t>
            </a:r>
            <a:endParaRPr lang="en-US" altLang="en-US" sz="3200">
              <a:solidFill>
                <a:srgbClr val="0D0D0D"/>
              </a:solidFill>
              <a:effectLst>
                <a:outerShdw blurRad="38100" dist="38100" dir="2700000" algn="tl">
                  <a:srgbClr val="C0C0C0"/>
                </a:outerShdw>
              </a:effectLst>
            </a:endParaRPr>
          </a:p>
        </p:txBody>
      </p:sp>
      <p:sp>
        <p:nvSpPr>
          <p:cNvPr id="208900" name="Rectangle 4"/>
          <p:cNvSpPr>
            <a:spLocks noChangeArrowheads="1"/>
          </p:cNvSpPr>
          <p:nvPr/>
        </p:nvSpPr>
        <p:spPr bwMode="auto">
          <a:xfrm>
            <a:off x="5194301" y="1095376"/>
            <a:ext cx="3044825" cy="246063"/>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600" b="1">
                <a:solidFill>
                  <a:srgbClr val="0D0D0D"/>
                </a:solidFill>
                <a:latin typeface="Arial" panose="020B0604020202020204" pitchFamily="34" charset="0"/>
              </a:rPr>
              <a:t>Use as a petrogenetic indicator</a:t>
            </a:r>
            <a:endParaRPr lang="en-US" altLang="en-US" sz="3600">
              <a:solidFill>
                <a:srgbClr val="0D0D0D"/>
              </a:solidFill>
              <a:effectLst>
                <a:outerShdw blurRad="38100" dist="38100" dir="2700000" algn="tl">
                  <a:srgbClr val="C0C0C0"/>
                </a:outerShdw>
              </a:effectLst>
            </a:endParaRPr>
          </a:p>
        </p:txBody>
      </p:sp>
      <p:sp>
        <p:nvSpPr>
          <p:cNvPr id="208901" name="Rectangle 5"/>
          <p:cNvSpPr>
            <a:spLocks noChangeArrowheads="1"/>
          </p:cNvSpPr>
          <p:nvPr/>
        </p:nvSpPr>
        <p:spPr bwMode="auto">
          <a:xfrm>
            <a:off x="2806700" y="1511300"/>
            <a:ext cx="679450"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Ni, Co, Cr</a:t>
            </a:r>
            <a:endParaRPr lang="en-US" altLang="en-US" sz="3200">
              <a:solidFill>
                <a:srgbClr val="0D0D0D"/>
              </a:solidFill>
              <a:effectLst>
                <a:outerShdw blurRad="38100" dist="38100" dir="2700000" algn="tl">
                  <a:srgbClr val="C0C0C0"/>
                </a:outerShdw>
              </a:effectLst>
            </a:endParaRPr>
          </a:p>
        </p:txBody>
      </p:sp>
      <p:sp>
        <p:nvSpPr>
          <p:cNvPr id="208902" name="Rectangle 6"/>
          <p:cNvSpPr>
            <a:spLocks noChangeArrowheads="1"/>
          </p:cNvSpPr>
          <p:nvPr/>
        </p:nvSpPr>
        <p:spPr bwMode="auto">
          <a:xfrm>
            <a:off x="3581400" y="1511300"/>
            <a:ext cx="6046788"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Highly compatible elements. Ni (and Co) are concentrated in olivine, and Cr in spinel and</a:t>
            </a:r>
            <a:endParaRPr lang="en-US" altLang="en-US" sz="3200">
              <a:solidFill>
                <a:srgbClr val="0D0D0D"/>
              </a:solidFill>
              <a:effectLst>
                <a:outerShdw blurRad="38100" dist="38100" dir="2700000" algn="tl">
                  <a:srgbClr val="C0C0C0"/>
                </a:outerShdw>
              </a:effectLst>
            </a:endParaRPr>
          </a:p>
        </p:txBody>
      </p:sp>
      <p:sp>
        <p:nvSpPr>
          <p:cNvPr id="208903" name="Rectangle 7"/>
          <p:cNvSpPr>
            <a:spLocks noChangeArrowheads="1"/>
          </p:cNvSpPr>
          <p:nvPr/>
        </p:nvSpPr>
        <p:spPr bwMode="auto">
          <a:xfrm>
            <a:off x="3581400" y="1716088"/>
            <a:ext cx="4148138"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clinopyroxene. High concentrations indicate a mantle source.</a:t>
            </a:r>
            <a:endParaRPr lang="en-US" altLang="en-US" sz="3200">
              <a:solidFill>
                <a:srgbClr val="0D0D0D"/>
              </a:solidFill>
              <a:effectLst>
                <a:outerShdw blurRad="38100" dist="38100" dir="2700000" algn="tl">
                  <a:srgbClr val="C0C0C0"/>
                </a:outerShdw>
              </a:effectLst>
            </a:endParaRPr>
          </a:p>
        </p:txBody>
      </p:sp>
      <p:sp>
        <p:nvSpPr>
          <p:cNvPr id="208904" name="Rectangle 8"/>
          <p:cNvSpPr>
            <a:spLocks noChangeArrowheads="1"/>
          </p:cNvSpPr>
          <p:nvPr/>
        </p:nvSpPr>
        <p:spPr bwMode="auto">
          <a:xfrm>
            <a:off x="2806700" y="2046288"/>
            <a:ext cx="306388"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V, Ti</a:t>
            </a:r>
            <a:endParaRPr lang="en-US" altLang="en-US" sz="3200">
              <a:solidFill>
                <a:srgbClr val="0D0D0D"/>
              </a:solidFill>
              <a:effectLst>
                <a:outerShdw blurRad="38100" dist="38100" dir="2700000" algn="tl">
                  <a:srgbClr val="C0C0C0"/>
                </a:outerShdw>
              </a:effectLst>
            </a:endParaRPr>
          </a:p>
        </p:txBody>
      </p:sp>
      <p:sp>
        <p:nvSpPr>
          <p:cNvPr id="208905" name="Rectangle 9"/>
          <p:cNvSpPr>
            <a:spLocks noChangeArrowheads="1"/>
          </p:cNvSpPr>
          <p:nvPr/>
        </p:nvSpPr>
        <p:spPr bwMode="auto">
          <a:xfrm>
            <a:off x="3581401" y="2046288"/>
            <a:ext cx="6246813"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Both show strong fractionation into Fe-Ti oxides (ilmenite or titanomagnetite). If they behave</a:t>
            </a:r>
            <a:endParaRPr lang="en-US" altLang="en-US" sz="3200">
              <a:solidFill>
                <a:srgbClr val="0D0D0D"/>
              </a:solidFill>
              <a:effectLst>
                <a:outerShdw blurRad="38100" dist="38100" dir="2700000" algn="tl">
                  <a:srgbClr val="C0C0C0"/>
                </a:outerShdw>
              </a:effectLst>
            </a:endParaRPr>
          </a:p>
        </p:txBody>
      </p:sp>
      <p:sp>
        <p:nvSpPr>
          <p:cNvPr id="208906" name="Rectangle 10"/>
          <p:cNvSpPr>
            <a:spLocks noChangeArrowheads="1"/>
          </p:cNvSpPr>
          <p:nvPr/>
        </p:nvSpPr>
        <p:spPr bwMode="auto">
          <a:xfrm>
            <a:off x="3581401" y="2249488"/>
            <a:ext cx="5794375"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differently, Ti probably fractionates into an accessory phase, such as sphene or rutile.</a:t>
            </a:r>
            <a:endParaRPr lang="en-US" altLang="en-US" sz="3200">
              <a:solidFill>
                <a:srgbClr val="0D0D0D"/>
              </a:solidFill>
              <a:effectLst>
                <a:outerShdw blurRad="38100" dist="38100" dir="2700000" algn="tl">
                  <a:srgbClr val="C0C0C0"/>
                </a:outerShdw>
              </a:effectLst>
            </a:endParaRPr>
          </a:p>
        </p:txBody>
      </p:sp>
      <p:sp>
        <p:nvSpPr>
          <p:cNvPr id="208907" name="Rectangle 11"/>
          <p:cNvSpPr>
            <a:spLocks noChangeArrowheads="1"/>
          </p:cNvSpPr>
          <p:nvPr/>
        </p:nvSpPr>
        <p:spPr bwMode="auto">
          <a:xfrm>
            <a:off x="2806701" y="2581275"/>
            <a:ext cx="384175"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Zr, Hf</a:t>
            </a:r>
            <a:endParaRPr lang="en-US" altLang="en-US" sz="3200">
              <a:solidFill>
                <a:srgbClr val="0D0D0D"/>
              </a:solidFill>
              <a:effectLst>
                <a:outerShdw blurRad="38100" dist="38100" dir="2700000" algn="tl">
                  <a:srgbClr val="C0C0C0"/>
                </a:outerShdw>
              </a:effectLst>
            </a:endParaRPr>
          </a:p>
        </p:txBody>
      </p:sp>
      <p:sp>
        <p:nvSpPr>
          <p:cNvPr id="208908" name="Rectangle 12"/>
          <p:cNvSpPr>
            <a:spLocks noChangeArrowheads="1"/>
          </p:cNvSpPr>
          <p:nvPr/>
        </p:nvSpPr>
        <p:spPr bwMode="auto">
          <a:xfrm>
            <a:off x="3581401" y="2581275"/>
            <a:ext cx="6488113"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Very incompatible elements that do not substitute into major silicate phases (although they may</a:t>
            </a:r>
            <a:endParaRPr lang="en-US" altLang="en-US" sz="3200">
              <a:solidFill>
                <a:srgbClr val="0D0D0D"/>
              </a:solidFill>
              <a:effectLst>
                <a:outerShdw blurRad="38100" dist="38100" dir="2700000" algn="tl">
                  <a:srgbClr val="C0C0C0"/>
                </a:outerShdw>
              </a:effectLst>
            </a:endParaRPr>
          </a:p>
        </p:txBody>
      </p:sp>
      <p:sp>
        <p:nvSpPr>
          <p:cNvPr id="208909" name="Rectangle 13"/>
          <p:cNvSpPr>
            <a:spLocks noChangeArrowheads="1"/>
          </p:cNvSpPr>
          <p:nvPr/>
        </p:nvSpPr>
        <p:spPr bwMode="auto">
          <a:xfrm>
            <a:off x="3581400" y="2782888"/>
            <a:ext cx="2027238"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replace Ti in sphene or rutile).</a:t>
            </a:r>
            <a:endParaRPr lang="en-US" altLang="en-US" sz="3200">
              <a:solidFill>
                <a:srgbClr val="0D0D0D"/>
              </a:solidFill>
              <a:effectLst>
                <a:outerShdw blurRad="38100" dist="38100" dir="2700000" algn="tl">
                  <a:srgbClr val="C0C0C0"/>
                </a:outerShdw>
              </a:effectLst>
            </a:endParaRPr>
          </a:p>
        </p:txBody>
      </p:sp>
      <p:sp>
        <p:nvSpPr>
          <p:cNvPr id="208910" name="Rectangle 14"/>
          <p:cNvSpPr>
            <a:spLocks noChangeArrowheads="1"/>
          </p:cNvSpPr>
          <p:nvPr/>
        </p:nvSpPr>
        <p:spPr bwMode="auto">
          <a:xfrm>
            <a:off x="2806700" y="3116263"/>
            <a:ext cx="469900"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Ba, Rb</a:t>
            </a:r>
            <a:endParaRPr lang="en-US" altLang="en-US" sz="3200">
              <a:solidFill>
                <a:srgbClr val="0D0D0D"/>
              </a:solidFill>
              <a:effectLst>
                <a:outerShdw blurRad="38100" dist="38100" dir="2700000" algn="tl">
                  <a:srgbClr val="C0C0C0"/>
                </a:outerShdw>
              </a:effectLst>
            </a:endParaRPr>
          </a:p>
        </p:txBody>
      </p:sp>
      <p:sp>
        <p:nvSpPr>
          <p:cNvPr id="208911" name="Rectangle 15"/>
          <p:cNvSpPr>
            <a:spLocks noChangeArrowheads="1"/>
          </p:cNvSpPr>
          <p:nvPr/>
        </p:nvSpPr>
        <p:spPr bwMode="auto">
          <a:xfrm>
            <a:off x="3581400" y="3116263"/>
            <a:ext cx="6389688"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Incompatible element that substitutes for K in K-feldspar, micas, or hornblende. Rb substitutes</a:t>
            </a:r>
            <a:endParaRPr lang="en-US" altLang="en-US" sz="3200">
              <a:solidFill>
                <a:srgbClr val="0D0D0D"/>
              </a:solidFill>
              <a:effectLst>
                <a:outerShdw blurRad="38100" dist="38100" dir="2700000" algn="tl">
                  <a:srgbClr val="C0C0C0"/>
                </a:outerShdw>
              </a:effectLst>
            </a:endParaRPr>
          </a:p>
        </p:txBody>
      </p:sp>
      <p:sp>
        <p:nvSpPr>
          <p:cNvPr id="208912" name="Rectangle 16"/>
          <p:cNvSpPr>
            <a:spLocks noChangeArrowheads="1"/>
          </p:cNvSpPr>
          <p:nvPr/>
        </p:nvSpPr>
        <p:spPr bwMode="auto">
          <a:xfrm>
            <a:off x="3581400" y="3317875"/>
            <a:ext cx="6535738"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less readily in hornblende than K-spar and micas, such that the K/Ba ratio may distinguish these</a:t>
            </a:r>
            <a:endParaRPr lang="en-US" altLang="en-US" sz="3200">
              <a:solidFill>
                <a:srgbClr val="0D0D0D"/>
              </a:solidFill>
              <a:effectLst>
                <a:outerShdw blurRad="38100" dist="38100" dir="2700000" algn="tl">
                  <a:srgbClr val="C0C0C0"/>
                </a:outerShdw>
              </a:effectLst>
            </a:endParaRPr>
          </a:p>
        </p:txBody>
      </p:sp>
      <p:sp>
        <p:nvSpPr>
          <p:cNvPr id="208913" name="Rectangle 17"/>
          <p:cNvSpPr>
            <a:spLocks noChangeArrowheads="1"/>
          </p:cNvSpPr>
          <p:nvPr/>
        </p:nvSpPr>
        <p:spPr bwMode="auto">
          <a:xfrm>
            <a:off x="3581400" y="3521075"/>
            <a:ext cx="539750"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phases.</a:t>
            </a:r>
            <a:endParaRPr lang="en-US" altLang="en-US" sz="3200">
              <a:solidFill>
                <a:srgbClr val="0D0D0D"/>
              </a:solidFill>
              <a:effectLst>
                <a:outerShdw blurRad="38100" dist="38100" dir="2700000" algn="tl">
                  <a:srgbClr val="C0C0C0"/>
                </a:outerShdw>
              </a:effectLst>
            </a:endParaRPr>
          </a:p>
        </p:txBody>
      </p:sp>
      <p:grpSp>
        <p:nvGrpSpPr>
          <p:cNvPr id="27666" name="Group 18"/>
          <p:cNvGrpSpPr>
            <a:grpSpLocks/>
          </p:cNvGrpSpPr>
          <p:nvPr/>
        </p:nvGrpSpPr>
        <p:grpSpPr bwMode="auto">
          <a:xfrm>
            <a:off x="2732088" y="1406525"/>
            <a:ext cx="7548562" cy="1619250"/>
            <a:chOff x="1253" y="864"/>
            <a:chExt cx="3401" cy="1020"/>
          </a:xfrm>
        </p:grpSpPr>
        <p:sp>
          <p:nvSpPr>
            <p:cNvPr id="208915" name="Rectangle 19"/>
            <p:cNvSpPr>
              <a:spLocks noChangeArrowheads="1"/>
            </p:cNvSpPr>
            <p:nvPr/>
          </p:nvSpPr>
          <p:spPr bwMode="auto">
            <a:xfrm>
              <a:off x="1253" y="864"/>
              <a:ext cx="3401" cy="10"/>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16" name="Rectangle 20"/>
            <p:cNvSpPr>
              <a:spLocks noChangeArrowheads="1"/>
            </p:cNvSpPr>
            <p:nvPr/>
          </p:nvSpPr>
          <p:spPr bwMode="auto">
            <a:xfrm>
              <a:off x="1253" y="1201"/>
              <a:ext cx="3401" cy="9"/>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17" name="Rectangle 21"/>
            <p:cNvSpPr>
              <a:spLocks noChangeArrowheads="1"/>
            </p:cNvSpPr>
            <p:nvPr/>
          </p:nvSpPr>
          <p:spPr bwMode="auto">
            <a:xfrm>
              <a:off x="1253" y="1875"/>
              <a:ext cx="3401" cy="9"/>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grpSp>
      <p:sp>
        <p:nvSpPr>
          <p:cNvPr id="208918" name="Rectangle 22"/>
          <p:cNvSpPr>
            <a:spLocks noChangeArrowheads="1"/>
          </p:cNvSpPr>
          <p:nvPr/>
        </p:nvSpPr>
        <p:spPr bwMode="auto">
          <a:xfrm>
            <a:off x="2806700" y="3852863"/>
            <a:ext cx="153988"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Sr</a:t>
            </a:r>
            <a:endParaRPr lang="en-US" altLang="en-US" sz="3200">
              <a:solidFill>
                <a:srgbClr val="0D0D0D"/>
              </a:solidFill>
              <a:effectLst>
                <a:outerShdw blurRad="38100" dist="38100" dir="2700000" algn="tl">
                  <a:srgbClr val="C0C0C0"/>
                </a:outerShdw>
              </a:effectLst>
            </a:endParaRPr>
          </a:p>
        </p:txBody>
      </p:sp>
      <p:sp>
        <p:nvSpPr>
          <p:cNvPr id="208919" name="Rectangle 23"/>
          <p:cNvSpPr>
            <a:spLocks noChangeArrowheads="1"/>
          </p:cNvSpPr>
          <p:nvPr/>
        </p:nvSpPr>
        <p:spPr bwMode="auto">
          <a:xfrm>
            <a:off x="3581400" y="3852863"/>
            <a:ext cx="6021388"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Substitutes for Ca in plagioclase (but not in pyroxene), and, to a lesser extent, for K in K-</a:t>
            </a:r>
            <a:endParaRPr lang="en-US" altLang="en-US" sz="3200">
              <a:solidFill>
                <a:srgbClr val="0D0D0D"/>
              </a:solidFill>
              <a:effectLst>
                <a:outerShdw blurRad="38100" dist="38100" dir="2700000" algn="tl">
                  <a:srgbClr val="C0C0C0"/>
                </a:outerShdw>
              </a:effectLst>
            </a:endParaRPr>
          </a:p>
        </p:txBody>
      </p:sp>
      <p:sp>
        <p:nvSpPr>
          <p:cNvPr id="208920" name="Rectangle 24"/>
          <p:cNvSpPr>
            <a:spLocks noChangeArrowheads="1"/>
          </p:cNvSpPr>
          <p:nvPr/>
        </p:nvSpPr>
        <p:spPr bwMode="auto">
          <a:xfrm>
            <a:off x="3581401" y="4057650"/>
            <a:ext cx="6386513"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feldspar. Behaves as a compatible element at low pressure where plagioclase forms early, but</a:t>
            </a:r>
            <a:endParaRPr lang="en-US" altLang="en-US" sz="3200">
              <a:solidFill>
                <a:srgbClr val="0D0D0D"/>
              </a:solidFill>
              <a:effectLst>
                <a:outerShdw blurRad="38100" dist="38100" dir="2700000" algn="tl">
                  <a:srgbClr val="C0C0C0"/>
                </a:outerShdw>
              </a:effectLst>
            </a:endParaRPr>
          </a:p>
        </p:txBody>
      </p:sp>
      <p:sp>
        <p:nvSpPr>
          <p:cNvPr id="208921" name="Rectangle 25"/>
          <p:cNvSpPr>
            <a:spLocks noChangeArrowheads="1"/>
          </p:cNvSpPr>
          <p:nvPr/>
        </p:nvSpPr>
        <p:spPr bwMode="auto">
          <a:xfrm>
            <a:off x="3581400" y="4259263"/>
            <a:ext cx="5175250"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as an incompatible at higher pressure where plagioclase is no longer stable.</a:t>
            </a:r>
            <a:endParaRPr lang="en-US" altLang="en-US" sz="3200">
              <a:solidFill>
                <a:srgbClr val="0D0D0D"/>
              </a:solidFill>
              <a:effectLst>
                <a:outerShdw blurRad="38100" dist="38100" dir="2700000" algn="tl">
                  <a:srgbClr val="C0C0C0"/>
                </a:outerShdw>
              </a:effectLst>
            </a:endParaRPr>
          </a:p>
        </p:txBody>
      </p:sp>
      <p:sp>
        <p:nvSpPr>
          <p:cNvPr id="208922" name="Rectangle 26"/>
          <p:cNvSpPr>
            <a:spLocks noChangeArrowheads="1"/>
          </p:cNvSpPr>
          <p:nvPr/>
        </p:nvSpPr>
        <p:spPr bwMode="auto">
          <a:xfrm>
            <a:off x="2806701" y="4591050"/>
            <a:ext cx="315913"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REE</a:t>
            </a:r>
            <a:endParaRPr lang="en-US" altLang="en-US" sz="3200">
              <a:solidFill>
                <a:srgbClr val="0D0D0D"/>
              </a:solidFill>
              <a:effectLst>
                <a:outerShdw blurRad="38100" dist="38100" dir="2700000" algn="tl">
                  <a:srgbClr val="C0C0C0"/>
                </a:outerShdw>
              </a:effectLst>
            </a:endParaRPr>
          </a:p>
        </p:txBody>
      </p:sp>
      <p:sp>
        <p:nvSpPr>
          <p:cNvPr id="208923" name="Rectangle 27"/>
          <p:cNvSpPr>
            <a:spLocks noChangeArrowheads="1"/>
          </p:cNvSpPr>
          <p:nvPr/>
        </p:nvSpPr>
        <p:spPr bwMode="auto">
          <a:xfrm>
            <a:off x="3581401" y="4591050"/>
            <a:ext cx="6416675"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Garnet accommodates the HREE more than the LREE, and orthopyroxene and hornblende do</a:t>
            </a:r>
            <a:endParaRPr lang="en-US" altLang="en-US" sz="3200">
              <a:solidFill>
                <a:srgbClr val="0D0D0D"/>
              </a:solidFill>
              <a:effectLst>
                <a:outerShdw blurRad="38100" dist="38100" dir="2700000" algn="tl">
                  <a:srgbClr val="C0C0C0"/>
                </a:outerShdw>
              </a:effectLst>
            </a:endParaRPr>
          </a:p>
        </p:txBody>
      </p:sp>
      <p:sp>
        <p:nvSpPr>
          <p:cNvPr id="208924" name="Rectangle 28"/>
          <p:cNvSpPr>
            <a:spLocks noChangeArrowheads="1"/>
          </p:cNvSpPr>
          <p:nvPr/>
        </p:nvSpPr>
        <p:spPr bwMode="auto">
          <a:xfrm>
            <a:off x="3581401" y="4791075"/>
            <a:ext cx="5364163"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so to a lesser degree. Sphene and plagioclase accommodates more LREE. Eu</a:t>
            </a:r>
            <a:endParaRPr lang="en-US" altLang="en-US" sz="3200">
              <a:solidFill>
                <a:srgbClr val="0D0D0D"/>
              </a:solidFill>
              <a:effectLst>
                <a:outerShdw blurRad="38100" dist="38100" dir="2700000" algn="tl">
                  <a:srgbClr val="C0C0C0"/>
                </a:outerShdw>
              </a:effectLst>
            </a:endParaRPr>
          </a:p>
        </p:txBody>
      </p:sp>
      <p:sp>
        <p:nvSpPr>
          <p:cNvPr id="208925" name="Rectangle 29"/>
          <p:cNvSpPr>
            <a:spLocks noChangeArrowheads="1"/>
          </p:cNvSpPr>
          <p:nvPr/>
        </p:nvSpPr>
        <p:spPr bwMode="auto">
          <a:xfrm>
            <a:off x="8883650" y="4765675"/>
            <a:ext cx="115888" cy="122238"/>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800">
                <a:solidFill>
                  <a:srgbClr val="0D0D0D"/>
                </a:solidFill>
                <a:latin typeface="Arial" panose="020B0604020202020204" pitchFamily="34" charset="0"/>
              </a:rPr>
              <a:t>2+</a:t>
            </a:r>
            <a:endParaRPr lang="en-US" altLang="en-US" sz="3200">
              <a:solidFill>
                <a:srgbClr val="0D0D0D"/>
              </a:solidFill>
              <a:effectLst>
                <a:outerShdw blurRad="38100" dist="38100" dir="2700000" algn="tl">
                  <a:srgbClr val="C0C0C0"/>
                </a:outerShdw>
              </a:effectLst>
            </a:endParaRPr>
          </a:p>
        </p:txBody>
      </p:sp>
      <p:sp>
        <p:nvSpPr>
          <p:cNvPr id="208926" name="Rectangle 30"/>
          <p:cNvSpPr>
            <a:spLocks noChangeArrowheads="1"/>
          </p:cNvSpPr>
          <p:nvPr/>
        </p:nvSpPr>
        <p:spPr bwMode="auto">
          <a:xfrm>
            <a:off x="9020176" y="4800600"/>
            <a:ext cx="735013"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 is strongly</a:t>
            </a:r>
            <a:endParaRPr lang="en-US" altLang="en-US" sz="3200">
              <a:solidFill>
                <a:srgbClr val="0D0D0D"/>
              </a:solidFill>
              <a:effectLst>
                <a:outerShdw blurRad="38100" dist="38100" dir="2700000" algn="tl">
                  <a:srgbClr val="C0C0C0"/>
                </a:outerShdw>
              </a:effectLst>
            </a:endParaRPr>
          </a:p>
        </p:txBody>
      </p:sp>
      <p:sp>
        <p:nvSpPr>
          <p:cNvPr id="208927" name="Rectangle 31"/>
          <p:cNvSpPr>
            <a:spLocks noChangeArrowheads="1"/>
          </p:cNvSpPr>
          <p:nvPr/>
        </p:nvSpPr>
        <p:spPr bwMode="auto">
          <a:xfrm>
            <a:off x="3581401" y="4995863"/>
            <a:ext cx="1865313"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partitioned into plagioclase.</a:t>
            </a:r>
            <a:endParaRPr lang="en-US" altLang="en-US" sz="3200">
              <a:solidFill>
                <a:srgbClr val="0D0D0D"/>
              </a:solidFill>
              <a:effectLst>
                <a:outerShdw blurRad="38100" dist="38100" dir="2700000" algn="tl">
                  <a:srgbClr val="C0C0C0"/>
                </a:outerShdw>
              </a:effectLst>
            </a:endParaRPr>
          </a:p>
        </p:txBody>
      </p:sp>
      <p:sp>
        <p:nvSpPr>
          <p:cNvPr id="208928" name="Rectangle 32"/>
          <p:cNvSpPr>
            <a:spLocks noChangeArrowheads="1"/>
          </p:cNvSpPr>
          <p:nvPr/>
        </p:nvSpPr>
        <p:spPr bwMode="auto">
          <a:xfrm>
            <a:off x="2806700" y="5330825"/>
            <a:ext cx="103188"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Y</a:t>
            </a:r>
            <a:endParaRPr lang="en-US" altLang="en-US" sz="3200">
              <a:solidFill>
                <a:srgbClr val="0D0D0D"/>
              </a:solidFill>
              <a:effectLst>
                <a:outerShdw blurRad="38100" dist="38100" dir="2700000" algn="tl">
                  <a:srgbClr val="C0C0C0"/>
                </a:outerShdw>
              </a:effectLst>
            </a:endParaRPr>
          </a:p>
        </p:txBody>
      </p:sp>
      <p:sp>
        <p:nvSpPr>
          <p:cNvPr id="208929" name="Rectangle 33"/>
          <p:cNvSpPr>
            <a:spLocks noChangeArrowheads="1"/>
          </p:cNvSpPr>
          <p:nvPr/>
        </p:nvSpPr>
        <p:spPr bwMode="auto">
          <a:xfrm>
            <a:off x="3581400" y="5330825"/>
            <a:ext cx="6338888"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Commonly incompatible (like HREE). Strongly partitioned into garnet and amphibole. Sphene</a:t>
            </a:r>
            <a:endParaRPr lang="en-US" altLang="en-US" sz="3200">
              <a:solidFill>
                <a:srgbClr val="0D0D0D"/>
              </a:solidFill>
              <a:effectLst>
                <a:outerShdw blurRad="38100" dist="38100" dir="2700000" algn="tl">
                  <a:srgbClr val="C0C0C0"/>
                </a:outerShdw>
              </a:effectLst>
            </a:endParaRPr>
          </a:p>
        </p:txBody>
      </p:sp>
      <p:sp>
        <p:nvSpPr>
          <p:cNvPr id="208930" name="Rectangle 34"/>
          <p:cNvSpPr>
            <a:spLocks noChangeArrowheads="1"/>
          </p:cNvSpPr>
          <p:nvPr/>
        </p:nvSpPr>
        <p:spPr bwMode="auto">
          <a:xfrm>
            <a:off x="3581400" y="5534025"/>
            <a:ext cx="5803900"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and apatite also concentrate Y, so the presence of these as accessories could have a</a:t>
            </a:r>
            <a:endParaRPr lang="en-US" altLang="en-US" sz="3200">
              <a:solidFill>
                <a:srgbClr val="0D0D0D"/>
              </a:solidFill>
              <a:effectLst>
                <a:outerShdw blurRad="38100" dist="38100" dir="2700000" algn="tl">
                  <a:srgbClr val="C0C0C0"/>
                </a:outerShdw>
              </a:effectLst>
            </a:endParaRPr>
          </a:p>
        </p:txBody>
      </p:sp>
      <p:sp>
        <p:nvSpPr>
          <p:cNvPr id="208931" name="Rectangle 35"/>
          <p:cNvSpPr>
            <a:spLocks noChangeArrowheads="1"/>
          </p:cNvSpPr>
          <p:nvPr/>
        </p:nvSpPr>
        <p:spPr bwMode="auto">
          <a:xfrm>
            <a:off x="3581400" y="5735638"/>
            <a:ext cx="1143000" cy="184150"/>
          </a:xfrm>
          <a:prstGeom prst="rect">
            <a:avLst/>
          </a:prstGeom>
          <a:noFill/>
          <a:ln w="9525">
            <a:noFill/>
            <a:miter lim="800000"/>
            <a:headEnd/>
            <a:tailEnd/>
          </a:ln>
        </p:spPr>
        <p:txBody>
          <a:bodyPr wrap="none" lIns="0" tIns="0" rIns="0" bIns="0">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a:defRPr sz="2800">
                <a:solidFill>
                  <a:schemeClr val="tx1"/>
                </a:solidFill>
                <a:latin typeface="Times New Roman" panose="02020603050405020304" pitchFamily="18" charset="0"/>
                <a:ea typeface="MS PGothic" panose="020B0600070205080204" pitchFamily="34" charset="-128"/>
              </a:defRPr>
            </a:lvl3pPr>
            <a:lvl4pPr>
              <a:defRPr sz="2800">
                <a:solidFill>
                  <a:schemeClr val="tx1"/>
                </a:solidFill>
                <a:latin typeface="Times New Roman" panose="02020603050405020304" pitchFamily="18" charset="0"/>
                <a:ea typeface="MS PGothic" panose="020B0600070205080204" pitchFamily="34" charset="-128"/>
              </a:defRPr>
            </a:lvl4pPr>
            <a:lvl5pPr>
              <a:defRPr sz="28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1200">
                <a:solidFill>
                  <a:srgbClr val="0D0D0D"/>
                </a:solidFill>
                <a:latin typeface="Arial" panose="020B0604020202020204" pitchFamily="34" charset="0"/>
              </a:rPr>
              <a:t>significant effect.</a:t>
            </a:r>
            <a:endParaRPr lang="en-US" altLang="en-US" sz="3200">
              <a:solidFill>
                <a:srgbClr val="0D0D0D"/>
              </a:solidFill>
              <a:effectLst>
                <a:outerShdw blurRad="38100" dist="38100" dir="2700000" algn="tl">
                  <a:srgbClr val="C0C0C0"/>
                </a:outerShdw>
              </a:effectLst>
            </a:endParaRPr>
          </a:p>
        </p:txBody>
      </p:sp>
      <p:grpSp>
        <p:nvGrpSpPr>
          <p:cNvPr id="27681" name="Group 36"/>
          <p:cNvGrpSpPr>
            <a:grpSpLocks/>
          </p:cNvGrpSpPr>
          <p:nvPr/>
        </p:nvGrpSpPr>
        <p:grpSpPr bwMode="auto">
          <a:xfrm>
            <a:off x="3502026" y="1030288"/>
            <a:ext cx="11113" cy="4913312"/>
            <a:chOff x="1246" y="649"/>
            <a:chExt cx="7" cy="3095"/>
          </a:xfrm>
        </p:grpSpPr>
        <p:sp>
          <p:nvSpPr>
            <p:cNvPr id="208933" name="Rectangle 37"/>
            <p:cNvSpPr>
              <a:spLocks noChangeArrowheads="1"/>
            </p:cNvSpPr>
            <p:nvPr/>
          </p:nvSpPr>
          <p:spPr bwMode="auto">
            <a:xfrm>
              <a:off x="1246" y="649"/>
              <a:ext cx="7" cy="215"/>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34" name="Rectangle 38"/>
            <p:cNvSpPr>
              <a:spLocks noChangeArrowheads="1"/>
            </p:cNvSpPr>
            <p:nvPr/>
          </p:nvSpPr>
          <p:spPr bwMode="auto">
            <a:xfrm>
              <a:off x="1246" y="864"/>
              <a:ext cx="7" cy="10"/>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35" name="Rectangle 39"/>
            <p:cNvSpPr>
              <a:spLocks noChangeArrowheads="1"/>
            </p:cNvSpPr>
            <p:nvPr/>
          </p:nvSpPr>
          <p:spPr bwMode="auto">
            <a:xfrm>
              <a:off x="1246" y="874"/>
              <a:ext cx="7" cy="327"/>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36" name="Rectangle 40"/>
            <p:cNvSpPr>
              <a:spLocks noChangeArrowheads="1"/>
            </p:cNvSpPr>
            <p:nvPr/>
          </p:nvSpPr>
          <p:spPr bwMode="auto">
            <a:xfrm>
              <a:off x="1246" y="1201"/>
              <a:ext cx="7" cy="9"/>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37" name="Rectangle 41"/>
            <p:cNvSpPr>
              <a:spLocks noChangeArrowheads="1"/>
            </p:cNvSpPr>
            <p:nvPr/>
          </p:nvSpPr>
          <p:spPr bwMode="auto">
            <a:xfrm>
              <a:off x="1246" y="1210"/>
              <a:ext cx="7" cy="328"/>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38" name="Rectangle 42"/>
            <p:cNvSpPr>
              <a:spLocks noChangeArrowheads="1"/>
            </p:cNvSpPr>
            <p:nvPr/>
          </p:nvSpPr>
          <p:spPr bwMode="auto">
            <a:xfrm>
              <a:off x="1246" y="1538"/>
              <a:ext cx="7" cy="9"/>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39" name="Rectangle 43"/>
            <p:cNvSpPr>
              <a:spLocks noChangeArrowheads="1"/>
            </p:cNvSpPr>
            <p:nvPr/>
          </p:nvSpPr>
          <p:spPr bwMode="auto">
            <a:xfrm>
              <a:off x="1246" y="1547"/>
              <a:ext cx="7" cy="328"/>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40" name="Rectangle 44"/>
            <p:cNvSpPr>
              <a:spLocks noChangeArrowheads="1"/>
            </p:cNvSpPr>
            <p:nvPr/>
          </p:nvSpPr>
          <p:spPr bwMode="auto">
            <a:xfrm>
              <a:off x="1246" y="1875"/>
              <a:ext cx="7" cy="9"/>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41" name="Rectangle 45"/>
            <p:cNvSpPr>
              <a:spLocks noChangeArrowheads="1"/>
            </p:cNvSpPr>
            <p:nvPr/>
          </p:nvSpPr>
          <p:spPr bwMode="auto">
            <a:xfrm>
              <a:off x="1246" y="1884"/>
              <a:ext cx="7" cy="456"/>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42" name="Rectangle 46"/>
            <p:cNvSpPr>
              <a:spLocks noChangeArrowheads="1"/>
            </p:cNvSpPr>
            <p:nvPr/>
          </p:nvSpPr>
          <p:spPr bwMode="auto">
            <a:xfrm>
              <a:off x="1246" y="2340"/>
              <a:ext cx="7" cy="9"/>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43" name="Rectangle 47"/>
            <p:cNvSpPr>
              <a:spLocks noChangeArrowheads="1"/>
            </p:cNvSpPr>
            <p:nvPr/>
          </p:nvSpPr>
          <p:spPr bwMode="auto">
            <a:xfrm>
              <a:off x="1246" y="2349"/>
              <a:ext cx="7" cy="457"/>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44" name="Rectangle 48"/>
            <p:cNvSpPr>
              <a:spLocks noChangeArrowheads="1"/>
            </p:cNvSpPr>
            <p:nvPr/>
          </p:nvSpPr>
          <p:spPr bwMode="auto">
            <a:xfrm>
              <a:off x="1246" y="2813"/>
              <a:ext cx="7" cy="457"/>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45" name="Rectangle 49"/>
            <p:cNvSpPr>
              <a:spLocks noChangeArrowheads="1"/>
            </p:cNvSpPr>
            <p:nvPr/>
          </p:nvSpPr>
          <p:spPr bwMode="auto">
            <a:xfrm>
              <a:off x="1246" y="3280"/>
              <a:ext cx="7" cy="455"/>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46" name="Rectangle 50"/>
            <p:cNvSpPr>
              <a:spLocks noChangeArrowheads="1"/>
            </p:cNvSpPr>
            <p:nvPr/>
          </p:nvSpPr>
          <p:spPr bwMode="auto">
            <a:xfrm>
              <a:off x="1246" y="3735"/>
              <a:ext cx="7" cy="9"/>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grpSp>
      <p:sp>
        <p:nvSpPr>
          <p:cNvPr id="208947" name="Rectangle 51"/>
          <p:cNvSpPr>
            <a:spLocks noChangeArrowheads="1"/>
          </p:cNvSpPr>
          <p:nvPr/>
        </p:nvSpPr>
        <p:spPr bwMode="auto">
          <a:xfrm>
            <a:off x="2749551" y="3744914"/>
            <a:ext cx="7548563" cy="15875"/>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48" name="Rectangle 52"/>
          <p:cNvSpPr>
            <a:spLocks noChangeArrowheads="1"/>
          </p:cNvSpPr>
          <p:nvPr/>
        </p:nvSpPr>
        <p:spPr bwMode="auto">
          <a:xfrm>
            <a:off x="2749551" y="4524375"/>
            <a:ext cx="7548563" cy="14288"/>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49" name="Rectangle 53"/>
          <p:cNvSpPr>
            <a:spLocks noChangeArrowheads="1"/>
          </p:cNvSpPr>
          <p:nvPr/>
        </p:nvSpPr>
        <p:spPr bwMode="auto">
          <a:xfrm>
            <a:off x="2749551" y="5245100"/>
            <a:ext cx="7548563" cy="14288"/>
          </a:xfrm>
          <a:prstGeom prst="rect">
            <a:avLst/>
          </a:prstGeom>
          <a:solidFill>
            <a:schemeClr val="bg1"/>
          </a:solidFill>
          <a:ln w="9525">
            <a:noFill/>
            <a:miter lim="800000"/>
            <a:headEnd/>
            <a:tailEnd/>
          </a:ln>
        </p:spPr>
        <p:txBody>
          <a:bodyPr/>
          <a:lstStyle/>
          <a:p>
            <a:pPr>
              <a:defRPr/>
            </a:pPr>
            <a:endParaRPr lang="en-US">
              <a:solidFill>
                <a:schemeClr val="bg2">
                  <a:lumMod val="95000"/>
                  <a:lumOff val="5000"/>
                </a:schemeClr>
              </a:solidFill>
              <a:latin typeface="Times New Roman" charset="0"/>
            </a:endParaRPr>
          </a:p>
        </p:txBody>
      </p:sp>
      <p:sp>
        <p:nvSpPr>
          <p:cNvPr id="208950" name="Rectangle 54"/>
          <p:cNvSpPr>
            <a:spLocks noChangeArrowheads="1"/>
          </p:cNvSpPr>
          <p:nvPr/>
        </p:nvSpPr>
        <p:spPr bwMode="auto">
          <a:xfrm>
            <a:off x="1524000" y="6276976"/>
            <a:ext cx="5848350" cy="277813"/>
          </a:xfrm>
          <a:prstGeom prst="rect">
            <a:avLst/>
          </a:prstGeom>
          <a:noFill/>
          <a:ln w="9525">
            <a:noFill/>
            <a:miter lim="800000"/>
            <a:headEnd/>
            <a:tailEnd/>
          </a:ln>
          <a:effectLst/>
        </p:spPr>
        <p:txBody>
          <a:bodyPr lIns="92075" tIns="46038" rIns="92075" bIns="46038">
            <a:spAutoFit/>
          </a:bodyPr>
          <a:lstStyle/>
          <a:p>
            <a:pPr>
              <a:defRPr/>
            </a:pPr>
            <a:r>
              <a:rPr lang="en-US" sz="1200">
                <a:solidFill>
                  <a:schemeClr val="bg2">
                    <a:lumMod val="95000"/>
                    <a:lumOff val="5000"/>
                  </a:schemeClr>
                </a:solidFill>
                <a:effectLst>
                  <a:outerShdw blurRad="38100" dist="38100" dir="2700000" algn="tl">
                    <a:srgbClr val="000000"/>
                  </a:outerShdw>
                </a:effectLst>
                <a:latin typeface="Arial" charset="0"/>
                <a:ea typeface="Times New Roman" charset="0"/>
                <a:cs typeface="Times New Roman" charset="0"/>
              </a:rPr>
              <a:t> </a:t>
            </a:r>
          </a:p>
        </p:txBody>
      </p:sp>
      <p:sp>
        <p:nvSpPr>
          <p:cNvPr id="208951" name="Rectangle 55"/>
          <p:cNvSpPr>
            <a:spLocks noChangeArrowheads="1"/>
          </p:cNvSpPr>
          <p:nvPr/>
        </p:nvSpPr>
        <p:spPr bwMode="auto">
          <a:xfrm>
            <a:off x="2779713" y="6134101"/>
            <a:ext cx="7605712" cy="461963"/>
          </a:xfrm>
          <a:prstGeom prst="rect">
            <a:avLst/>
          </a:prstGeom>
          <a:noFill/>
          <a:ln w="9525">
            <a:noFill/>
            <a:miter lim="800000"/>
            <a:headEnd/>
            <a:tailEnd/>
          </a:ln>
          <a:effectLst/>
        </p:spPr>
        <p:txBody>
          <a:bodyPr lIns="92075" tIns="46038" rIns="92075" bIns="46038">
            <a:spAutoFit/>
          </a:bodyPr>
          <a:lstStyle/>
          <a:p>
            <a:pPr>
              <a:defRPr/>
            </a:pPr>
            <a:r>
              <a:rPr lang="en-US" sz="1200">
                <a:solidFill>
                  <a:srgbClr val="0D0D0D"/>
                </a:solidFill>
                <a:effectLst>
                  <a:outerShdw blurRad="38100" dist="38100" dir="2700000" algn="tl">
                    <a:srgbClr val="DDDDDD"/>
                  </a:outerShdw>
                </a:effectLst>
                <a:latin typeface="Arial" charset="0"/>
              </a:rPr>
              <a:t>After Green (1980). Tectonophys., </a:t>
            </a:r>
            <a:r>
              <a:rPr lang="en-US" sz="1200" b="1">
                <a:solidFill>
                  <a:srgbClr val="0D0D0D"/>
                </a:solidFill>
                <a:effectLst>
                  <a:outerShdw blurRad="38100" dist="38100" dir="2700000" algn="tl">
                    <a:srgbClr val="DDDDDD"/>
                  </a:outerShdw>
                </a:effectLst>
                <a:latin typeface="Arial" charset="0"/>
              </a:rPr>
              <a:t>63</a:t>
            </a:r>
            <a:r>
              <a:rPr lang="en-US" sz="1200">
                <a:solidFill>
                  <a:srgbClr val="0D0D0D"/>
                </a:solidFill>
                <a:effectLst>
                  <a:outerShdw blurRad="38100" dist="38100" dir="2700000" algn="tl">
                    <a:srgbClr val="DDDDDD"/>
                  </a:outerShdw>
                </a:effectLst>
                <a:latin typeface="Arial" charset="0"/>
              </a:rPr>
              <a:t>, 367-385. From Winter (2001) An Introduction to Igneous and Metamorphic Petrology. Prentice Hall.</a:t>
            </a:r>
          </a:p>
        </p:txBody>
      </p:sp>
    </p:spTree>
    <p:extLst>
      <p:ext uri="{BB962C8B-B14F-4D97-AF65-F5344CB8AC3E}">
        <p14:creationId xmlns:p14="http://schemas.microsoft.com/office/powerpoint/2010/main" val="319102122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09800" y="381000"/>
            <a:ext cx="7772400" cy="838200"/>
          </a:xfrm>
        </p:spPr>
        <p:txBody>
          <a:bodyPr>
            <a:normAutofit fontScale="90000"/>
          </a:bodyPr>
          <a:lstStyle/>
          <a:p>
            <a:pPr eaLnBrk="1" hangingPunct="1"/>
            <a:r>
              <a:rPr lang="en-US" altLang="en-US" sz="3200">
                <a:solidFill>
                  <a:srgbClr val="FF0000"/>
                </a:solidFill>
              </a:rPr>
              <a:t>Trace Element Fractionation </a:t>
            </a:r>
            <a:br>
              <a:rPr lang="en-US" altLang="en-US" sz="3200">
                <a:solidFill>
                  <a:srgbClr val="FF0000"/>
                </a:solidFill>
              </a:rPr>
            </a:br>
            <a:r>
              <a:rPr lang="en-US" altLang="en-US" sz="3200">
                <a:solidFill>
                  <a:srgbClr val="FF0000"/>
                </a:solidFill>
              </a:rPr>
              <a:t>During Partial Melting</a:t>
            </a:r>
            <a:endParaRPr lang="en-US" altLang="en-US" smtClean="0"/>
          </a:p>
        </p:txBody>
      </p:sp>
      <p:pic>
        <p:nvPicPr>
          <p:cNvPr id="3584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62401" y="1752600"/>
            <a:ext cx="4227513" cy="4114800"/>
          </a:xfrm>
        </p:spPr>
      </p:pic>
    </p:spTree>
    <p:extLst>
      <p:ext uri="{BB962C8B-B14F-4D97-AF65-F5344CB8AC3E}">
        <p14:creationId xmlns:p14="http://schemas.microsoft.com/office/powerpoint/2010/main" val="867802128"/>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057400" y="152400"/>
            <a:ext cx="7543800" cy="685800"/>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eaLnBrk="1" hangingPunct="1"/>
            <a:r>
              <a:rPr lang="en-US" altLang="en-US" sz="3600">
                <a:solidFill>
                  <a:srgbClr val="FF0000"/>
                </a:solidFill>
              </a:rPr>
              <a:t>Differentiation of the Earth</a:t>
            </a:r>
          </a:p>
        </p:txBody>
      </p:sp>
      <p:pic>
        <p:nvPicPr>
          <p:cNvPr id="37891"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1"/>
            <a:ext cx="46482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Rectangle 30"/>
          <p:cNvSpPr>
            <a:spLocks noGrp="1" noChangeArrowheads="1"/>
          </p:cNvSpPr>
          <p:nvPr>
            <p:ph type="body" sz="half" idx="2"/>
          </p:nvPr>
        </p:nvSpPr>
        <p:spPr>
          <a:xfrm>
            <a:off x="2133600" y="4648200"/>
            <a:ext cx="7772400" cy="1295400"/>
          </a:xfrm>
        </p:spPr>
        <p:txBody>
          <a:bodyPr>
            <a:normAutofit lnSpcReduction="10000"/>
          </a:bodyPr>
          <a:lstStyle/>
          <a:p>
            <a:pPr eaLnBrk="1" hangingPunct="1">
              <a:lnSpc>
                <a:spcPct val="90000"/>
              </a:lnSpc>
            </a:pPr>
            <a:r>
              <a:rPr lang="en-US" altLang="en-US" sz="2400" b="1"/>
              <a:t>Melts extracted from the mantle rise to the crust, carrying with them their “enrichment” in incompatible elements</a:t>
            </a:r>
          </a:p>
          <a:p>
            <a:pPr lvl="1" eaLnBrk="1" hangingPunct="1">
              <a:lnSpc>
                <a:spcPct val="90000"/>
              </a:lnSpc>
            </a:pPr>
            <a:r>
              <a:rPr lang="en-US" altLang="en-US" sz="2000" b="1"/>
              <a:t>Continental crust becomes “incompatible element </a:t>
            </a:r>
            <a:r>
              <a:rPr lang="en-US" altLang="en-US" sz="2000" b="1">
                <a:solidFill>
                  <a:schemeClr val="tx2"/>
                </a:solidFill>
              </a:rPr>
              <a:t>enriched</a:t>
            </a:r>
            <a:r>
              <a:rPr lang="en-US" altLang="en-US" sz="2000" b="1"/>
              <a:t>”</a:t>
            </a:r>
          </a:p>
          <a:p>
            <a:pPr lvl="1" eaLnBrk="1" hangingPunct="1">
              <a:lnSpc>
                <a:spcPct val="90000"/>
              </a:lnSpc>
            </a:pPr>
            <a:r>
              <a:rPr lang="en-US" altLang="en-US" sz="2000" b="1"/>
              <a:t>Mantle becomes “incompatible element </a:t>
            </a:r>
            <a:r>
              <a:rPr lang="en-US" altLang="en-US" sz="2000" b="1">
                <a:solidFill>
                  <a:schemeClr val="tx2"/>
                </a:solidFill>
              </a:rPr>
              <a:t>depleted</a:t>
            </a:r>
            <a:r>
              <a:rPr lang="en-US" altLang="en-US" sz="2000" b="1"/>
              <a:t>”</a:t>
            </a:r>
          </a:p>
        </p:txBody>
      </p:sp>
    </p:spTree>
    <p:extLst>
      <p:ext uri="{BB962C8B-B14F-4D97-AF65-F5344CB8AC3E}">
        <p14:creationId xmlns:p14="http://schemas.microsoft.com/office/powerpoint/2010/main" val="1431174023"/>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470" y="302849"/>
            <a:ext cx="11382233" cy="5909310"/>
          </a:xfrm>
          <a:prstGeom prst="rect">
            <a:avLst/>
          </a:prstGeom>
        </p:spPr>
        <p:txBody>
          <a:bodyPr wrap="square">
            <a:spAutoFit/>
          </a:bodyPr>
          <a:lstStyle/>
          <a:p>
            <a:pPr marL="342900" indent="-342900" algn="ctr">
              <a:lnSpc>
                <a:spcPct val="150000"/>
              </a:lnSpc>
              <a:buFont typeface="Wingdings" panose="05000000000000000000" pitchFamily="2" charset="2"/>
              <a:buChar char="q"/>
            </a:pPr>
            <a:r>
              <a:rPr lang="en-US" sz="3600" b="1" u="sng" dirty="0" smtClean="0">
                <a:solidFill>
                  <a:srgbClr val="000000"/>
                </a:solidFill>
                <a:latin typeface="Times New Roman" panose="02020603050405020304" pitchFamily="18" charset="0"/>
              </a:rPr>
              <a:t>Don`t forget</a:t>
            </a:r>
          </a:p>
          <a:p>
            <a:pPr marL="342900" indent="-342900" algn="just">
              <a:lnSpc>
                <a:spcPct val="150000"/>
              </a:lnSpc>
              <a:buFont typeface="Wingdings" panose="05000000000000000000" pitchFamily="2" charset="2"/>
              <a:buChar char="q"/>
            </a:pPr>
            <a:r>
              <a:rPr lang="en-US" sz="2400" b="1" u="sng" dirty="0" smtClean="0">
                <a:solidFill>
                  <a:srgbClr val="000000"/>
                </a:solidFill>
                <a:latin typeface="Times New Roman" panose="02020603050405020304" pitchFamily="18" charset="0"/>
              </a:rPr>
              <a:t>compatible elements </a:t>
            </a:r>
            <a:r>
              <a:rPr lang="en-US" sz="2400" dirty="0">
                <a:solidFill>
                  <a:srgbClr val="000000"/>
                </a:solidFill>
                <a:latin typeface="Times New Roman" panose="02020603050405020304" pitchFamily="18" charset="0"/>
              </a:rPr>
              <a:t>are commonly subdivided into two subgroups based on the ratio of valence to ionic radius. </a:t>
            </a:r>
            <a:endParaRPr lang="en-US" sz="2400" dirty="0" smtClean="0">
              <a:solidFill>
                <a:srgbClr val="000000"/>
              </a:solidFill>
              <a:latin typeface="Times New Roman" panose="02020603050405020304" pitchFamily="18" charset="0"/>
            </a:endParaRPr>
          </a:p>
          <a:p>
            <a:pPr marL="342900" indent="-342900" algn="just">
              <a:lnSpc>
                <a:spcPct val="150000"/>
              </a:lnSpc>
              <a:buFont typeface="Wingdings" panose="05000000000000000000" pitchFamily="2" charset="2"/>
              <a:buChar char="q"/>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smaller, more highly charged </a:t>
            </a:r>
            <a:r>
              <a:rPr lang="en-US" sz="2400" b="1" dirty="0">
                <a:solidFill>
                  <a:srgbClr val="000000"/>
                </a:solidFill>
                <a:latin typeface="Times New Roman" panose="02020603050405020304" pitchFamily="18" charset="0"/>
              </a:rPr>
              <a:t>high field strength </a:t>
            </a:r>
            <a:r>
              <a:rPr lang="en-US" sz="2400" dirty="0">
                <a:solidFill>
                  <a:srgbClr val="000000"/>
                </a:solidFill>
                <a:latin typeface="Times New Roman" panose="02020603050405020304" pitchFamily="18" charset="0"/>
              </a:rPr>
              <a:t>(HFS) elements include the REE, </a:t>
            </a:r>
            <a:r>
              <a:rPr lang="en-US" sz="2400" dirty="0" err="1">
                <a:solidFill>
                  <a:srgbClr val="000000"/>
                </a:solidFill>
                <a:latin typeface="Times New Roman" panose="02020603050405020304" pitchFamily="18" charset="0"/>
              </a:rPr>
              <a:t>Th</a:t>
            </a:r>
            <a:r>
              <a:rPr lang="en-US" sz="2400" dirty="0">
                <a:solidFill>
                  <a:srgbClr val="000000"/>
                </a:solidFill>
                <a:latin typeface="Times New Roman" panose="02020603050405020304" pitchFamily="18" charset="0"/>
              </a:rPr>
              <a:t>, U, Ce, Pb</a:t>
            </a:r>
            <a:r>
              <a:rPr lang="en-US" sz="2400" baseline="30000" dirty="0">
                <a:solidFill>
                  <a:srgbClr val="000000"/>
                </a:solidFill>
                <a:latin typeface="Times New Roman" panose="02020603050405020304" pitchFamily="18" charset="0"/>
              </a:rPr>
              <a:t>4+</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Zr</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Hf</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Ti</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Nb</a:t>
            </a:r>
            <a:r>
              <a:rPr lang="en-US" sz="2400" dirty="0">
                <a:solidFill>
                  <a:srgbClr val="000000"/>
                </a:solidFill>
                <a:latin typeface="Times New Roman" panose="02020603050405020304" pitchFamily="18" charset="0"/>
              </a:rPr>
              <a:t>, and Ta. </a:t>
            </a:r>
            <a:endParaRPr lang="en-US" sz="2400" dirty="0" smtClean="0">
              <a:solidFill>
                <a:srgbClr val="000000"/>
              </a:solidFill>
              <a:latin typeface="Times New Roman" panose="02020603050405020304" pitchFamily="18" charset="0"/>
            </a:endParaRPr>
          </a:p>
          <a:p>
            <a:pPr marL="342900" indent="-342900" algn="just">
              <a:lnSpc>
                <a:spcPct val="150000"/>
              </a:lnSpc>
              <a:buFont typeface="Wingdings" panose="05000000000000000000" pitchFamily="2" charset="2"/>
              <a:buChar char="q"/>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low field strength </a:t>
            </a:r>
            <a:r>
              <a:rPr lang="en-US" sz="2400" b="1" dirty="0">
                <a:solidFill>
                  <a:srgbClr val="000000"/>
                </a:solidFill>
                <a:latin typeface="Times New Roman" panose="02020603050405020304" pitchFamily="18" charset="0"/>
              </a:rPr>
              <a:t>large ion </a:t>
            </a:r>
            <a:r>
              <a:rPr lang="en-US" sz="2400" b="1" dirty="0" err="1">
                <a:solidFill>
                  <a:srgbClr val="000000"/>
                </a:solidFill>
                <a:latin typeface="Times New Roman" panose="02020603050405020304" pitchFamily="18" charset="0"/>
              </a:rPr>
              <a:t>lithophile</a:t>
            </a:r>
            <a:r>
              <a:rPr lang="en-US" sz="2400" b="1"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(LIL) </a:t>
            </a:r>
            <a:r>
              <a:rPr lang="en-US" sz="2400" dirty="0" smtClean="0">
                <a:solidFill>
                  <a:srgbClr val="000000"/>
                </a:solidFill>
                <a:latin typeface="Times New Roman" panose="02020603050405020304" pitchFamily="18" charset="0"/>
              </a:rPr>
              <a:t>elements </a:t>
            </a:r>
            <a:r>
              <a:rPr lang="en-US" sz="2400" dirty="0">
                <a:solidFill>
                  <a:srgbClr val="000000"/>
                </a:solidFill>
                <a:latin typeface="Times New Roman" panose="02020603050405020304" pitchFamily="18" charset="0"/>
              </a:rPr>
              <a:t>(K, </a:t>
            </a:r>
            <a:r>
              <a:rPr lang="en-US" sz="2400" dirty="0" err="1">
                <a:solidFill>
                  <a:srgbClr val="000000"/>
                </a:solidFill>
                <a:latin typeface="Times New Roman" panose="02020603050405020304" pitchFamily="18" charset="0"/>
              </a:rPr>
              <a:t>Rb</a:t>
            </a:r>
            <a:r>
              <a:rPr lang="en-US" sz="2400" dirty="0">
                <a:solidFill>
                  <a:srgbClr val="000000"/>
                </a:solidFill>
                <a:latin typeface="Times New Roman" panose="02020603050405020304" pitchFamily="18" charset="0"/>
              </a:rPr>
              <a:t>, Cs, Ba, Pb</a:t>
            </a:r>
            <a:r>
              <a:rPr lang="en-US" sz="2400" baseline="30000" dirty="0">
                <a:solidFill>
                  <a:srgbClr val="000000"/>
                </a:solidFill>
                <a:latin typeface="Times New Roman" panose="02020603050405020304" pitchFamily="18" charset="0"/>
              </a:rPr>
              <a:t>2+</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Sr</a:t>
            </a:r>
            <a:r>
              <a:rPr lang="en-US" sz="2400" dirty="0">
                <a:solidFill>
                  <a:srgbClr val="000000"/>
                </a:solidFill>
                <a:latin typeface="Times New Roman" panose="02020603050405020304" pitchFamily="18" charset="0"/>
              </a:rPr>
              <a:t>, </a:t>
            </a:r>
            <a:r>
              <a:rPr lang="en-US" sz="2400" dirty="0" smtClean="0">
                <a:solidFill>
                  <a:srgbClr val="000000"/>
                </a:solidFill>
                <a:latin typeface="Times New Roman" panose="02020603050405020304" pitchFamily="18" charset="0"/>
              </a:rPr>
              <a:t>Eu</a:t>
            </a:r>
            <a:r>
              <a:rPr lang="en-US" sz="2400" baseline="30000" dirty="0">
                <a:solidFill>
                  <a:srgbClr val="000000"/>
                </a:solidFill>
                <a:latin typeface="Times New Roman" panose="02020603050405020304" pitchFamily="18" charset="0"/>
              </a:rPr>
              <a:t>2+</a:t>
            </a:r>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are generally </a:t>
            </a:r>
            <a:r>
              <a:rPr lang="en-US" sz="2400" dirty="0" smtClean="0">
                <a:solidFill>
                  <a:srgbClr val="000000"/>
                </a:solidFill>
                <a:latin typeface="Times New Roman" panose="02020603050405020304" pitchFamily="18" charset="0"/>
              </a:rPr>
              <a:t>considered </a:t>
            </a:r>
            <a:r>
              <a:rPr lang="en-US" sz="2400" dirty="0">
                <a:solidFill>
                  <a:srgbClr val="000000"/>
                </a:solidFill>
                <a:latin typeface="Times New Roman" panose="02020603050405020304" pitchFamily="18" charset="0"/>
              </a:rPr>
              <a:t>to be more mobile, particularly if a fluid phase is involved. </a:t>
            </a:r>
            <a:endParaRPr lang="en-US" sz="2400" dirty="0" smtClean="0">
              <a:solidFill>
                <a:srgbClr val="000000"/>
              </a:solidFill>
              <a:latin typeface="Times New Roman" panose="02020603050405020304" pitchFamily="18" charset="0"/>
            </a:endParaRPr>
          </a:p>
          <a:p>
            <a:pPr marL="342900" indent="-342900" algn="just">
              <a:lnSpc>
                <a:spcPct val="150000"/>
              </a:lnSpc>
              <a:buFont typeface="Wingdings" panose="05000000000000000000" pitchFamily="2" charset="2"/>
              <a:buChar char="q"/>
            </a:pPr>
            <a:r>
              <a:rPr lang="en-US" sz="2400" dirty="0" smtClean="0">
                <a:solidFill>
                  <a:srgbClr val="000000"/>
                </a:solidFill>
                <a:latin typeface="Times New Roman" panose="02020603050405020304" pitchFamily="18" charset="0"/>
              </a:rPr>
              <a:t>Small</a:t>
            </a:r>
            <a:r>
              <a:rPr lang="en-US" sz="2400" dirty="0">
                <a:solidFill>
                  <a:srgbClr val="000000"/>
                </a:solidFill>
                <a:latin typeface="Times New Roman" panose="02020603050405020304" pitchFamily="18" charset="0"/>
              </a:rPr>
              <a:t>, low valence elements are usually </a:t>
            </a:r>
            <a:r>
              <a:rPr lang="en-US" sz="2400" dirty="0" smtClean="0">
                <a:solidFill>
                  <a:srgbClr val="000000"/>
                </a:solidFill>
                <a:latin typeface="Times New Roman" panose="02020603050405020304" pitchFamily="18" charset="0"/>
              </a:rPr>
              <a:t>compatible</a:t>
            </a:r>
            <a:r>
              <a:rPr lang="en-US" sz="2400" dirty="0">
                <a:solidFill>
                  <a:srgbClr val="000000"/>
                </a:solidFill>
                <a:latin typeface="Times New Roman" panose="02020603050405020304" pitchFamily="18" charset="0"/>
              </a:rPr>
              <a:t>, including the trace elements Ni, Cr, Cu, W, Ru, Rh, </a:t>
            </a:r>
            <a:r>
              <a:rPr lang="en-US" sz="2400" dirty="0" err="1">
                <a:solidFill>
                  <a:srgbClr val="000000"/>
                </a:solidFill>
                <a:latin typeface="Times New Roman" panose="02020603050405020304" pitchFamily="18" charset="0"/>
              </a:rPr>
              <a:t>Pd</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Os</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Ir</a:t>
            </a:r>
            <a:r>
              <a:rPr lang="en-US" sz="2400" dirty="0">
                <a:solidFill>
                  <a:srgbClr val="000000"/>
                </a:solidFill>
                <a:latin typeface="Times New Roman" panose="02020603050405020304" pitchFamily="18" charset="0"/>
              </a:rPr>
              <a:t>, Pt, and Au. </a:t>
            </a:r>
          </a:p>
        </p:txBody>
      </p:sp>
    </p:spTree>
    <p:extLst>
      <p:ext uri="{BB962C8B-B14F-4D97-AF65-F5344CB8AC3E}">
        <p14:creationId xmlns:p14="http://schemas.microsoft.com/office/powerpoint/2010/main" val="261316601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3894169" y="335854"/>
            <a:ext cx="4744440" cy="461665"/>
          </a:xfrm>
          <a:prstGeom prst="rect">
            <a:avLst/>
          </a:prstGeom>
        </p:spPr>
        <p:txBody>
          <a:bodyPr wrap="none">
            <a:spAutoFit/>
          </a:bodyPr>
          <a:lstStyle/>
          <a:p>
            <a:r>
              <a:rPr lang="en-US" sz="2400" b="1" i="1" dirty="0">
                <a:latin typeface="Palatino-Italic"/>
              </a:rPr>
              <a:t>The Rare Earth Elements and Y</a:t>
            </a:r>
            <a:endParaRPr lang="en-US" sz="2400" b="1" dirty="0"/>
          </a:p>
        </p:txBody>
      </p:sp>
      <p:sp>
        <p:nvSpPr>
          <p:cNvPr id="3" name="Rectangle 2"/>
          <p:cNvSpPr/>
          <p:nvPr/>
        </p:nvSpPr>
        <p:spPr>
          <a:xfrm>
            <a:off x="487394" y="839342"/>
            <a:ext cx="11146588" cy="5632311"/>
          </a:xfrm>
          <a:prstGeom prst="rect">
            <a:avLst/>
          </a:prstGeom>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THE RARE EARTH ELEMENTS: A SPECIAL GROUP OF TRACE ELEMENTS </a:t>
            </a:r>
            <a:endParaRPr lang="en-US" sz="2400" b="1" dirty="0" smtClean="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The lanthanides comprise a group of 15 elements with atomic numbers 57 through 71 that include the following in order of atomic number (atomic symbol): lanthanum (La), cerium (Ce), praseodymium (</a:t>
            </a:r>
            <a:r>
              <a:rPr lang="en-US" sz="2400" dirty="0" err="1">
                <a:latin typeface="Times New Roman" panose="02020603050405020304" pitchFamily="18" charset="0"/>
                <a:cs typeface="Times New Roman" panose="02020603050405020304" pitchFamily="18" charset="0"/>
              </a:rPr>
              <a:t>Pr</a:t>
            </a:r>
            <a:r>
              <a:rPr lang="en-US" sz="2400" dirty="0">
                <a:latin typeface="Times New Roman" panose="02020603050405020304" pitchFamily="18" charset="0"/>
                <a:cs typeface="Times New Roman" panose="02020603050405020304" pitchFamily="18" charset="0"/>
              </a:rPr>
              <a:t>), neodymium (</a:t>
            </a:r>
            <a:r>
              <a:rPr lang="en-US" sz="2400" dirty="0" err="1">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promethium (Pm), samarium (Sm), europium (</a:t>
            </a:r>
            <a:r>
              <a:rPr lang="en-US" sz="2400" dirty="0" err="1">
                <a:latin typeface="Times New Roman" panose="02020603050405020304" pitchFamily="18" charset="0"/>
                <a:cs typeface="Times New Roman" panose="02020603050405020304" pitchFamily="18" charset="0"/>
              </a:rPr>
              <a:t>Eu</a:t>
            </a:r>
            <a:r>
              <a:rPr lang="en-US" sz="2400" dirty="0">
                <a:latin typeface="Times New Roman" panose="02020603050405020304" pitchFamily="18" charset="0"/>
                <a:cs typeface="Times New Roman" panose="02020603050405020304" pitchFamily="18" charset="0"/>
              </a:rPr>
              <a:t>), gadolinium (</a:t>
            </a:r>
            <a:r>
              <a:rPr lang="en-US" sz="2400" dirty="0" err="1">
                <a:latin typeface="Times New Roman" panose="02020603050405020304" pitchFamily="18" charset="0"/>
                <a:cs typeface="Times New Roman" panose="02020603050405020304" pitchFamily="18" charset="0"/>
              </a:rPr>
              <a:t>Gd</a:t>
            </a:r>
            <a:r>
              <a:rPr lang="en-US" sz="2400" dirty="0">
                <a:latin typeface="Times New Roman" panose="02020603050405020304" pitchFamily="18" charset="0"/>
                <a:cs typeface="Times New Roman" panose="02020603050405020304" pitchFamily="18" charset="0"/>
              </a:rPr>
              <a:t>), terbium (Tb), dysprosium (</a:t>
            </a:r>
            <a:r>
              <a:rPr lang="en-US" sz="2400" dirty="0" err="1">
                <a:latin typeface="Times New Roman" panose="02020603050405020304" pitchFamily="18" charset="0"/>
                <a:cs typeface="Times New Roman" panose="02020603050405020304" pitchFamily="18" charset="0"/>
              </a:rPr>
              <a:t>Dy</a:t>
            </a:r>
            <a:r>
              <a:rPr lang="en-US" sz="2400" dirty="0">
                <a:latin typeface="Times New Roman" panose="02020603050405020304" pitchFamily="18" charset="0"/>
                <a:cs typeface="Times New Roman" panose="02020603050405020304" pitchFamily="18" charset="0"/>
              </a:rPr>
              <a:t>), holmium (Ho), erbium (</a:t>
            </a:r>
            <a:r>
              <a:rPr lang="en-US" sz="2400" dirty="0" err="1">
                <a:latin typeface="Times New Roman" panose="02020603050405020304" pitchFamily="18" charset="0"/>
                <a:cs typeface="Times New Roman" panose="02020603050405020304" pitchFamily="18" charset="0"/>
              </a:rPr>
              <a:t>Er</a:t>
            </a:r>
            <a:r>
              <a:rPr lang="en-US" sz="2400" dirty="0">
                <a:latin typeface="Times New Roman" panose="02020603050405020304" pitchFamily="18" charset="0"/>
                <a:cs typeface="Times New Roman" panose="02020603050405020304" pitchFamily="18" charset="0"/>
              </a:rPr>
              <a:t>), thulium (Tm), ytterbium (</a:t>
            </a:r>
            <a:r>
              <a:rPr lang="en-US" sz="2400" dirty="0" err="1">
                <a:latin typeface="Times New Roman" panose="02020603050405020304" pitchFamily="18" charset="0"/>
                <a:cs typeface="Times New Roman" panose="02020603050405020304" pitchFamily="18" charset="0"/>
              </a:rPr>
              <a:t>Yb</a:t>
            </a:r>
            <a:r>
              <a:rPr lang="en-US" sz="2400" dirty="0">
                <a:latin typeface="Times New Roman" panose="02020603050405020304" pitchFamily="18" charset="0"/>
                <a:cs typeface="Times New Roman" panose="02020603050405020304" pitchFamily="18" charset="0"/>
              </a:rPr>
              <a:t>), and lutetium (Lu</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a:latin typeface="Times New Roman" panose="02020603050405020304" pitchFamily="18" charset="0"/>
                <a:cs typeface="Times New Roman" panose="02020603050405020304" pitchFamily="18" charset="0"/>
              </a:rPr>
              <a:t>The rare earths are often described as being a "light-group rare-earth element" (LREE) or "heavy-group rare-earth element" (HREE). The definition of a LREE and HREE is based on the electron configuration of each rare-earth element. The </a:t>
            </a:r>
            <a:r>
              <a:rPr lang="en-US" sz="2400" b="1" dirty="0">
                <a:latin typeface="Times New Roman" panose="02020603050405020304" pitchFamily="18" charset="0"/>
                <a:cs typeface="Times New Roman" panose="02020603050405020304" pitchFamily="18" charset="0"/>
              </a:rPr>
              <a:t>LREE</a:t>
            </a:r>
            <a:r>
              <a:rPr lang="en-US" sz="2400" dirty="0">
                <a:latin typeface="Times New Roman" panose="02020603050405020304" pitchFamily="18" charset="0"/>
                <a:cs typeface="Times New Roman" panose="02020603050405020304" pitchFamily="18" charset="0"/>
              </a:rPr>
              <a:t> are defined as </a:t>
            </a:r>
            <a:r>
              <a:rPr lang="en-US" sz="2400" b="1" dirty="0">
                <a:latin typeface="Times New Roman" panose="02020603050405020304" pitchFamily="18" charset="0"/>
                <a:cs typeface="Times New Roman" panose="02020603050405020304" pitchFamily="18" charset="0"/>
              </a:rPr>
              <a:t>lanthanum</a:t>
            </a:r>
            <a:r>
              <a:rPr lang="en-US" sz="2400" dirty="0">
                <a:latin typeface="Times New Roman" panose="02020603050405020304" pitchFamily="18" charset="0"/>
                <a:cs typeface="Times New Roman" panose="02020603050405020304" pitchFamily="18" charset="0"/>
              </a:rPr>
              <a:t>, atomic number </a:t>
            </a:r>
            <a:r>
              <a:rPr lang="en-US" sz="2400" b="1" dirty="0">
                <a:latin typeface="Times New Roman" panose="02020603050405020304" pitchFamily="18" charset="0"/>
                <a:cs typeface="Times New Roman" panose="02020603050405020304" pitchFamily="18" charset="0"/>
              </a:rPr>
              <a:t>57</a:t>
            </a:r>
            <a:r>
              <a:rPr lang="en-US" sz="2400" dirty="0">
                <a:latin typeface="Times New Roman" panose="02020603050405020304" pitchFamily="18" charset="0"/>
                <a:cs typeface="Times New Roman" panose="02020603050405020304" pitchFamily="18" charset="0"/>
              </a:rPr>
              <a:t> through </a:t>
            </a:r>
            <a:r>
              <a:rPr lang="en-US" sz="2400" b="1" u="sng" dirty="0">
                <a:latin typeface="Times New Roman" panose="02020603050405020304" pitchFamily="18" charset="0"/>
                <a:cs typeface="Times New Roman" panose="02020603050405020304" pitchFamily="18" charset="0"/>
              </a:rPr>
              <a:t>gadolinium</a:t>
            </a:r>
            <a:r>
              <a:rPr lang="en-US" sz="2400" dirty="0">
                <a:latin typeface="Times New Roman" panose="02020603050405020304" pitchFamily="18" charset="0"/>
                <a:cs typeface="Times New Roman" panose="02020603050405020304" pitchFamily="18" charset="0"/>
              </a:rPr>
              <a:t>, atomic number </a:t>
            </a:r>
            <a:r>
              <a:rPr lang="en-US" sz="2400" b="1" u="sng" dirty="0">
                <a:latin typeface="Times New Roman" panose="02020603050405020304" pitchFamily="18" charset="0"/>
                <a:cs typeface="Times New Roman" panose="02020603050405020304" pitchFamily="18" charset="0"/>
              </a:rPr>
              <a:t>64</a:t>
            </a:r>
            <a:r>
              <a:rPr lang="en-US" sz="2400" dirty="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768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object 2"/>
          <p:cNvSpPr txBox="1">
            <a:spLocks/>
          </p:cNvSpPr>
          <p:nvPr/>
        </p:nvSpPr>
        <p:spPr>
          <a:xfrm>
            <a:off x="2047741" y="2689612"/>
            <a:ext cx="6709893" cy="813943"/>
          </a:xfrm>
          <a:prstGeom prst="rect">
            <a:avLst/>
          </a:prstGeom>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12700" indent="228600">
              <a:lnSpc>
                <a:spcPct val="100000"/>
              </a:lnSpc>
            </a:pPr>
            <a:r>
              <a:rPr lang="en-US" sz="4000" spc="-10" dirty="0" smtClean="0">
                <a:latin typeface="Impact"/>
                <a:cs typeface="Impact"/>
              </a:rPr>
              <a:t>S</a:t>
            </a:r>
            <a:r>
              <a:rPr lang="en-US" sz="4000" spc="-5" dirty="0" smtClean="0">
                <a:latin typeface="Impact"/>
                <a:cs typeface="Impact"/>
              </a:rPr>
              <a:t>tr</a:t>
            </a:r>
            <a:r>
              <a:rPr lang="en-US" sz="4000" spc="-10" dirty="0" smtClean="0">
                <a:latin typeface="Impact"/>
                <a:cs typeface="Impact"/>
              </a:rPr>
              <a:t>uc</a:t>
            </a:r>
            <a:r>
              <a:rPr lang="en-US" sz="4000" spc="-5" dirty="0" smtClean="0">
                <a:latin typeface="Impact"/>
                <a:cs typeface="Impact"/>
              </a:rPr>
              <a:t>t</a:t>
            </a:r>
            <a:r>
              <a:rPr lang="en-US" sz="4000" spc="-10" dirty="0" smtClean="0">
                <a:latin typeface="Impact"/>
                <a:cs typeface="Impact"/>
              </a:rPr>
              <a:t>u</a:t>
            </a:r>
            <a:r>
              <a:rPr lang="en-US" sz="4000" spc="-5" dirty="0" smtClean="0">
                <a:latin typeface="Impact"/>
                <a:cs typeface="Impact"/>
              </a:rPr>
              <a:t>r</a:t>
            </a:r>
            <a:r>
              <a:rPr lang="en-US" sz="4000" dirty="0" smtClean="0">
                <a:latin typeface="Impact"/>
                <a:cs typeface="Impact"/>
              </a:rPr>
              <a:t>e</a:t>
            </a:r>
            <a:r>
              <a:rPr lang="en-US" sz="4000" spc="-10" dirty="0" smtClean="0">
                <a:latin typeface="Impact"/>
                <a:cs typeface="Impact"/>
              </a:rPr>
              <a:t> an</a:t>
            </a:r>
            <a:r>
              <a:rPr lang="en-US" sz="4000" dirty="0" smtClean="0">
                <a:latin typeface="Impact"/>
                <a:cs typeface="Impact"/>
              </a:rPr>
              <a:t>d</a:t>
            </a:r>
            <a:r>
              <a:rPr lang="en-US" sz="4000" spc="-10" dirty="0" smtClean="0">
                <a:latin typeface="Impact"/>
                <a:cs typeface="Impact"/>
              </a:rPr>
              <a:t> Phys</a:t>
            </a:r>
            <a:r>
              <a:rPr lang="en-US" sz="4000" spc="-5" dirty="0" smtClean="0">
                <a:latin typeface="Impact"/>
                <a:cs typeface="Impact"/>
              </a:rPr>
              <a:t>i</a:t>
            </a:r>
            <a:r>
              <a:rPr lang="en-US" sz="4000" spc="-10" dirty="0" smtClean="0">
                <a:latin typeface="Impact"/>
                <a:cs typeface="Impact"/>
              </a:rPr>
              <a:t>ca</a:t>
            </a:r>
            <a:r>
              <a:rPr lang="en-US" sz="4000" dirty="0" smtClean="0">
                <a:latin typeface="Impact"/>
                <a:cs typeface="Impact"/>
              </a:rPr>
              <a:t>l </a:t>
            </a:r>
            <a:r>
              <a:rPr lang="en-US" sz="4000" spc="-10" dirty="0" smtClean="0">
                <a:latin typeface="Impact"/>
                <a:cs typeface="Impact"/>
              </a:rPr>
              <a:t>P</a:t>
            </a:r>
            <a:r>
              <a:rPr lang="en-US" sz="4000" spc="-5" dirty="0" smtClean="0">
                <a:latin typeface="Impact"/>
                <a:cs typeface="Impact"/>
              </a:rPr>
              <a:t>r</a:t>
            </a:r>
            <a:r>
              <a:rPr lang="en-US" sz="4000" spc="-10" dirty="0" smtClean="0">
                <a:latin typeface="Impact"/>
                <a:cs typeface="Impact"/>
              </a:rPr>
              <a:t>ope</a:t>
            </a:r>
            <a:r>
              <a:rPr lang="en-US" sz="4000" spc="-5" dirty="0" smtClean="0">
                <a:latin typeface="Impact"/>
                <a:cs typeface="Impact"/>
              </a:rPr>
              <a:t>rti</a:t>
            </a:r>
            <a:r>
              <a:rPr lang="en-US" sz="4000" spc="-10" dirty="0" smtClean="0">
                <a:latin typeface="Impact"/>
                <a:cs typeface="Impact"/>
              </a:rPr>
              <a:t>e</a:t>
            </a:r>
            <a:r>
              <a:rPr lang="en-US" sz="4000" dirty="0" smtClean="0">
                <a:latin typeface="Impact"/>
                <a:cs typeface="Impact"/>
              </a:rPr>
              <a:t>s</a:t>
            </a:r>
            <a:r>
              <a:rPr lang="en-US" sz="4000" spc="-5" dirty="0" smtClean="0">
                <a:latin typeface="Impact"/>
                <a:cs typeface="Impact"/>
              </a:rPr>
              <a:t> </a:t>
            </a:r>
            <a:r>
              <a:rPr lang="en-US" sz="4000" spc="-10" dirty="0" smtClean="0">
                <a:latin typeface="Impact"/>
                <a:cs typeface="Impact"/>
              </a:rPr>
              <a:t>o</a:t>
            </a:r>
            <a:r>
              <a:rPr lang="en-US" sz="4000" dirty="0" smtClean="0">
                <a:latin typeface="Impact"/>
                <a:cs typeface="Impact"/>
              </a:rPr>
              <a:t>f</a:t>
            </a:r>
            <a:r>
              <a:rPr lang="en-US" sz="4000" spc="-5" dirty="0" smtClean="0">
                <a:latin typeface="Impact"/>
                <a:cs typeface="Impact"/>
              </a:rPr>
              <a:t> </a:t>
            </a:r>
            <a:r>
              <a:rPr lang="en-US" sz="4000" spc="-10" dirty="0" smtClean="0">
                <a:latin typeface="Impact"/>
                <a:cs typeface="Impact"/>
              </a:rPr>
              <a:t>S</a:t>
            </a:r>
            <a:r>
              <a:rPr lang="en-US" sz="4000" spc="-5" dirty="0" smtClean="0">
                <a:latin typeface="Impact"/>
                <a:cs typeface="Impact"/>
              </a:rPr>
              <a:t>ili</a:t>
            </a:r>
            <a:r>
              <a:rPr lang="en-US" sz="4000" spc="-10" dirty="0" smtClean="0">
                <a:latin typeface="Impact"/>
                <a:cs typeface="Impact"/>
              </a:rPr>
              <a:t>ca</a:t>
            </a:r>
            <a:r>
              <a:rPr lang="en-US" sz="4000" spc="-5" dirty="0" smtClean="0">
                <a:latin typeface="Impact"/>
                <a:cs typeface="Impact"/>
              </a:rPr>
              <a:t>t</a:t>
            </a:r>
            <a:r>
              <a:rPr lang="en-US" sz="4000" dirty="0" smtClean="0">
                <a:latin typeface="Impact"/>
                <a:cs typeface="Impact"/>
              </a:rPr>
              <a:t>e</a:t>
            </a:r>
            <a:r>
              <a:rPr lang="en-US" sz="4000" spc="-10" dirty="0" smtClean="0">
                <a:latin typeface="Impact"/>
                <a:cs typeface="Impact"/>
              </a:rPr>
              <a:t> Me</a:t>
            </a:r>
            <a:r>
              <a:rPr lang="en-US" sz="4000" spc="-5" dirty="0" smtClean="0">
                <a:latin typeface="Impact"/>
                <a:cs typeface="Impact"/>
              </a:rPr>
              <a:t>l</a:t>
            </a:r>
            <a:r>
              <a:rPr lang="en-US" sz="4000" dirty="0" smtClean="0">
                <a:latin typeface="Impact"/>
                <a:cs typeface="Impact"/>
              </a:rPr>
              <a:t>t</a:t>
            </a:r>
            <a:endParaRPr lang="en-US" sz="4000" dirty="0">
              <a:latin typeface="Impact"/>
              <a:cs typeface="Impact"/>
            </a:endParaRPr>
          </a:p>
        </p:txBody>
      </p:sp>
    </p:spTree>
    <p:extLst>
      <p:ext uri="{BB962C8B-B14F-4D97-AF65-F5344CB8AC3E}">
        <p14:creationId xmlns:p14="http://schemas.microsoft.com/office/powerpoint/2010/main" val="350921114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3894169" y="335854"/>
            <a:ext cx="4744440" cy="461665"/>
          </a:xfrm>
          <a:prstGeom prst="rect">
            <a:avLst/>
          </a:prstGeom>
        </p:spPr>
        <p:txBody>
          <a:bodyPr wrap="none">
            <a:spAutoFit/>
          </a:bodyPr>
          <a:lstStyle/>
          <a:p>
            <a:r>
              <a:rPr lang="en-US" sz="2400" b="1" i="1" dirty="0">
                <a:latin typeface="Palatino-Italic"/>
              </a:rPr>
              <a:t>The Rare Earth Elements and Y</a:t>
            </a:r>
            <a:endParaRPr lang="en-US" sz="2400" b="1" dirty="0"/>
          </a:p>
        </p:txBody>
      </p:sp>
      <p:sp>
        <p:nvSpPr>
          <p:cNvPr id="3" name="Rectangle 2"/>
          <p:cNvSpPr/>
          <p:nvPr/>
        </p:nvSpPr>
        <p:spPr>
          <a:xfrm>
            <a:off x="487394" y="839342"/>
            <a:ext cx="11146588" cy="5078313"/>
          </a:xfrm>
          <a:prstGeom prst="rect">
            <a:avLst/>
          </a:prstGeom>
        </p:spPr>
        <p:txBody>
          <a:bodyPr wrap="square">
            <a:spAutoFit/>
          </a:bodyPr>
          <a:lstStyle/>
          <a:p>
            <a:pPr>
              <a:lnSpc>
                <a:spcPct val="150000"/>
              </a:lnSpc>
            </a:pPr>
            <a:r>
              <a:rPr lang="en-US" sz="2400" b="1" dirty="0"/>
              <a:t>THE RARE EARTH ELEMENTS: A SPECIAL GROUP OF TRACE ELEMENTS </a:t>
            </a:r>
            <a:endParaRPr lang="en-US" sz="2400" b="1" dirty="0" smtClean="0"/>
          </a:p>
          <a:p>
            <a:pPr algn="just">
              <a:lnSpc>
                <a:spcPct val="150000"/>
              </a:lnSpc>
            </a:pPr>
            <a:r>
              <a:rPr lang="en-US" sz="2400" dirty="0">
                <a:solidFill>
                  <a:srgbClr val="000000"/>
                </a:solidFill>
                <a:latin typeface="Times New Roman" panose="02020603050405020304" pitchFamily="18" charset="0"/>
              </a:rPr>
              <a:t>The rare earth elements (REE), the series from </a:t>
            </a:r>
            <a:r>
              <a:rPr lang="en-US" sz="2400" dirty="0" smtClean="0">
                <a:solidFill>
                  <a:srgbClr val="000000"/>
                </a:solidFill>
                <a:latin typeface="Times New Roman" panose="02020603050405020304" pitchFamily="18" charset="0"/>
              </a:rPr>
              <a:t>lanthanum </a:t>
            </a:r>
            <a:r>
              <a:rPr lang="en-US" sz="2400" dirty="0">
                <a:solidFill>
                  <a:srgbClr val="000000"/>
                </a:solidFill>
                <a:latin typeface="Times New Roman" panose="02020603050405020304" pitchFamily="18" charset="0"/>
              </a:rPr>
              <a:t>to lutetium (atomic numbers 57-71), are </a:t>
            </a:r>
            <a:r>
              <a:rPr lang="en-US" sz="2400" dirty="0" smtClean="0">
                <a:solidFill>
                  <a:srgbClr val="000000"/>
                </a:solidFill>
                <a:latin typeface="Times New Roman" panose="02020603050405020304" pitchFamily="18" charset="0"/>
              </a:rPr>
              <a:t>members </a:t>
            </a:r>
            <a:r>
              <a:rPr lang="en-US" sz="2400" dirty="0">
                <a:solidFill>
                  <a:srgbClr val="000000"/>
                </a:solidFill>
                <a:latin typeface="Times New Roman" panose="02020603050405020304" pitchFamily="18" charset="0"/>
              </a:rPr>
              <a:t>of Group III A of the periodic table. </a:t>
            </a:r>
            <a:endParaRPr lang="en-US" sz="2400" dirty="0" smtClean="0">
              <a:solidFill>
                <a:srgbClr val="000000"/>
              </a:solidFill>
              <a:latin typeface="Times New Roman" panose="02020603050405020304" pitchFamily="18" charset="0"/>
            </a:endParaRPr>
          </a:p>
          <a:p>
            <a:pPr algn="just">
              <a:lnSpc>
                <a:spcPct val="150000"/>
              </a:lnSpc>
            </a:pPr>
            <a:r>
              <a:rPr lang="en-US" sz="2400" dirty="0" smtClean="0">
                <a:solidFill>
                  <a:srgbClr val="000000"/>
                </a:solidFill>
                <a:latin typeface="Times New Roman" panose="02020603050405020304" pitchFamily="18" charset="0"/>
              </a:rPr>
              <a:t>They </a:t>
            </a:r>
            <a:r>
              <a:rPr lang="en-US" sz="2400" dirty="0">
                <a:solidFill>
                  <a:srgbClr val="000000"/>
                </a:solidFill>
                <a:latin typeface="Times New Roman" panose="02020603050405020304" pitchFamily="18" charset="0"/>
              </a:rPr>
              <a:t>all have similar chemical and physical properties, causing them to behave as a coherent series (the "lanthanide series"). </a:t>
            </a:r>
            <a:endParaRPr lang="en-US" sz="2400" dirty="0" smtClean="0">
              <a:solidFill>
                <a:srgbClr val="000000"/>
              </a:solidFill>
              <a:latin typeface="Times New Roman" panose="02020603050405020304" pitchFamily="18" charset="0"/>
            </a:endParaRPr>
          </a:p>
          <a:p>
            <a:pPr algn="just">
              <a:lnSpc>
                <a:spcPct val="150000"/>
              </a:lnSpc>
            </a:pPr>
            <a:r>
              <a:rPr lang="en-US" sz="2400" dirty="0" smtClean="0">
                <a:solidFill>
                  <a:srgbClr val="000000"/>
                </a:solidFill>
                <a:latin typeface="Times New Roman" panose="02020603050405020304" pitchFamily="18" charset="0"/>
              </a:rPr>
              <a:t>They </a:t>
            </a:r>
            <a:r>
              <a:rPr lang="en-US" sz="2400" b="1" dirty="0" smtClean="0">
                <a:solidFill>
                  <a:srgbClr val="000000"/>
                </a:solidFill>
                <a:latin typeface="Times New Roman" panose="02020603050405020304" pitchFamily="18" charset="0"/>
              </a:rPr>
              <a:t>all </a:t>
            </a:r>
            <a:r>
              <a:rPr lang="en-US" sz="2400" dirty="0" smtClean="0">
                <a:solidFill>
                  <a:srgbClr val="000000"/>
                </a:solidFill>
                <a:latin typeface="Times New Roman" panose="02020603050405020304" pitchFamily="18" charset="0"/>
              </a:rPr>
              <a:t>have </a:t>
            </a:r>
            <a:r>
              <a:rPr lang="en-US" sz="2400" dirty="0">
                <a:solidFill>
                  <a:srgbClr val="000000"/>
                </a:solidFill>
                <a:latin typeface="Times New Roman" panose="02020603050405020304" pitchFamily="18" charset="0"/>
              </a:rPr>
              <a:t>a </a:t>
            </a:r>
            <a:r>
              <a:rPr lang="en-US" sz="2400" b="1" dirty="0">
                <a:solidFill>
                  <a:srgbClr val="000000"/>
                </a:solidFill>
                <a:latin typeface="Times New Roman" panose="02020603050405020304" pitchFamily="18" charset="0"/>
              </a:rPr>
              <a:t>3+</a:t>
            </a:r>
            <a:r>
              <a:rPr lang="en-US" sz="2400" dirty="0">
                <a:solidFill>
                  <a:srgbClr val="000000"/>
                </a:solidFill>
                <a:latin typeface="Times New Roman" panose="02020603050405020304" pitchFamily="18" charset="0"/>
              </a:rPr>
              <a:t> oxidation state, as a rule, and their ionic radius decreases steadily with increasing atomic number (called the </a:t>
            </a:r>
            <a:r>
              <a:rPr lang="en-US" sz="2400" b="1" dirty="0">
                <a:solidFill>
                  <a:srgbClr val="000000"/>
                </a:solidFill>
                <a:latin typeface="Times New Roman" panose="02020603050405020304" pitchFamily="18" charset="0"/>
              </a:rPr>
              <a:t>lanthanide contraction). </a:t>
            </a:r>
            <a:r>
              <a:rPr lang="en-US" sz="2400" dirty="0">
                <a:solidFill>
                  <a:srgbClr val="000000"/>
                </a:solidFill>
                <a:latin typeface="Times New Roman" panose="02020603050405020304" pitchFamily="18" charset="0"/>
              </a:rPr>
              <a:t>The decrease in ionic radius causes the </a:t>
            </a:r>
            <a:r>
              <a:rPr lang="en-US" sz="2400" b="1" i="1" u="sng" dirty="0">
                <a:solidFill>
                  <a:srgbClr val="000000"/>
                </a:solidFill>
                <a:latin typeface="Times New Roman" panose="02020603050405020304" pitchFamily="18" charset="0"/>
              </a:rPr>
              <a:t>heavy REE to be favored in most solids over the coexisting liquids </a:t>
            </a:r>
            <a:r>
              <a:rPr lang="en-US" sz="2400" dirty="0">
                <a:solidFill>
                  <a:srgbClr val="000000"/>
                </a:solidFill>
                <a:latin typeface="Times New Roman" panose="02020603050405020304" pitchFamily="18" charset="0"/>
              </a:rPr>
              <a:t>(Goldschmidt's rule #</a:t>
            </a:r>
            <a:r>
              <a:rPr lang="en-US" sz="2400" dirty="0" smtClean="0">
                <a:solidFill>
                  <a:srgbClr val="000000"/>
                </a:solidFill>
                <a:latin typeface="Times New Roman" panose="02020603050405020304" pitchFamily="18" charset="0"/>
              </a:rPr>
              <a:t>2; slide 125) </a:t>
            </a:r>
            <a:endParaRPr lang="en-US" sz="2400" b="1" dirty="0" smtClean="0">
              <a:latin typeface="Palatino-Roman"/>
            </a:endParaRPr>
          </a:p>
        </p:txBody>
      </p:sp>
    </p:spTree>
    <p:extLst>
      <p:ext uri="{BB962C8B-B14F-4D97-AF65-F5344CB8AC3E}">
        <p14:creationId xmlns:p14="http://schemas.microsoft.com/office/powerpoint/2010/main" val="8227137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756" y="417588"/>
            <a:ext cx="5294478" cy="3103078"/>
          </a:xfrm>
          <a:prstGeom prst="rect">
            <a:avLst/>
          </a:prstGeom>
        </p:spPr>
      </p:pic>
      <p:sp>
        <p:nvSpPr>
          <p:cNvPr id="3" name="Rectangle 2"/>
          <p:cNvSpPr/>
          <p:nvPr/>
        </p:nvSpPr>
        <p:spPr>
          <a:xfrm>
            <a:off x="859809" y="3722512"/>
            <a:ext cx="10892920" cy="2585323"/>
          </a:xfrm>
          <a:prstGeom prst="rect">
            <a:avLst/>
          </a:prstGeom>
        </p:spPr>
        <p:txBody>
          <a:bodyPr wrap="square">
            <a:spAutoFit/>
          </a:bodyPr>
          <a:lstStyle/>
          <a:p>
            <a:pPr algn="just">
              <a:lnSpc>
                <a:spcPct val="150000"/>
              </a:lnSpc>
            </a:pPr>
            <a:r>
              <a:rPr lang="en-US" b="1" dirty="0">
                <a:latin typeface="Palatino-Roman"/>
              </a:rPr>
              <a:t>The rare earths are transition metals.</a:t>
            </a:r>
          </a:p>
          <a:p>
            <a:pPr algn="just">
              <a:lnSpc>
                <a:spcPct val="150000"/>
              </a:lnSpc>
            </a:pPr>
            <a:r>
              <a:rPr lang="en-US" b="1" dirty="0"/>
              <a:t>Ionic radius, which decreases progressively from La3+ (115 pm) to Lu3+ (93pm), illustrated in </a:t>
            </a:r>
            <a:r>
              <a:rPr lang="en-US" b="1" dirty="0" smtClean="0"/>
              <a:t>the present Figure</a:t>
            </a:r>
            <a:r>
              <a:rPr lang="en-US" b="1" dirty="0"/>
              <a:t>,</a:t>
            </a:r>
          </a:p>
          <a:p>
            <a:pPr algn="just">
              <a:lnSpc>
                <a:spcPct val="150000"/>
              </a:lnSpc>
            </a:pPr>
            <a:r>
              <a:rPr lang="en-US" b="1" dirty="0"/>
              <a:t> is thus the characteristic that governs their relative </a:t>
            </a:r>
            <a:r>
              <a:rPr lang="en-US" b="1" dirty="0" smtClean="0"/>
              <a:t>behavior.</a:t>
            </a:r>
          </a:p>
          <a:p>
            <a:pPr algn="just">
              <a:lnSpc>
                <a:spcPct val="150000"/>
              </a:lnSpc>
            </a:pPr>
            <a:r>
              <a:rPr lang="en-US" dirty="0"/>
              <a:t>Note that plagioclase, for example, is insensitive to the effect of ionic radius, whereas garnet strongly favors the heavy rare earth elements (HREE). This slight fractionation, commonly mineral-specific, in an otherwise coherent </a:t>
            </a:r>
            <a:r>
              <a:rPr lang="en-US" dirty="0" smtClean="0"/>
              <a:t>series </a:t>
            </a:r>
            <a:r>
              <a:rPr lang="en-US" dirty="0"/>
              <a:t>makes the REE a valuable tool for petrologists. </a:t>
            </a:r>
            <a:endParaRPr lang="en-US" b="1" dirty="0"/>
          </a:p>
        </p:txBody>
      </p:sp>
    </p:spTree>
    <p:extLst>
      <p:ext uri="{BB962C8B-B14F-4D97-AF65-F5344CB8AC3E}">
        <p14:creationId xmlns:p14="http://schemas.microsoft.com/office/powerpoint/2010/main" val="94933723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7" y="0"/>
            <a:ext cx="11750722" cy="5078313"/>
          </a:xfrm>
          <a:prstGeom prst="rect">
            <a:avLst/>
          </a:prstGeom>
        </p:spPr>
        <p:txBody>
          <a:bodyPr wrap="square">
            <a:spAutoFit/>
          </a:bodyPr>
          <a:lstStyle/>
          <a:p>
            <a:pPr algn="just">
              <a:lnSpc>
                <a:spcPct val="150000"/>
              </a:lnSpc>
            </a:pPr>
            <a:r>
              <a:rPr lang="en-US" sz="2400" dirty="0">
                <a:solidFill>
                  <a:srgbClr val="000000"/>
                </a:solidFill>
                <a:latin typeface="Times New Roman" panose="02020603050405020304" pitchFamily="18" charset="0"/>
              </a:rPr>
              <a:t>A further use of trace element partitioning is the </a:t>
            </a:r>
            <a:r>
              <a:rPr lang="en-US" sz="2400" dirty="0" smtClean="0">
                <a:solidFill>
                  <a:srgbClr val="000000"/>
                </a:solidFill>
                <a:latin typeface="Times New Roman" panose="02020603050405020304" pitchFamily="18" charset="0"/>
              </a:rPr>
              <a:t>identification </a:t>
            </a:r>
            <a:r>
              <a:rPr lang="en-US" sz="2400" dirty="0">
                <a:solidFill>
                  <a:srgbClr val="000000"/>
                </a:solidFill>
                <a:latin typeface="Times New Roman" panose="02020603050405020304" pitchFamily="18" charset="0"/>
              </a:rPr>
              <a:t>of the source rock or a particular mineral involved in either partial melting or fractional crystallization processes. </a:t>
            </a:r>
            <a:r>
              <a:rPr lang="en-US" sz="2400" b="1" u="sng" dirty="0">
                <a:solidFill>
                  <a:srgbClr val="000000"/>
                </a:solidFill>
                <a:latin typeface="Times New Roman" panose="02020603050405020304" pitchFamily="18" charset="0"/>
              </a:rPr>
              <a:t>For example, the REE can </a:t>
            </a:r>
            <a:r>
              <a:rPr lang="en-US" sz="2400" b="1" u="sng" dirty="0" smtClean="0">
                <a:solidFill>
                  <a:srgbClr val="000000"/>
                </a:solidFill>
                <a:latin typeface="Times New Roman" panose="02020603050405020304" pitchFamily="18" charset="0"/>
              </a:rPr>
              <a:t>commonly </a:t>
            </a:r>
            <a:r>
              <a:rPr lang="en-US" sz="2400" b="1" u="sng" dirty="0">
                <a:solidFill>
                  <a:srgbClr val="000000"/>
                </a:solidFill>
                <a:latin typeface="Times New Roman" panose="02020603050405020304" pitchFamily="18" charset="0"/>
              </a:rPr>
              <a:t>be used to distinguish between high pressure and low pressure sources of a mantle-derived melts</a:t>
            </a:r>
            <a:r>
              <a:rPr lang="en-US" sz="2400" b="1" u="sng" dirty="0" smtClean="0">
                <a:solidFill>
                  <a:srgbClr val="000000"/>
                </a:solidFill>
                <a:latin typeface="Times New Roman" panose="02020603050405020304" pitchFamily="18" charset="0"/>
              </a:rPr>
              <a:t>.</a:t>
            </a:r>
          </a:p>
          <a:p>
            <a:pPr algn="just">
              <a:lnSpc>
                <a:spcPct val="150000"/>
              </a:lnSpc>
            </a:pPr>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In the </a:t>
            </a:r>
            <a:r>
              <a:rPr lang="en-US" sz="2400" b="1" u="sng" dirty="0">
                <a:solidFill>
                  <a:srgbClr val="000000"/>
                </a:solidFill>
                <a:latin typeface="Times New Roman" panose="02020603050405020304" pitchFamily="18" charset="0"/>
              </a:rPr>
              <a:t>deep continental crust</a:t>
            </a:r>
            <a:r>
              <a:rPr lang="en-US" sz="2400" dirty="0">
                <a:solidFill>
                  <a:srgbClr val="000000"/>
                </a:solidFill>
                <a:latin typeface="Times New Roman" panose="02020603050405020304" pitchFamily="18" charset="0"/>
              </a:rPr>
              <a:t>, and at depths over about 70 km in the mantle, </a:t>
            </a:r>
            <a:r>
              <a:rPr lang="en-US" sz="2400" b="1" u="sng" dirty="0">
                <a:solidFill>
                  <a:srgbClr val="000000"/>
                </a:solidFill>
                <a:latin typeface="Times New Roman" panose="02020603050405020304" pitchFamily="18" charset="0"/>
              </a:rPr>
              <a:t>garnet and clinopyroxene are important </a:t>
            </a:r>
            <a:r>
              <a:rPr lang="en-US" sz="2400" b="1" u="sng" dirty="0" smtClean="0">
                <a:solidFill>
                  <a:srgbClr val="000000"/>
                </a:solidFill>
                <a:latin typeface="Times New Roman" panose="02020603050405020304" pitchFamily="18" charset="0"/>
              </a:rPr>
              <a:t>phases</a:t>
            </a:r>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and remain as residual solids during the generation of up to 15 to 20% partial melts. As a result, particularly due to the </a:t>
            </a:r>
            <a:r>
              <a:rPr lang="en-US" sz="2400" b="1" u="sng" dirty="0">
                <a:solidFill>
                  <a:srgbClr val="000000"/>
                </a:solidFill>
                <a:latin typeface="Times New Roman" panose="02020603050405020304" pitchFamily="18" charset="0"/>
              </a:rPr>
              <a:t>presence of garnet</a:t>
            </a:r>
            <a:r>
              <a:rPr lang="en-US" sz="2400" dirty="0">
                <a:solidFill>
                  <a:srgbClr val="000000"/>
                </a:solidFill>
                <a:latin typeface="Times New Roman" panose="02020603050405020304" pitchFamily="18" charset="0"/>
              </a:rPr>
              <a:t>, the bulk distribution coefficient will be </a:t>
            </a:r>
            <a:r>
              <a:rPr lang="en-US" sz="2400" b="1" u="sng" dirty="0">
                <a:solidFill>
                  <a:srgbClr val="000000"/>
                </a:solidFill>
                <a:latin typeface="Times New Roman" panose="02020603050405020304" pitchFamily="18" charset="0"/>
              </a:rPr>
              <a:t>high for the </a:t>
            </a:r>
            <a:r>
              <a:rPr lang="en-US" sz="2400" b="1" u="sng" dirty="0" smtClean="0">
                <a:solidFill>
                  <a:srgbClr val="000000"/>
                </a:solidFill>
                <a:latin typeface="Times New Roman" panose="02020603050405020304" pitchFamily="18" charset="0"/>
              </a:rPr>
              <a:t>HREE</a:t>
            </a:r>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and up to 10% partial melts will be highly </a:t>
            </a:r>
            <a:r>
              <a:rPr lang="en-US" sz="2400" b="1" u="sng" dirty="0">
                <a:solidFill>
                  <a:srgbClr val="000000"/>
                </a:solidFill>
                <a:latin typeface="Times New Roman" panose="02020603050405020304" pitchFamily="18" charset="0"/>
              </a:rPr>
              <a:t>HREE depleted </a:t>
            </a:r>
            <a:r>
              <a:rPr lang="en-US" sz="2400" dirty="0">
                <a:solidFill>
                  <a:srgbClr val="000000"/>
                </a:solidFill>
                <a:latin typeface="Times New Roman" panose="02020603050405020304" pitchFamily="18" charset="0"/>
              </a:rPr>
              <a:t>(with highly negative slope on a REE </a:t>
            </a:r>
            <a:r>
              <a:rPr lang="en-US" sz="2400" dirty="0" smtClean="0">
                <a:solidFill>
                  <a:srgbClr val="000000"/>
                </a:solidFill>
                <a:latin typeface="Times New Roman" panose="02020603050405020304" pitchFamily="18" charset="0"/>
              </a:rPr>
              <a:t>diagram. </a:t>
            </a:r>
          </a:p>
        </p:txBody>
      </p:sp>
    </p:spTree>
    <p:extLst>
      <p:ext uri="{BB962C8B-B14F-4D97-AF65-F5344CB8AC3E}">
        <p14:creationId xmlns:p14="http://schemas.microsoft.com/office/powerpoint/2010/main" val="228162000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3" y="218364"/>
            <a:ext cx="11464119" cy="3970318"/>
          </a:xfrm>
          <a:prstGeom prst="rect">
            <a:avLst/>
          </a:prstGeom>
        </p:spPr>
        <p:txBody>
          <a:bodyPr wrap="square">
            <a:spAutoFit/>
          </a:bodyPr>
          <a:lstStyle/>
          <a:p>
            <a:pPr algn="just">
              <a:lnSpc>
                <a:spcPct val="150000"/>
              </a:lnSpc>
            </a:pPr>
            <a:endParaRPr lang="en-US" sz="2400" dirty="0" smtClean="0">
              <a:solidFill>
                <a:srgbClr val="000000"/>
              </a:solidFill>
              <a:latin typeface="Times New Roman" panose="02020603050405020304" pitchFamily="18" charset="0"/>
            </a:endParaRPr>
          </a:p>
          <a:p>
            <a:pPr algn="just">
              <a:lnSpc>
                <a:spcPct val="150000"/>
              </a:lnSpc>
            </a:pPr>
            <a:r>
              <a:rPr lang="en-US" sz="2400" dirty="0">
                <a:solidFill>
                  <a:srgbClr val="000000"/>
                </a:solidFill>
                <a:latin typeface="Times New Roman" panose="02020603050405020304" pitchFamily="18" charset="0"/>
              </a:rPr>
              <a:t>Because the slope on a REE diagram is also a function of </a:t>
            </a:r>
            <a:r>
              <a:rPr lang="en-US" sz="2400" i="1" dirty="0">
                <a:solidFill>
                  <a:srgbClr val="000000"/>
                </a:solidFill>
                <a:latin typeface="Times New Roman" panose="02020603050405020304" pitchFamily="18" charset="0"/>
              </a:rPr>
              <a:t>F, </a:t>
            </a:r>
            <a:r>
              <a:rPr lang="en-US" sz="2400" dirty="0">
                <a:solidFill>
                  <a:srgbClr val="000000"/>
                </a:solidFill>
                <a:latin typeface="Times New Roman" panose="02020603050405020304" pitchFamily="18" charset="0"/>
              </a:rPr>
              <a:t>the fraction of melt generated, we must be aware of the differences between </a:t>
            </a:r>
            <a:r>
              <a:rPr lang="en-US" sz="2400" b="1" u="sng" dirty="0">
                <a:solidFill>
                  <a:srgbClr val="000000"/>
                </a:solidFill>
                <a:latin typeface="Times New Roman" panose="02020603050405020304" pitchFamily="18" charset="0"/>
              </a:rPr>
              <a:t>HREE depletion by garnet and LREE enrichment due to low degrees of partial melting. </a:t>
            </a:r>
            <a:endParaRPr lang="en-US" sz="2400" b="1" u="sng" dirty="0"/>
          </a:p>
          <a:p>
            <a:pPr algn="just">
              <a:lnSpc>
                <a:spcPct val="150000"/>
              </a:lnSpc>
            </a:pPr>
            <a:r>
              <a:rPr lang="en-US" sz="2400" dirty="0" smtClean="0">
                <a:solidFill>
                  <a:srgbClr val="000000"/>
                </a:solidFill>
                <a:latin typeface="Times New Roman" panose="02020603050405020304" pitchFamily="18" charset="0"/>
              </a:rPr>
              <a:t>At </a:t>
            </a:r>
            <a:r>
              <a:rPr lang="en-US" sz="2400" dirty="0">
                <a:solidFill>
                  <a:srgbClr val="000000"/>
                </a:solidFill>
                <a:latin typeface="Times New Roman" panose="02020603050405020304" pitchFamily="18" charset="0"/>
              </a:rPr>
              <a:t>depths </a:t>
            </a:r>
            <a:r>
              <a:rPr lang="en-US" sz="2400" dirty="0" smtClean="0">
                <a:solidFill>
                  <a:srgbClr val="000000"/>
                </a:solidFill>
                <a:latin typeface="Times New Roman" panose="02020603050405020304" pitchFamily="18" charset="0"/>
              </a:rPr>
              <a:t>shallower </a:t>
            </a:r>
            <a:r>
              <a:rPr lang="en-US" sz="2400" dirty="0">
                <a:solidFill>
                  <a:srgbClr val="000000"/>
                </a:solidFill>
                <a:latin typeface="Times New Roman" panose="02020603050405020304" pitchFamily="18" charset="0"/>
              </a:rPr>
              <a:t>than 40 km, plagioclase is an important phase </a:t>
            </a:r>
            <a:r>
              <a:rPr lang="en-US" sz="2400" dirty="0" smtClean="0">
                <a:solidFill>
                  <a:srgbClr val="000000"/>
                </a:solidFill>
                <a:latin typeface="Times New Roman" panose="02020603050405020304" pitchFamily="18" charset="0"/>
              </a:rPr>
              <a:t>and </a:t>
            </a:r>
            <a:r>
              <a:rPr lang="en-US" sz="2400" dirty="0">
                <a:solidFill>
                  <a:srgbClr val="000000"/>
                </a:solidFill>
                <a:latin typeface="Times New Roman" panose="02020603050405020304" pitchFamily="18" charset="0"/>
              </a:rPr>
              <a:t>can be detected via </a:t>
            </a:r>
            <a:r>
              <a:rPr lang="en-US" sz="2400" b="1" u="sng" dirty="0">
                <a:solidFill>
                  <a:srgbClr val="000000"/>
                </a:solidFill>
                <a:latin typeface="Times New Roman" panose="02020603050405020304" pitchFamily="18" charset="0"/>
              </a:rPr>
              <a:t>an </a:t>
            </a:r>
            <a:r>
              <a:rPr lang="en-US" sz="2400" b="1" u="sng" dirty="0" err="1">
                <a:solidFill>
                  <a:srgbClr val="000000"/>
                </a:solidFill>
                <a:latin typeface="Times New Roman" panose="02020603050405020304" pitchFamily="18" charset="0"/>
              </a:rPr>
              <a:t>Eu</a:t>
            </a:r>
            <a:r>
              <a:rPr lang="en-US" sz="2400" b="1" u="sng" dirty="0">
                <a:solidFill>
                  <a:srgbClr val="000000"/>
                </a:solidFill>
                <a:latin typeface="Times New Roman" panose="02020603050405020304" pitchFamily="18" charset="0"/>
              </a:rPr>
              <a:t> anomaly in the melt</a:t>
            </a:r>
            <a:r>
              <a:rPr lang="en-US" sz="2400" dirty="0">
                <a:solidFill>
                  <a:srgbClr val="000000"/>
                </a:solidFill>
                <a:latin typeface="Times New Roman" panose="02020603050405020304" pitchFamily="18" charset="0"/>
              </a:rPr>
              <a:t>. </a:t>
            </a:r>
            <a:r>
              <a:rPr lang="en-US" sz="2400" b="1" u="sng" dirty="0">
                <a:solidFill>
                  <a:srgbClr val="000000"/>
                </a:solidFill>
                <a:latin typeface="Times New Roman" panose="02020603050405020304" pitchFamily="18" charset="0"/>
              </a:rPr>
              <a:t>Thus the shape of the REE pattern of some </a:t>
            </a:r>
            <a:r>
              <a:rPr lang="en-US" sz="2400" b="1" u="sng" dirty="0" smtClean="0">
                <a:solidFill>
                  <a:srgbClr val="000000"/>
                </a:solidFill>
                <a:latin typeface="Times New Roman" panose="02020603050405020304" pitchFamily="18" charset="0"/>
              </a:rPr>
              <a:t>mantle-derived </a:t>
            </a:r>
            <a:r>
              <a:rPr lang="en-US" sz="2400" b="1" u="sng" dirty="0">
                <a:solidFill>
                  <a:srgbClr val="000000"/>
                </a:solidFill>
                <a:latin typeface="Times New Roman" panose="02020603050405020304" pitchFamily="18" charset="0"/>
              </a:rPr>
              <a:t>basalts may yield important information on their depth of origin</a:t>
            </a:r>
            <a:r>
              <a:rPr lang="en-US" sz="2400" dirty="0">
                <a:solidFill>
                  <a:srgbClr val="000000"/>
                </a:solidFill>
                <a:latin typeface="Times New Roman" panose="02020603050405020304" pitchFamily="18" charset="0"/>
              </a:rPr>
              <a:t>. </a:t>
            </a:r>
            <a:endParaRPr lang="en-US" sz="2400" dirty="0"/>
          </a:p>
        </p:txBody>
      </p:sp>
    </p:spTree>
    <p:extLst>
      <p:ext uri="{BB962C8B-B14F-4D97-AF65-F5344CB8AC3E}">
        <p14:creationId xmlns:p14="http://schemas.microsoft.com/office/powerpoint/2010/main" val="380754784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601306" y="481056"/>
            <a:ext cx="10559753" cy="5655394"/>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Because of their high charge and large radii, the rare earths are incompatible elements. </a:t>
            </a:r>
            <a:endParaRPr lang="en-US" sz="2400" b="1" dirty="0" smtClean="0">
              <a:latin typeface="Times New Roman" panose="02020603050405020304" pitchFamily="18" charset="0"/>
              <a:cs typeface="Times New Roman" panose="02020603050405020304" pitchFamily="18" charset="0"/>
            </a:endParaRPr>
          </a:p>
          <a:p>
            <a:pPr algn="just">
              <a:lnSpc>
                <a:spcPct val="150000"/>
              </a:lnSpc>
            </a:pPr>
            <a:endParaRPr lang="en-US" sz="1100" b="1"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en-US" sz="2400" b="1" i="1" dirty="0" smtClean="0">
                <a:latin typeface="Times New Roman" panose="02020603050405020304" pitchFamily="18" charset="0"/>
                <a:cs typeface="Times New Roman" panose="02020603050405020304" pitchFamily="18" charset="0"/>
              </a:rPr>
              <a:t>Incompatible </a:t>
            </a:r>
            <a:r>
              <a:rPr lang="en-US" sz="2400" b="1" i="1" dirty="0">
                <a:latin typeface="Times New Roman" panose="02020603050405020304" pitchFamily="18" charset="0"/>
                <a:cs typeface="Times New Roman" panose="02020603050405020304" pitchFamily="18" charset="0"/>
              </a:rPr>
              <a:t>elements are defined </a:t>
            </a:r>
            <a:r>
              <a:rPr lang="en-US" sz="2400" b="1" i="1" dirty="0" smtClean="0">
                <a:latin typeface="Times New Roman" panose="02020603050405020304" pitchFamily="18" charset="0"/>
                <a:cs typeface="Times New Roman" panose="02020603050405020304" pitchFamily="18" charset="0"/>
              </a:rPr>
              <a:t>as those </a:t>
            </a:r>
            <a:r>
              <a:rPr lang="en-US" sz="2400" b="1" i="1" dirty="0">
                <a:latin typeface="Times New Roman" panose="02020603050405020304" pitchFamily="18" charset="0"/>
                <a:cs typeface="Times New Roman" panose="02020603050405020304" pitchFamily="18" charset="0"/>
              </a:rPr>
              <a:t>elements that </a:t>
            </a:r>
            <a:r>
              <a:rPr lang="en-US" sz="2400" b="1" i="1" u="sng" dirty="0">
                <a:latin typeface="Times New Roman" panose="02020603050405020304" pitchFamily="18" charset="0"/>
                <a:cs typeface="Times New Roman" panose="02020603050405020304" pitchFamily="18" charset="0"/>
              </a:rPr>
              <a:t>partition readily into a melt </a:t>
            </a:r>
            <a:r>
              <a:rPr lang="en-US" sz="2400" b="1" i="1" dirty="0">
                <a:latin typeface="Times New Roman" panose="02020603050405020304" pitchFamily="18" charset="0"/>
                <a:cs typeface="Times New Roman" panose="02020603050405020304" pitchFamily="18" charset="0"/>
              </a:rPr>
              <a:t>phase when the mantle undergoes melting</a:t>
            </a:r>
            <a:r>
              <a:rPr lang="en-US" sz="2400" b="1" i="1" dirty="0" smtClean="0">
                <a:latin typeface="Times New Roman" panose="02020603050405020304" pitchFamily="18" charset="0"/>
                <a:cs typeface="Times New Roman" panose="02020603050405020304" pitchFamily="18" charset="0"/>
              </a:rPr>
              <a:t>.</a:t>
            </a:r>
          </a:p>
          <a:p>
            <a:pPr algn="just">
              <a:lnSpc>
                <a:spcPct val="150000"/>
              </a:lnSpc>
            </a:pPr>
            <a:endParaRPr lang="en-US" sz="1200" b="1" i="1"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degree of </a:t>
            </a:r>
            <a:r>
              <a:rPr lang="en-US" sz="2400" dirty="0">
                <a:latin typeface="Times New Roman" panose="02020603050405020304" pitchFamily="18" charset="0"/>
                <a:cs typeface="Times New Roman" panose="02020603050405020304" pitchFamily="18" charset="0"/>
              </a:rPr>
              <a:t>incompatibilities varies, however. </a:t>
            </a:r>
            <a:r>
              <a:rPr lang="en-US" sz="2400" u="sng" dirty="0">
                <a:latin typeface="Times New Roman" panose="02020603050405020304" pitchFamily="18" charset="0"/>
                <a:cs typeface="Times New Roman" panose="02020603050405020304" pitchFamily="18" charset="0"/>
              </a:rPr>
              <a:t>Highly charged</a:t>
            </a:r>
            <a:r>
              <a:rPr lang="en-US" sz="2400" dirty="0">
                <a:latin typeface="Times New Roman" panose="02020603050405020304" pitchFamily="18" charset="0"/>
                <a:cs typeface="Times New Roman" panose="02020603050405020304" pitchFamily="18" charset="0"/>
              </a:rPr>
              <a:t> U and </a:t>
            </a:r>
            <a:r>
              <a:rPr lang="en-US" sz="2400" dirty="0" err="1">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are </a:t>
            </a:r>
            <a:r>
              <a:rPr lang="en-US" sz="2400" u="sng" dirty="0">
                <a:latin typeface="Times New Roman" panose="02020603050405020304" pitchFamily="18" charset="0"/>
                <a:cs typeface="Times New Roman" panose="02020603050405020304" pitchFamily="18" charset="0"/>
              </a:rPr>
              <a:t>highly incompatible </a:t>
            </a:r>
            <a:r>
              <a:rPr lang="en-US" sz="2400" dirty="0">
                <a:latin typeface="Times New Roman" panose="02020603050405020304" pitchFamily="18" charset="0"/>
                <a:cs typeface="Times New Roman" panose="02020603050405020304" pitchFamily="18" charset="0"/>
              </a:rPr>
              <a:t>elements, </a:t>
            </a:r>
            <a:r>
              <a:rPr lang="en-US" sz="2400" dirty="0" smtClean="0">
                <a:latin typeface="Times New Roman" panose="02020603050405020304" pitchFamily="18" charset="0"/>
                <a:cs typeface="Times New Roman" panose="02020603050405020304" pitchFamily="18" charset="0"/>
              </a:rPr>
              <a:t>as are </a:t>
            </a:r>
            <a:r>
              <a:rPr lang="en-US" sz="2400" dirty="0">
                <a:latin typeface="Times New Roman" panose="02020603050405020304" pitchFamily="18" charset="0"/>
                <a:cs typeface="Times New Roman" panose="02020603050405020304" pitchFamily="18" charset="0"/>
              </a:rPr>
              <a:t>the lightest rare earths. However, the </a:t>
            </a:r>
            <a:r>
              <a:rPr lang="en-US" sz="2400" u="sng" dirty="0">
                <a:latin typeface="Times New Roman" panose="02020603050405020304" pitchFamily="18" charset="0"/>
                <a:cs typeface="Times New Roman" panose="02020603050405020304" pitchFamily="18" charset="0"/>
              </a:rPr>
              <a:t>heavy rare earths </a:t>
            </a:r>
            <a:r>
              <a:rPr lang="en-US" sz="2400" dirty="0">
                <a:latin typeface="Times New Roman" panose="02020603050405020304" pitchFamily="18" charset="0"/>
                <a:cs typeface="Times New Roman" panose="02020603050405020304" pitchFamily="18" charset="0"/>
              </a:rPr>
              <a:t>have sufficiently </a:t>
            </a:r>
            <a:r>
              <a:rPr lang="en-US" sz="2400" u="sng" dirty="0">
                <a:latin typeface="Times New Roman" panose="02020603050405020304" pitchFamily="18" charset="0"/>
                <a:cs typeface="Times New Roman" panose="02020603050405020304" pitchFamily="18" charset="0"/>
              </a:rPr>
              <a:t>small radii </a:t>
            </a:r>
            <a:r>
              <a:rPr lang="en-US" sz="2400" dirty="0">
                <a:latin typeface="Times New Roman" panose="02020603050405020304" pitchFamily="18" charset="0"/>
                <a:cs typeface="Times New Roman" panose="02020603050405020304" pitchFamily="18" charset="0"/>
              </a:rPr>
              <a:t>that they </a:t>
            </a:r>
            <a:r>
              <a:rPr lang="en-US" sz="2400" dirty="0" smtClean="0">
                <a:latin typeface="Times New Roman" panose="02020603050405020304" pitchFamily="18" charset="0"/>
                <a:cs typeface="Times New Roman" panose="02020603050405020304" pitchFamily="18" charset="0"/>
              </a:rPr>
              <a:t>can be </a:t>
            </a:r>
            <a:r>
              <a:rPr lang="en-US" sz="2400" dirty="0">
                <a:latin typeface="Times New Roman" panose="02020603050405020304" pitchFamily="18" charset="0"/>
                <a:cs typeface="Times New Roman" panose="02020603050405020304" pitchFamily="18" charset="0"/>
              </a:rPr>
              <a:t>accommodated to some degree in many common minerals. </a:t>
            </a:r>
            <a:r>
              <a:rPr lang="en-US" sz="2400" b="1" u="sng" dirty="0">
                <a:latin typeface="Times New Roman" panose="02020603050405020304" pitchFamily="18" charset="0"/>
                <a:cs typeface="Times New Roman" panose="02020603050405020304" pitchFamily="18" charset="0"/>
              </a:rPr>
              <a:t>The heaviest rare earths readily </a:t>
            </a:r>
            <a:r>
              <a:rPr lang="en-US" sz="2400" b="1" u="sng" dirty="0" smtClean="0">
                <a:latin typeface="Times New Roman" panose="02020603050405020304" pitchFamily="18" charset="0"/>
                <a:cs typeface="Times New Roman" panose="02020603050405020304" pitchFamily="18" charset="0"/>
              </a:rPr>
              <a:t>substitute for </a:t>
            </a:r>
            <a:r>
              <a:rPr lang="en-US" sz="2400" b="1" u="sng" dirty="0">
                <a:latin typeface="Times New Roman" panose="02020603050405020304" pitchFamily="18" charset="0"/>
                <a:cs typeface="Times New Roman" panose="02020603050405020304" pitchFamily="18" charset="0"/>
              </a:rPr>
              <a:t>Al3+ in garnet, and hence can be concentrated by it</a:t>
            </a:r>
            <a:r>
              <a:rPr lang="en-US" sz="2400" b="1" u="sng"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592808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294" y="537883"/>
            <a:ext cx="10313894" cy="2862322"/>
          </a:xfrm>
          <a:prstGeom prst="rect">
            <a:avLst/>
          </a:prstGeom>
        </p:spPr>
        <p:txBody>
          <a:bodyPr wrap="square">
            <a:spAutoFit/>
          </a:bodyPr>
          <a:lstStyle/>
          <a:p>
            <a:pPr algn="just">
              <a:lnSpc>
                <a:spcPct val="150000"/>
              </a:lnSpc>
            </a:pPr>
            <a:r>
              <a:rPr lang="en-US" sz="2400" dirty="0">
                <a:latin typeface="Palatino-Roman"/>
              </a:rPr>
              <a:t> </a:t>
            </a:r>
            <a:r>
              <a:rPr lang="en-US" sz="2400" dirty="0" err="1">
                <a:latin typeface="Palatino-Roman"/>
              </a:rPr>
              <a:t>Eu</a:t>
            </a:r>
            <a:r>
              <a:rPr lang="en-US" sz="2400" dirty="0">
                <a:latin typeface="Palatino-Roman"/>
              </a:rPr>
              <a:t>, when in its </a:t>
            </a:r>
            <a:r>
              <a:rPr lang="en-US" sz="2400" baseline="30000" dirty="0">
                <a:latin typeface="Palatino-Roman"/>
              </a:rPr>
              <a:t>2+</a:t>
            </a:r>
            <a:r>
              <a:rPr lang="en-US" sz="2400" dirty="0">
                <a:latin typeface="Palatino-Roman"/>
              </a:rPr>
              <a:t> state, substitutes for Ca</a:t>
            </a:r>
            <a:r>
              <a:rPr lang="en-US" sz="2400" baseline="30000" dirty="0">
                <a:latin typeface="Palatino-Roman"/>
              </a:rPr>
              <a:t>2+</a:t>
            </a:r>
            <a:r>
              <a:rPr lang="en-US" sz="2400" dirty="0">
                <a:latin typeface="Palatino-Roman"/>
              </a:rPr>
              <a:t> in plagioclase feldspar more readily than the other rare earths. </a:t>
            </a:r>
            <a:r>
              <a:rPr lang="en-US" sz="2400" b="1" u="sng" dirty="0">
                <a:latin typeface="Palatino-Roman"/>
              </a:rPr>
              <a:t>Thus plagioclase is often anomalously rich in </a:t>
            </a:r>
            <a:r>
              <a:rPr lang="en-US" sz="2400" b="1" u="sng" dirty="0" err="1">
                <a:latin typeface="Palatino-Roman"/>
              </a:rPr>
              <a:t>Eu</a:t>
            </a:r>
            <a:r>
              <a:rPr lang="en-US" sz="2400" b="1" u="sng" dirty="0">
                <a:latin typeface="Palatino-Roman"/>
              </a:rPr>
              <a:t> compared to the other rare earths</a:t>
            </a:r>
            <a:r>
              <a:rPr lang="en-US" sz="2400" dirty="0">
                <a:latin typeface="Palatino-Roman"/>
              </a:rPr>
              <a:t>, and </a:t>
            </a:r>
            <a:r>
              <a:rPr lang="en-US" sz="2400" b="1" u="sng" dirty="0">
                <a:latin typeface="Palatino-Roman"/>
              </a:rPr>
              <a:t>other phases</a:t>
            </a:r>
            <a:r>
              <a:rPr lang="en-US" sz="2400" dirty="0">
                <a:latin typeface="Palatino-Roman"/>
              </a:rPr>
              <a:t> in equilibrium with plagioclase become relatively </a:t>
            </a:r>
            <a:r>
              <a:rPr lang="en-US" sz="2400" b="1" u="sng" dirty="0">
                <a:latin typeface="Palatino-Roman"/>
              </a:rPr>
              <a:t>depleted</a:t>
            </a:r>
            <a:r>
              <a:rPr lang="en-US" sz="2400" dirty="0">
                <a:latin typeface="Palatino-Roman"/>
              </a:rPr>
              <a:t> in </a:t>
            </a:r>
            <a:r>
              <a:rPr lang="en-US" sz="2400" dirty="0" err="1">
                <a:latin typeface="Palatino-Roman"/>
              </a:rPr>
              <a:t>Eu</a:t>
            </a:r>
            <a:r>
              <a:rPr lang="en-US" sz="2400" dirty="0">
                <a:latin typeface="Palatino-Roman"/>
              </a:rPr>
              <a:t> as a consequence.</a:t>
            </a:r>
            <a:endParaRPr lang="en-US" sz="2400" dirty="0"/>
          </a:p>
        </p:txBody>
      </p:sp>
    </p:spTree>
    <p:extLst>
      <p:ext uri="{BB962C8B-B14F-4D97-AF65-F5344CB8AC3E}">
        <p14:creationId xmlns:p14="http://schemas.microsoft.com/office/powerpoint/2010/main" val="164962411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pic>
        <p:nvPicPr>
          <p:cNvPr id="2" name="Picture 1"/>
          <p:cNvPicPr>
            <a:picLocks noChangeAspect="1"/>
          </p:cNvPicPr>
          <p:nvPr/>
        </p:nvPicPr>
        <p:blipFill>
          <a:blip r:embed="rId2"/>
          <a:stretch>
            <a:fillRect/>
          </a:stretch>
        </p:blipFill>
        <p:spPr>
          <a:xfrm>
            <a:off x="6590063" y="160654"/>
            <a:ext cx="5294478" cy="3546375"/>
          </a:xfrm>
          <a:prstGeom prst="rect">
            <a:avLst/>
          </a:prstGeom>
        </p:spPr>
      </p:pic>
      <p:sp>
        <p:nvSpPr>
          <p:cNvPr id="3" name="Rectangle 2"/>
          <p:cNvSpPr/>
          <p:nvPr/>
        </p:nvSpPr>
        <p:spPr>
          <a:xfrm>
            <a:off x="341194" y="160654"/>
            <a:ext cx="5813945" cy="6555641"/>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Rare earth patterns for </a:t>
            </a:r>
            <a:r>
              <a:rPr lang="en-US" sz="2000" dirty="0" smtClean="0">
                <a:latin typeface="Times New Roman" panose="02020603050405020304" pitchFamily="18" charset="0"/>
                <a:cs typeface="Times New Roman" panose="02020603050405020304" pitchFamily="18" charset="0"/>
              </a:rPr>
              <a:t>upper continental </a:t>
            </a:r>
            <a:r>
              <a:rPr lang="en-US" sz="2000" dirty="0">
                <a:latin typeface="Times New Roman" panose="02020603050405020304" pitchFamily="18" charset="0"/>
                <a:cs typeface="Times New Roman" panose="02020603050405020304" pitchFamily="18" charset="0"/>
              </a:rPr>
              <a:t>crust and </a:t>
            </a:r>
            <a:r>
              <a:rPr lang="en-US" sz="2000" dirty="0" smtClean="0">
                <a:latin typeface="Times New Roman" panose="02020603050405020304" pitchFamily="18" charset="0"/>
                <a:cs typeface="Times New Roman" panose="02020603050405020304" pitchFamily="18" charset="0"/>
              </a:rPr>
              <a:t>average mid-ocean </a:t>
            </a:r>
            <a:r>
              <a:rPr lang="en-US" sz="2000" dirty="0">
                <a:latin typeface="Times New Roman" panose="02020603050405020304" pitchFamily="18" charset="0"/>
                <a:cs typeface="Times New Roman" panose="02020603050405020304" pitchFamily="18" charset="0"/>
              </a:rPr>
              <a:t>ridge basalt (MORB</a:t>
            </a:r>
            <a:r>
              <a:rPr lang="en-US" sz="2000" dirty="0" smtClean="0">
                <a:latin typeface="Times New Roman" panose="02020603050405020304" pitchFamily="18" charset="0"/>
                <a:cs typeface="Times New Roman" panose="02020603050405020304" pitchFamily="18" charset="0"/>
              </a:rPr>
              <a:t>) are </a:t>
            </a:r>
            <a:r>
              <a:rPr lang="en-US" sz="2000" dirty="0">
                <a:latin typeface="Times New Roman" panose="02020603050405020304" pitchFamily="18" charset="0"/>
                <a:cs typeface="Times New Roman" panose="02020603050405020304" pitchFamily="18" charset="0"/>
              </a:rPr>
              <a:t>also shown in </a:t>
            </a:r>
            <a:r>
              <a:rPr lang="en-US" sz="2000" dirty="0" smtClean="0">
                <a:latin typeface="Times New Roman" panose="02020603050405020304" pitchFamily="18" charset="0"/>
                <a:cs typeface="Times New Roman" panose="02020603050405020304" pitchFamily="18" charset="0"/>
              </a:rPr>
              <a:t>Figure. </a:t>
            </a:r>
          </a:p>
          <a:p>
            <a:pPr algn="just">
              <a:lnSpc>
                <a:spcPct val="150000"/>
              </a:lnSpc>
            </a:pPr>
            <a:r>
              <a:rPr lang="en-US" sz="2000" b="1" dirty="0" smtClean="0">
                <a:latin typeface="Times New Roman" panose="02020603050405020304" pitchFamily="18" charset="0"/>
                <a:cs typeface="Times New Roman" panose="02020603050405020304" pitchFamily="18" charset="0"/>
              </a:rPr>
              <a:t>MORB</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exhibits </a:t>
            </a:r>
            <a:r>
              <a:rPr lang="en-US" sz="2000" u="sng" dirty="0">
                <a:latin typeface="Times New Roman" panose="02020603050405020304" pitchFamily="18" charset="0"/>
                <a:cs typeface="Times New Roman" panose="02020603050405020304" pitchFamily="18" charset="0"/>
              </a:rPr>
              <a:t>a </a:t>
            </a:r>
            <a:r>
              <a:rPr lang="en-US" sz="2000" i="1" u="sng" dirty="0">
                <a:latin typeface="Times New Roman" panose="02020603050405020304" pitchFamily="18" charset="0"/>
                <a:cs typeface="Times New Roman" panose="02020603050405020304" pitchFamily="18" charset="0"/>
              </a:rPr>
              <a:t>light rare </a:t>
            </a:r>
            <a:r>
              <a:rPr lang="en-US" sz="2000" i="1" u="sng" dirty="0" smtClean="0">
                <a:latin typeface="Times New Roman" panose="02020603050405020304" pitchFamily="18" charset="0"/>
                <a:cs typeface="Times New Roman" panose="02020603050405020304" pitchFamily="18" charset="0"/>
              </a:rPr>
              <a:t>earth depleted </a:t>
            </a:r>
            <a:r>
              <a:rPr lang="en-US" sz="2000" dirty="0" smtClean="0">
                <a:latin typeface="Times New Roman" panose="02020603050405020304" pitchFamily="18" charset="0"/>
                <a:cs typeface="Times New Roman" panose="02020603050405020304" pitchFamily="18" charset="0"/>
              </a:rPr>
              <a:t>pattern</a:t>
            </a:r>
            <a:r>
              <a:rPr lang="en-US" sz="2000" dirty="0">
                <a:latin typeface="Times New Roman" panose="02020603050405020304" pitchFamily="18" charset="0"/>
                <a:cs typeface="Times New Roman" panose="02020603050405020304" pitchFamily="18" charset="0"/>
              </a:rPr>
              <a:t>; upper </a:t>
            </a:r>
            <a:r>
              <a:rPr lang="en-US" sz="2000" dirty="0" smtClean="0">
                <a:latin typeface="Times New Roman" panose="02020603050405020304" pitchFamily="18" charset="0"/>
                <a:cs typeface="Times New Roman" panose="02020603050405020304" pitchFamily="18" charset="0"/>
              </a:rPr>
              <a:t>continental crust </a:t>
            </a:r>
            <a:r>
              <a:rPr lang="en-US" sz="2000" dirty="0">
                <a:latin typeface="Times New Roman" panose="02020603050405020304" pitchFamily="18" charset="0"/>
                <a:cs typeface="Times New Roman" panose="02020603050405020304" pitchFamily="18" charset="0"/>
              </a:rPr>
              <a:t>is </a:t>
            </a:r>
            <a:r>
              <a:rPr lang="en-US" sz="2000" b="1" i="1" dirty="0">
                <a:latin typeface="Times New Roman" panose="02020603050405020304" pitchFamily="18" charset="0"/>
                <a:cs typeface="Times New Roman" panose="02020603050405020304" pitchFamily="18" charset="0"/>
              </a:rPr>
              <a:t>light rare earth-enriched </a:t>
            </a:r>
            <a:r>
              <a:rPr lang="en-US" sz="2000" dirty="0">
                <a:latin typeface="Times New Roman" panose="02020603050405020304" pitchFamily="18" charset="0"/>
                <a:cs typeface="Times New Roman" panose="02020603050405020304" pitchFamily="18" charset="0"/>
              </a:rPr>
              <a:t>with a negative </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Eu</a:t>
            </a:r>
            <a:r>
              <a:rPr lang="en-US" sz="2000" b="1" dirty="0">
                <a:latin typeface="Times New Roman" panose="02020603050405020304" pitchFamily="18" charset="0"/>
                <a:cs typeface="Times New Roman" panose="02020603050405020304" pitchFamily="18" charset="0"/>
              </a:rPr>
              <a:t> anomaly</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light rare earth depletion of </a:t>
            </a:r>
            <a:r>
              <a:rPr lang="en-US" sz="2000" dirty="0" smtClean="0">
                <a:latin typeface="Times New Roman" panose="02020603050405020304" pitchFamily="18" charset="0"/>
                <a:cs typeface="Times New Roman" panose="02020603050405020304" pitchFamily="18" charset="0"/>
              </a:rPr>
              <a:t>MORB reflects </a:t>
            </a:r>
            <a:r>
              <a:rPr lang="en-US" sz="2000" dirty="0">
                <a:latin typeface="Times New Roman" panose="02020603050405020304" pitchFamily="18" charset="0"/>
                <a:cs typeface="Times New Roman" panose="02020603050405020304" pitchFamily="18" charset="0"/>
              </a:rPr>
              <a:t>the incompatible element-depleted nature of </a:t>
            </a:r>
            <a:r>
              <a:rPr lang="en-US" sz="2000" dirty="0" smtClean="0">
                <a:latin typeface="Times New Roman" panose="02020603050405020304" pitchFamily="18" charset="0"/>
                <a:cs typeface="Times New Roman" panose="02020603050405020304" pitchFamily="18" charset="0"/>
              </a:rPr>
              <a:t>the upper </a:t>
            </a:r>
            <a:r>
              <a:rPr lang="en-US" sz="2000" dirty="0">
                <a:latin typeface="Times New Roman" panose="02020603050405020304" pitchFamily="18" charset="0"/>
                <a:cs typeface="Times New Roman" panose="02020603050405020304" pitchFamily="18" charset="0"/>
              </a:rPr>
              <a:t>mantle from which these magmas </a:t>
            </a:r>
            <a:r>
              <a:rPr lang="en-US" sz="2000" dirty="0" smtClean="0">
                <a:latin typeface="Times New Roman" panose="02020603050405020304" pitchFamily="18" charset="0"/>
                <a:cs typeface="Times New Roman" panose="02020603050405020304" pitchFamily="18" charset="0"/>
              </a:rPr>
              <a:t>are derived</a:t>
            </a:r>
            <a:r>
              <a:rPr lang="en-US" sz="2000" dirty="0">
                <a:latin typeface="Times New Roman" panose="02020603050405020304" pitchFamily="18" charset="0"/>
                <a:cs typeface="Times New Roman" panose="02020603050405020304" pitchFamily="18" charset="0"/>
              </a:rPr>
              <a:t>. This incompatible element depletion of the mantle is generally thought to have resulted </a:t>
            </a:r>
            <a:r>
              <a:rPr lang="en-US" sz="2000" dirty="0" smtClean="0">
                <a:latin typeface="Times New Roman" panose="02020603050405020304" pitchFamily="18" charset="0"/>
                <a:cs typeface="Times New Roman" panose="02020603050405020304" pitchFamily="18" charset="0"/>
              </a:rPr>
              <a:t>from extraction </a:t>
            </a:r>
            <a:r>
              <a:rPr lang="en-US" sz="2000" dirty="0">
                <a:latin typeface="Times New Roman" panose="02020603050405020304" pitchFamily="18" charset="0"/>
                <a:cs typeface="Times New Roman" panose="02020603050405020304" pitchFamily="18" charset="0"/>
              </a:rPr>
              <a:t>of partial melts, in which the </a:t>
            </a:r>
            <a:r>
              <a:rPr lang="en-US" sz="2000" dirty="0" smtClean="0">
                <a:latin typeface="Times New Roman" panose="02020603050405020304" pitchFamily="18" charset="0"/>
                <a:cs typeface="Times New Roman" panose="02020603050405020304" pitchFamily="18" charset="0"/>
              </a:rPr>
              <a:t> incompatible </a:t>
            </a:r>
            <a:r>
              <a:rPr lang="en-US" sz="2000" dirty="0">
                <a:latin typeface="Times New Roman" panose="02020603050405020304" pitchFamily="18" charset="0"/>
                <a:cs typeface="Times New Roman" panose="02020603050405020304" pitchFamily="18" charset="0"/>
              </a:rPr>
              <a:t>elements were concentrated. Those partial </a:t>
            </a:r>
            <a:r>
              <a:rPr lang="en-US" sz="2000" dirty="0" smtClean="0">
                <a:latin typeface="Times New Roman" panose="02020603050405020304" pitchFamily="18" charset="0"/>
                <a:cs typeface="Times New Roman" panose="02020603050405020304" pitchFamily="18" charset="0"/>
              </a:rPr>
              <a:t>melts have </a:t>
            </a:r>
            <a:r>
              <a:rPr lang="en-US" sz="2000" dirty="0">
                <a:latin typeface="Times New Roman" panose="02020603050405020304" pitchFamily="18" charset="0"/>
                <a:cs typeface="Times New Roman" panose="02020603050405020304" pitchFamily="18" charset="0"/>
              </a:rPr>
              <a:t>crystallized to form the </a:t>
            </a:r>
            <a:r>
              <a:rPr lang="en-US" sz="2000" dirty="0" smtClean="0">
                <a:latin typeface="Times New Roman" panose="02020603050405020304" pitchFamily="18" charset="0"/>
                <a:cs typeface="Times New Roman" panose="02020603050405020304" pitchFamily="18" charset="0"/>
              </a:rPr>
              <a:t>continental </a:t>
            </a:r>
            <a:r>
              <a:rPr lang="en-US" sz="2000" dirty="0">
                <a:latin typeface="Times New Roman" panose="02020603050405020304" pitchFamily="18" charset="0"/>
                <a:cs typeface="Times New Roman" panose="02020603050405020304" pitchFamily="18" charset="0"/>
              </a:rPr>
              <a:t>crust.</a:t>
            </a:r>
          </a:p>
        </p:txBody>
      </p:sp>
    </p:spTree>
    <p:extLst>
      <p:ext uri="{BB962C8B-B14F-4D97-AF65-F5344CB8AC3E}">
        <p14:creationId xmlns:p14="http://schemas.microsoft.com/office/powerpoint/2010/main" val="33646774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0" y="287222"/>
            <a:ext cx="11832609" cy="3323987"/>
          </a:xfrm>
          <a:prstGeom prst="rect">
            <a:avLst/>
          </a:prstGeom>
        </p:spPr>
        <p:txBody>
          <a:bodyPr wrap="square">
            <a:spAutoFit/>
          </a:bodyPr>
          <a:lstStyle/>
          <a:p>
            <a:pPr algn="just">
              <a:lnSpc>
                <a:spcPct val="150000"/>
              </a:lnSpc>
            </a:pPr>
            <a:r>
              <a:rPr lang="en-US" sz="2000" b="1" dirty="0">
                <a:latin typeface="Palatino-Roman"/>
              </a:rPr>
              <a:t>A negative </a:t>
            </a:r>
            <a:r>
              <a:rPr lang="en-US" sz="2000" b="1" dirty="0" err="1">
                <a:latin typeface="Palatino-Roman"/>
              </a:rPr>
              <a:t>Eu</a:t>
            </a:r>
            <a:r>
              <a:rPr lang="en-US" sz="2000" b="1" dirty="0">
                <a:latin typeface="Palatino-Roman"/>
              </a:rPr>
              <a:t> anomaly is typical </a:t>
            </a:r>
            <a:r>
              <a:rPr lang="en-US" sz="2000" b="1" dirty="0" smtClean="0">
                <a:latin typeface="Palatino-Roman"/>
              </a:rPr>
              <a:t>of many </a:t>
            </a:r>
            <a:r>
              <a:rPr lang="en-US" sz="2000" b="1" dirty="0">
                <a:latin typeface="Palatino-Roman"/>
              </a:rPr>
              <a:t>continental rocks, as well as </a:t>
            </a:r>
            <a:r>
              <a:rPr lang="en-US" sz="2000" b="1" dirty="0" smtClean="0">
                <a:latin typeface="Palatino-Roman"/>
              </a:rPr>
              <a:t>most sediments </a:t>
            </a:r>
            <a:r>
              <a:rPr lang="en-US" sz="2000" b="1" dirty="0">
                <a:latin typeface="Palatino-Roman"/>
              </a:rPr>
              <a:t>and seawater. </a:t>
            </a:r>
            <a:endParaRPr lang="en-US" sz="2000" b="1" dirty="0" smtClean="0">
              <a:latin typeface="Palatino-Roman"/>
            </a:endParaRPr>
          </a:p>
          <a:p>
            <a:pPr algn="just">
              <a:lnSpc>
                <a:spcPct val="150000"/>
              </a:lnSpc>
            </a:pPr>
            <a:r>
              <a:rPr lang="en-US" sz="2000" b="1" dirty="0" smtClean="0">
                <a:latin typeface="Palatino-Roman"/>
              </a:rPr>
              <a:t>The </a:t>
            </a:r>
            <a:r>
              <a:rPr lang="en-US" sz="2000" b="1" dirty="0" err="1">
                <a:latin typeface="Palatino-Roman"/>
              </a:rPr>
              <a:t>Eu</a:t>
            </a:r>
            <a:r>
              <a:rPr lang="en-US" sz="2000" b="1" dirty="0">
                <a:latin typeface="Palatino-Roman"/>
              </a:rPr>
              <a:t> </a:t>
            </a:r>
            <a:r>
              <a:rPr lang="en-US" sz="2000" b="1" dirty="0" smtClean="0">
                <a:latin typeface="Palatino-Roman"/>
              </a:rPr>
              <a:t>anomaly probably </a:t>
            </a:r>
            <a:r>
              <a:rPr lang="en-US" sz="2000" b="1" dirty="0">
                <a:latin typeface="Palatino-Roman"/>
              </a:rPr>
              <a:t>arises because many </a:t>
            </a:r>
            <a:r>
              <a:rPr lang="en-US" sz="2000" b="1" dirty="0" smtClean="0">
                <a:latin typeface="Palatino-Roman"/>
              </a:rPr>
              <a:t>crustal rocks </a:t>
            </a:r>
            <a:r>
              <a:rPr lang="en-US" sz="2000" b="1" dirty="0">
                <a:latin typeface="Palatino-Roman"/>
              </a:rPr>
              <a:t>of granitic and </a:t>
            </a:r>
            <a:r>
              <a:rPr lang="en-US" sz="2000" b="1" dirty="0" err="1">
                <a:latin typeface="Palatino-Roman"/>
              </a:rPr>
              <a:t>granodioritic</a:t>
            </a:r>
            <a:r>
              <a:rPr lang="en-US" sz="2000" b="1" dirty="0">
                <a:latin typeface="Palatino-Roman"/>
              </a:rPr>
              <a:t> </a:t>
            </a:r>
            <a:r>
              <a:rPr lang="en-US" sz="2000" b="1" dirty="0" smtClean="0">
                <a:latin typeface="Palatino-Roman"/>
              </a:rPr>
              <a:t>composition were </a:t>
            </a:r>
            <a:r>
              <a:rPr lang="en-US" sz="2000" b="1" dirty="0">
                <a:latin typeface="Palatino-Roman"/>
              </a:rPr>
              <a:t>produced by </a:t>
            </a:r>
            <a:r>
              <a:rPr lang="en-US" sz="2000" b="1" dirty="0" err="1" smtClean="0">
                <a:latin typeface="Palatino-Roman"/>
              </a:rPr>
              <a:t>intracrustal</a:t>
            </a:r>
            <a:r>
              <a:rPr lang="en-US" sz="2000" b="1" dirty="0" smtClean="0">
                <a:latin typeface="Palatino-Roman"/>
              </a:rPr>
              <a:t> partial </a:t>
            </a:r>
            <a:r>
              <a:rPr lang="en-US" sz="2000" b="1" dirty="0">
                <a:latin typeface="Palatino-Roman"/>
              </a:rPr>
              <a:t>melting. The residues of </a:t>
            </a:r>
            <a:r>
              <a:rPr lang="en-US" sz="2000" b="1" dirty="0" smtClean="0">
                <a:latin typeface="Palatino-Roman"/>
              </a:rPr>
              <a:t>those melts </a:t>
            </a:r>
            <a:r>
              <a:rPr lang="en-US" sz="2000" b="1" dirty="0">
                <a:latin typeface="Palatino-Roman"/>
              </a:rPr>
              <a:t>were rich in plagioclase, hence </a:t>
            </a:r>
            <a:r>
              <a:rPr lang="en-US" sz="2000" b="1" dirty="0" smtClean="0">
                <a:latin typeface="Palatino-Roman"/>
              </a:rPr>
              <a:t>retaining somewhat </a:t>
            </a:r>
            <a:r>
              <a:rPr lang="en-US" sz="2000" b="1" dirty="0">
                <a:latin typeface="Palatino-Roman"/>
              </a:rPr>
              <a:t>more of the </a:t>
            </a:r>
            <a:r>
              <a:rPr lang="en-US" sz="2000" b="1" dirty="0" err="1">
                <a:latin typeface="Palatino-Roman"/>
              </a:rPr>
              <a:t>Eu</a:t>
            </a:r>
            <a:r>
              <a:rPr lang="en-US" sz="2000" b="1" dirty="0">
                <a:latin typeface="Palatino-Roman"/>
              </a:rPr>
              <a:t> in </a:t>
            </a:r>
            <a:r>
              <a:rPr lang="en-US" sz="2000" b="1" dirty="0" smtClean="0">
                <a:latin typeface="Palatino-Roman"/>
              </a:rPr>
              <a:t>the lower </a:t>
            </a:r>
            <a:r>
              <a:rPr lang="en-US" sz="2000" b="1" dirty="0">
                <a:latin typeface="Palatino-Roman"/>
              </a:rPr>
              <a:t>crust, and creating a </a:t>
            </a:r>
            <a:r>
              <a:rPr lang="en-US" sz="2000" b="1" dirty="0" smtClean="0">
                <a:latin typeface="Palatino-Roman"/>
              </a:rPr>
              <a:t>complimentary </a:t>
            </a:r>
            <a:r>
              <a:rPr lang="en-US" sz="2000" b="1" dirty="0" err="1" smtClean="0">
                <a:latin typeface="Palatino-Roman"/>
              </a:rPr>
              <a:t>Eu</a:t>
            </a:r>
            <a:r>
              <a:rPr lang="en-US" sz="2000" b="1" dirty="0" smtClean="0">
                <a:latin typeface="Palatino-Roman"/>
              </a:rPr>
              <a:t>-depleted </a:t>
            </a:r>
            <a:r>
              <a:rPr lang="en-US" sz="2000" b="1" dirty="0">
                <a:latin typeface="Palatino-Roman"/>
              </a:rPr>
              <a:t>upper crust. </a:t>
            </a:r>
            <a:r>
              <a:rPr lang="en-US" sz="2000" b="1" dirty="0" smtClean="0">
                <a:latin typeface="Palatino-Roman"/>
              </a:rPr>
              <a:t>Sediments and </a:t>
            </a:r>
            <a:r>
              <a:rPr lang="en-US" sz="2000" b="1" dirty="0">
                <a:latin typeface="Palatino-Roman"/>
              </a:rPr>
              <a:t>seawater inherit this </a:t>
            </a:r>
            <a:r>
              <a:rPr lang="en-US" sz="2000" b="1" dirty="0" err="1">
                <a:latin typeface="Palatino-Roman"/>
              </a:rPr>
              <a:t>Eu</a:t>
            </a:r>
            <a:r>
              <a:rPr lang="en-US" sz="2000" b="1" dirty="0">
                <a:latin typeface="Palatino-Roman"/>
              </a:rPr>
              <a:t> </a:t>
            </a:r>
            <a:r>
              <a:rPr lang="en-US" sz="2000" b="1" dirty="0" smtClean="0">
                <a:latin typeface="Palatino-Roman"/>
              </a:rPr>
              <a:t>anomaly from </a:t>
            </a:r>
            <a:r>
              <a:rPr lang="en-US" sz="2000" b="1" dirty="0">
                <a:latin typeface="Palatino-Roman"/>
              </a:rPr>
              <a:t>their source rocks in </a:t>
            </a:r>
            <a:r>
              <a:rPr lang="en-US" sz="2000" b="1" dirty="0" smtClean="0">
                <a:latin typeface="Palatino-Roman"/>
              </a:rPr>
              <a:t>the upper </a:t>
            </a:r>
            <a:r>
              <a:rPr lang="en-US" sz="2000" b="1" dirty="0">
                <a:latin typeface="Palatino-Roman"/>
              </a:rPr>
              <a:t>continental crust.</a:t>
            </a:r>
            <a:endParaRPr lang="en-US" sz="2000" b="1" dirty="0"/>
          </a:p>
        </p:txBody>
      </p:sp>
      <p:pic>
        <p:nvPicPr>
          <p:cNvPr id="4" name="Picture 3"/>
          <p:cNvPicPr>
            <a:picLocks noChangeAspect="1"/>
          </p:cNvPicPr>
          <p:nvPr/>
        </p:nvPicPr>
        <p:blipFill>
          <a:blip r:embed="rId2"/>
          <a:stretch>
            <a:fillRect/>
          </a:stretch>
        </p:blipFill>
        <p:spPr>
          <a:xfrm>
            <a:off x="6411533" y="3173513"/>
            <a:ext cx="5294478" cy="3546375"/>
          </a:xfrm>
          <a:prstGeom prst="rect">
            <a:avLst/>
          </a:prstGeom>
        </p:spPr>
      </p:pic>
      <p:sp>
        <p:nvSpPr>
          <p:cNvPr id="3" name="Down Arrow 2"/>
          <p:cNvSpPr/>
          <p:nvPr/>
        </p:nvSpPr>
        <p:spPr>
          <a:xfrm>
            <a:off x="9071331" y="3611209"/>
            <a:ext cx="167425" cy="837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65627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6805" y="280749"/>
            <a:ext cx="7542663" cy="5201424"/>
          </a:xfrm>
          <a:prstGeom prst="rect">
            <a:avLst/>
          </a:prstGeom>
        </p:spPr>
        <p:txBody>
          <a:bodyPr wrap="square">
            <a:spAutoFit/>
          </a:bodyPr>
          <a:lstStyle/>
          <a:p>
            <a:pPr algn="ctr"/>
            <a:r>
              <a:rPr lang="en-US" sz="16600" b="1" dirty="0" smtClean="0">
                <a:solidFill>
                  <a:srgbClr val="000000"/>
                </a:solidFill>
                <a:latin typeface="Arial" panose="020B0604020202020204" pitchFamily="34" charset="0"/>
              </a:rPr>
              <a:t>Next lecture</a:t>
            </a:r>
            <a:endParaRPr lang="en-US" sz="16600" dirty="0"/>
          </a:p>
        </p:txBody>
      </p:sp>
    </p:spTree>
    <p:extLst>
      <p:ext uri="{BB962C8B-B14F-4D97-AF65-F5344CB8AC3E}">
        <p14:creationId xmlns:p14="http://schemas.microsoft.com/office/powerpoint/2010/main" val="348164848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6805" y="280749"/>
            <a:ext cx="7542663" cy="369332"/>
          </a:xfrm>
          <a:prstGeom prst="rect">
            <a:avLst/>
          </a:prstGeom>
        </p:spPr>
        <p:txBody>
          <a:bodyPr wrap="square">
            <a:spAutoFit/>
          </a:bodyPr>
          <a:lstStyle/>
          <a:p>
            <a:r>
              <a:rPr lang="en-US" b="1" dirty="0">
                <a:solidFill>
                  <a:srgbClr val="000000"/>
                </a:solidFill>
                <a:latin typeface="Arial" panose="020B0604020202020204" pitchFamily="34" charset="0"/>
              </a:rPr>
              <a:t>MORB PETROGRAPHY AND MAJOR ELEMENT </a:t>
            </a:r>
            <a:r>
              <a:rPr lang="en-US" b="1" dirty="0" smtClean="0">
                <a:solidFill>
                  <a:srgbClr val="000000"/>
                </a:solidFill>
                <a:latin typeface="Arial" panose="020B0604020202020204" pitchFamily="34" charset="0"/>
              </a:rPr>
              <a:t>CHEMISTRY??? </a:t>
            </a:r>
            <a:endParaRPr lang="en-US" dirty="0"/>
          </a:p>
        </p:txBody>
      </p:sp>
      <p:sp>
        <p:nvSpPr>
          <p:cNvPr id="3" name="Rectangle 2"/>
          <p:cNvSpPr/>
          <p:nvPr/>
        </p:nvSpPr>
        <p:spPr>
          <a:xfrm>
            <a:off x="163774" y="778135"/>
            <a:ext cx="11859904" cy="563231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A "typical" MORB is an olivine tholeiite, with low K</a:t>
            </a:r>
            <a:r>
              <a:rPr lang="en-US" sz="2000" baseline="-25000" dirty="0">
                <a:solidFill>
                  <a:srgbClr val="000000"/>
                </a:solidFill>
                <a:latin typeface="Times New Roman" panose="02020603050405020304" pitchFamily="18" charset="0"/>
              </a:rPr>
              <a:t>2</a:t>
            </a:r>
            <a:r>
              <a:rPr lang="en-US" sz="2000" dirty="0">
                <a:solidFill>
                  <a:srgbClr val="000000"/>
                </a:solidFill>
                <a:latin typeface="Times New Roman" panose="02020603050405020304" pitchFamily="18" charset="0"/>
              </a:rPr>
              <a:t>O (&lt; 0.2%) and low TiO</a:t>
            </a:r>
            <a:r>
              <a:rPr lang="en-US" sz="2000" baseline="-25000" dirty="0">
                <a:solidFill>
                  <a:srgbClr val="000000"/>
                </a:solidFill>
                <a:latin typeface="Times New Roman" panose="02020603050405020304" pitchFamily="18" charset="0"/>
              </a:rPr>
              <a:t>2</a:t>
            </a:r>
            <a:r>
              <a:rPr lang="en-US" sz="2000" dirty="0">
                <a:solidFill>
                  <a:srgbClr val="000000"/>
                </a:solidFill>
                <a:latin typeface="Times New Roman" panose="02020603050405020304" pitchFamily="18" charset="0"/>
              </a:rPr>
              <a:t> (&lt; 2.0%) compared to most other basalts. This makes MORBs chemically distinctive from basalts of other petrogenetic associations. </a:t>
            </a:r>
            <a:endParaRPr lang="en-US" sz="2000" dirty="0" smtClean="0">
              <a:solidFill>
                <a:srgbClr val="000000"/>
              </a:solidFill>
              <a:latin typeface="Times New Roman" panose="02020603050405020304" pitchFamily="18" charset="0"/>
            </a:endParaRPr>
          </a:p>
          <a:p>
            <a:pPr marL="342900" indent="-342900" algn="just">
              <a:lnSpc>
                <a:spcPct val="150000"/>
              </a:lnSpc>
              <a:buFont typeface="Arial" panose="020B0604020202020204" pitchFamily="34" charset="0"/>
              <a:buChar char="•"/>
            </a:pPr>
            <a:r>
              <a:rPr lang="en-US" sz="2000" dirty="0" smtClean="0">
                <a:solidFill>
                  <a:srgbClr val="000000"/>
                </a:solidFill>
                <a:latin typeface="Times New Roman" panose="02020603050405020304" pitchFamily="18" charset="0"/>
              </a:rPr>
              <a:t>Textures </a:t>
            </a:r>
            <a:r>
              <a:rPr lang="en-US" sz="2000" dirty="0">
                <a:solidFill>
                  <a:srgbClr val="000000"/>
                </a:solidFill>
                <a:latin typeface="Times New Roman" panose="02020603050405020304" pitchFamily="18" charset="0"/>
              </a:rPr>
              <a:t>range from glassy to </a:t>
            </a:r>
            <a:r>
              <a:rPr lang="en-US" sz="2000" dirty="0" err="1">
                <a:solidFill>
                  <a:srgbClr val="000000"/>
                </a:solidFill>
                <a:latin typeface="Times New Roman" panose="02020603050405020304" pitchFamily="18" charset="0"/>
              </a:rPr>
              <a:t>phyric</a:t>
            </a:r>
            <a:r>
              <a:rPr lang="en-US" sz="2000" dirty="0">
                <a:solidFill>
                  <a:srgbClr val="000000"/>
                </a:solidFill>
                <a:latin typeface="Times New Roman" panose="02020603050405020304" pitchFamily="18" charset="0"/>
              </a:rPr>
              <a:t>, and rarely to gabbroic among seabed samples. </a:t>
            </a:r>
            <a:endParaRPr lang="en-US" sz="2000" dirty="0" smtClean="0">
              <a:solidFill>
                <a:srgbClr val="000000"/>
              </a:solidFill>
              <a:latin typeface="Times New Roman" panose="02020603050405020304" pitchFamily="18" charset="0"/>
            </a:endParaRPr>
          </a:p>
          <a:p>
            <a:pPr marL="342900" indent="-342900" algn="just">
              <a:lnSpc>
                <a:spcPct val="150000"/>
              </a:lnSpc>
              <a:buFont typeface="Arial" panose="020B0604020202020204" pitchFamily="34" charset="0"/>
              <a:buChar char="•"/>
            </a:pPr>
            <a:r>
              <a:rPr lang="en-US" sz="2000" b="1" u="sng" dirty="0" smtClean="0">
                <a:solidFill>
                  <a:srgbClr val="000000"/>
                </a:solidFill>
                <a:latin typeface="Times New Roman" panose="02020603050405020304" pitchFamily="18" charset="0"/>
              </a:rPr>
              <a:t>Glass </a:t>
            </a:r>
            <a:r>
              <a:rPr lang="en-US" sz="2000" b="1" u="sng" dirty="0">
                <a:solidFill>
                  <a:srgbClr val="000000"/>
                </a:solidFill>
                <a:latin typeface="Times New Roman" panose="02020603050405020304" pitchFamily="18" charset="0"/>
              </a:rPr>
              <a:t>samples are very important chemically, because they represent </a:t>
            </a:r>
            <a:r>
              <a:rPr lang="en-US" sz="2000" b="1" i="1" u="sng" dirty="0">
                <a:solidFill>
                  <a:srgbClr val="FF0000"/>
                </a:solidFill>
                <a:latin typeface="Times New Roman" panose="02020603050405020304" pitchFamily="18" charset="0"/>
              </a:rPr>
              <a:t>liquid</a:t>
            </a:r>
            <a:r>
              <a:rPr lang="en-US" sz="2000" b="1" i="1" u="sng" dirty="0">
                <a:solidFill>
                  <a:srgbClr val="000000"/>
                </a:solidFill>
                <a:latin typeface="Times New Roman" panose="02020603050405020304" pitchFamily="18" charset="0"/>
              </a:rPr>
              <a:t> </a:t>
            </a:r>
            <a:r>
              <a:rPr lang="en-US" sz="2000" b="1" u="sng" dirty="0">
                <a:solidFill>
                  <a:srgbClr val="000000"/>
                </a:solidFill>
                <a:latin typeface="Times New Roman" panose="02020603050405020304" pitchFamily="18" charset="0"/>
              </a:rPr>
              <a:t>compositions</a:t>
            </a:r>
            <a:r>
              <a:rPr lang="en-US" sz="2000" dirty="0">
                <a:solidFill>
                  <a:srgbClr val="000000"/>
                </a:solidFill>
                <a:latin typeface="Times New Roman" panose="02020603050405020304" pitchFamily="18" charset="0"/>
              </a:rPr>
              <a:t>, whereas the chemical composition of </a:t>
            </a:r>
            <a:r>
              <a:rPr lang="en-US" sz="2000" dirty="0" err="1">
                <a:solidFill>
                  <a:srgbClr val="000000"/>
                </a:solidFill>
                <a:latin typeface="Times New Roman" panose="02020603050405020304" pitchFamily="18" charset="0"/>
              </a:rPr>
              <a:t>phyric</a:t>
            </a:r>
            <a:r>
              <a:rPr lang="en-US" sz="2000" dirty="0">
                <a:solidFill>
                  <a:srgbClr val="000000"/>
                </a:solidFill>
                <a:latin typeface="Times New Roman" panose="02020603050405020304" pitchFamily="18" charset="0"/>
              </a:rPr>
              <a:t> samples can be modified by crystal accumulation processes. </a:t>
            </a:r>
            <a:endParaRPr lang="en-US" sz="2000" dirty="0" smtClean="0">
              <a:solidFill>
                <a:srgbClr val="000000"/>
              </a:solidFill>
              <a:latin typeface="Times New Roman" panose="02020603050405020304" pitchFamily="18" charset="0"/>
            </a:endParaRPr>
          </a:p>
          <a:p>
            <a:pPr marL="342900" indent="-342900" algn="just">
              <a:lnSpc>
                <a:spcPct val="150000"/>
              </a:lnSpc>
              <a:buFont typeface="Arial" panose="020B0604020202020204" pitchFamily="34" charset="0"/>
              <a:buChar char="•"/>
            </a:pPr>
            <a:r>
              <a:rPr lang="en-US" sz="2000" dirty="0" smtClean="0">
                <a:solidFill>
                  <a:srgbClr val="000000"/>
                </a:solidFill>
                <a:latin typeface="Times New Roman" panose="02020603050405020304" pitchFamily="18" charset="0"/>
              </a:rPr>
              <a:t>Common </a:t>
            </a:r>
            <a:r>
              <a:rPr lang="en-US" sz="2000" dirty="0">
                <a:solidFill>
                  <a:srgbClr val="000000"/>
                </a:solidFill>
                <a:latin typeface="Times New Roman" panose="02020603050405020304" pitchFamily="18" charset="0"/>
              </a:rPr>
              <a:t>phenocrysts are plagioclase (An</a:t>
            </a:r>
            <a:r>
              <a:rPr lang="en-US" sz="2000" baseline="-25000" dirty="0">
                <a:solidFill>
                  <a:srgbClr val="000000"/>
                </a:solidFill>
                <a:latin typeface="Times New Roman" panose="02020603050405020304" pitchFamily="18" charset="0"/>
              </a:rPr>
              <a:t>40</a:t>
            </a:r>
            <a:r>
              <a:rPr lang="en-US" sz="2000" dirty="0">
                <a:solidFill>
                  <a:srgbClr val="000000"/>
                </a:solidFill>
                <a:latin typeface="Times New Roman" panose="02020603050405020304" pitchFamily="18" charset="0"/>
              </a:rPr>
              <a:t>-An</a:t>
            </a:r>
            <a:r>
              <a:rPr lang="en-US" sz="2000" baseline="-25000" dirty="0">
                <a:solidFill>
                  <a:srgbClr val="000000"/>
                </a:solidFill>
                <a:latin typeface="Times New Roman" panose="02020603050405020304" pitchFamily="18" charset="0"/>
              </a:rPr>
              <a:t>88</a:t>
            </a:r>
            <a:r>
              <a:rPr lang="en-US" sz="2000" dirty="0">
                <a:solidFill>
                  <a:srgbClr val="000000"/>
                </a:solidFill>
                <a:latin typeface="Times New Roman" panose="02020603050405020304" pitchFamily="18" charset="0"/>
              </a:rPr>
              <a:t>), olivine (Fo</a:t>
            </a:r>
            <a:r>
              <a:rPr lang="en-US" sz="2000" baseline="-25000" dirty="0">
                <a:solidFill>
                  <a:srgbClr val="000000"/>
                </a:solidFill>
                <a:latin typeface="Times New Roman" panose="02020603050405020304" pitchFamily="18" charset="0"/>
              </a:rPr>
              <a:t>65</a:t>
            </a:r>
            <a:r>
              <a:rPr lang="en-US" sz="2000" dirty="0">
                <a:solidFill>
                  <a:srgbClr val="000000"/>
                </a:solidFill>
                <a:latin typeface="Times New Roman" panose="02020603050405020304" pitchFamily="18" charset="0"/>
              </a:rPr>
              <a:t>-Fo</a:t>
            </a:r>
            <a:r>
              <a:rPr lang="en-US" sz="2000" baseline="-25000" dirty="0">
                <a:solidFill>
                  <a:srgbClr val="000000"/>
                </a:solidFill>
                <a:latin typeface="Times New Roman" panose="02020603050405020304" pitchFamily="18" charset="0"/>
              </a:rPr>
              <a:t>91</a:t>
            </a:r>
            <a:r>
              <a:rPr lang="en-US" sz="2000" dirty="0">
                <a:solidFill>
                  <a:srgbClr val="000000"/>
                </a:solidFill>
                <a:latin typeface="Times New Roman" panose="02020603050405020304" pitchFamily="18" charset="0"/>
              </a:rPr>
              <a:t>), and a Mg-Cr spinel </a:t>
            </a:r>
            <a:r>
              <a:rPr lang="en-US" sz="2000" dirty="0" smtClean="0">
                <a:solidFill>
                  <a:srgbClr val="000000"/>
                </a:solidFill>
                <a:latin typeface="Times New Roman" panose="02020603050405020304" pitchFamily="18" charset="0"/>
              </a:rPr>
              <a:t>.</a:t>
            </a:r>
          </a:p>
          <a:p>
            <a:pPr marL="342900" indent="-342900" algn="just">
              <a:lnSpc>
                <a:spcPct val="150000"/>
              </a:lnSpc>
              <a:buFont typeface="Arial" panose="020B0604020202020204" pitchFamily="34" charset="0"/>
              <a:buChar char="•"/>
            </a:pPr>
            <a:r>
              <a:rPr lang="en-US" sz="2000" b="1" u="sng" dirty="0" smtClean="0">
                <a:solidFill>
                  <a:srgbClr val="000000"/>
                </a:solidFill>
                <a:latin typeface="Times New Roman" panose="02020603050405020304" pitchFamily="18" charset="0"/>
              </a:rPr>
              <a:t>Ca-rich </a:t>
            </a:r>
            <a:r>
              <a:rPr lang="en-US" sz="2000" b="1" u="sng" dirty="0">
                <a:solidFill>
                  <a:srgbClr val="000000"/>
                </a:solidFill>
                <a:latin typeface="Times New Roman" panose="02020603050405020304" pitchFamily="18" charset="0"/>
              </a:rPr>
              <a:t>clinopyroxene phenocrysts are much less common</a:t>
            </a:r>
            <a:r>
              <a:rPr lang="en-US" sz="2000" dirty="0">
                <a:solidFill>
                  <a:srgbClr val="000000"/>
                </a:solidFill>
                <a:latin typeface="Times New Roman" panose="02020603050405020304" pitchFamily="18" charset="0"/>
              </a:rPr>
              <a:t>, and usually occur in rocks with abundant olivine and plagioclase, </a:t>
            </a:r>
            <a:r>
              <a:rPr lang="en-US" sz="2000" b="1" u="sng" dirty="0">
                <a:solidFill>
                  <a:srgbClr val="000000"/>
                </a:solidFill>
                <a:latin typeface="Times New Roman" panose="02020603050405020304" pitchFamily="18" charset="0"/>
              </a:rPr>
              <a:t>suggesting that clinopyroxene is most commonly a late crystallizing phase</a:t>
            </a:r>
            <a:r>
              <a:rPr lang="en-US" sz="2000" dirty="0" smtClean="0">
                <a:solidFill>
                  <a:srgbClr val="000000"/>
                </a:solidFill>
                <a:latin typeface="Times New Roman" panose="02020603050405020304" pitchFamily="18" charset="0"/>
              </a:rPr>
              <a:t>.</a:t>
            </a:r>
          </a:p>
          <a:p>
            <a:pPr marL="342900" indent="-342900" algn="just">
              <a:lnSpc>
                <a:spcPct val="150000"/>
              </a:lnSpc>
              <a:buFont typeface="Arial" panose="020B0604020202020204" pitchFamily="34" charset="0"/>
              <a:buChar char="•"/>
            </a:pPr>
            <a:r>
              <a:rPr lang="en-US"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The ground-mass mineralogy of MORBs is dominated by plagioclase and clinopyroxene </a:t>
            </a:r>
            <a:r>
              <a:rPr lang="en-US" sz="2000" dirty="0" err="1">
                <a:solidFill>
                  <a:srgbClr val="000000"/>
                </a:solidFill>
                <a:latin typeface="Times New Roman" panose="02020603050405020304" pitchFamily="18" charset="0"/>
              </a:rPr>
              <a:t>microlites</a:t>
            </a:r>
            <a:r>
              <a:rPr lang="en-US" sz="2000" dirty="0">
                <a:solidFill>
                  <a:srgbClr val="000000"/>
                </a:solidFill>
                <a:latin typeface="Times New Roman" panose="02020603050405020304" pitchFamily="18" charset="0"/>
              </a:rPr>
              <a:t> and a Fe-Ti oxide phase. From textures and experiments on natural samples at low pressure, the common crystallization sequence is: </a:t>
            </a:r>
            <a:endParaRPr lang="en-US" sz="2000" dirty="0" smtClean="0">
              <a:solidFill>
                <a:srgbClr val="000000"/>
              </a:solidFill>
              <a:latin typeface="Times New Roman" panose="02020603050405020304" pitchFamily="18" charset="0"/>
            </a:endParaRPr>
          </a:p>
          <a:p>
            <a:pPr marL="342900" indent="-342900" algn="just">
              <a:lnSpc>
                <a:spcPct val="150000"/>
              </a:lnSpc>
              <a:buFont typeface="Arial" panose="020B0604020202020204" pitchFamily="34" charset="0"/>
              <a:buChar char="•"/>
            </a:pPr>
            <a:r>
              <a:rPr lang="en-US" sz="2000" dirty="0" smtClean="0">
                <a:solidFill>
                  <a:srgbClr val="000000"/>
                </a:solidFill>
                <a:latin typeface="Times New Roman" panose="02020603050405020304" pitchFamily="18" charset="0"/>
              </a:rPr>
              <a:t>olivine </a:t>
            </a:r>
            <a:r>
              <a:rPr lang="en-US" sz="2000" dirty="0">
                <a:solidFill>
                  <a:srgbClr val="000000"/>
                </a:solidFill>
                <a:latin typeface="Times New Roman" panose="02020603050405020304" pitchFamily="18" charset="0"/>
              </a:rPr>
              <a:t>(± Mg-Cr spinel) —» olivine + plagioclase (± Mg-Cr spinel) —&gt; olivine + plagioclase + clinopyroxene. </a:t>
            </a:r>
            <a:endParaRPr lang="en-US" sz="2000" dirty="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50990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object 33"/>
          <p:cNvSpPr txBox="1"/>
          <p:nvPr/>
        </p:nvSpPr>
        <p:spPr>
          <a:xfrm>
            <a:off x="360608" y="193183"/>
            <a:ext cx="11307651" cy="6664817"/>
          </a:xfrm>
          <a:prstGeom prst="rect">
            <a:avLst/>
          </a:prstGeom>
        </p:spPr>
        <p:txBody>
          <a:bodyPr vert="horz" wrap="square" lIns="0" tIns="0" rIns="0" bIns="0" rtlCol="0">
            <a:noAutofit/>
          </a:bodyPr>
          <a:lstStyle/>
          <a:p>
            <a:pPr marL="783590" algn="ctr">
              <a:lnSpc>
                <a:spcPct val="100000"/>
              </a:lnSpc>
            </a:pPr>
            <a:r>
              <a:rPr sz="4400" spc="-10" dirty="0" smtClean="0">
                <a:latin typeface="Impact"/>
                <a:cs typeface="Impact"/>
              </a:rPr>
              <a:t>M</a:t>
            </a:r>
            <a:r>
              <a:rPr sz="4400" spc="-5" dirty="0" smtClean="0">
                <a:latin typeface="Impact"/>
                <a:cs typeface="Impact"/>
              </a:rPr>
              <a:t>ag</a:t>
            </a:r>
            <a:r>
              <a:rPr sz="4400" spc="-10" dirty="0" smtClean="0">
                <a:latin typeface="Impact"/>
                <a:cs typeface="Impact"/>
              </a:rPr>
              <a:t>m</a:t>
            </a:r>
            <a:r>
              <a:rPr sz="4400" spc="0" dirty="0" smtClean="0">
                <a:latin typeface="Impact"/>
                <a:cs typeface="Impact"/>
              </a:rPr>
              <a:t>a</a:t>
            </a:r>
            <a:r>
              <a:rPr sz="4400" spc="-5" dirty="0" smtClean="0">
                <a:latin typeface="Impact"/>
                <a:cs typeface="Impact"/>
              </a:rPr>
              <a:t> </a:t>
            </a:r>
            <a:r>
              <a:rPr sz="4400" spc="-10" dirty="0" smtClean="0">
                <a:latin typeface="Impact"/>
                <a:cs typeface="Impact"/>
              </a:rPr>
              <a:t>C</a:t>
            </a:r>
            <a:r>
              <a:rPr sz="4400" spc="-5" dirty="0" smtClean="0">
                <a:latin typeface="Impact"/>
                <a:cs typeface="Impact"/>
              </a:rPr>
              <a:t>o</a:t>
            </a:r>
            <a:r>
              <a:rPr sz="4400" spc="-10" dirty="0" smtClean="0">
                <a:latin typeface="Impact"/>
                <a:cs typeface="Impact"/>
              </a:rPr>
              <a:t>m</a:t>
            </a:r>
            <a:r>
              <a:rPr sz="4400" spc="-5" dirty="0" smtClean="0">
                <a:latin typeface="Impact"/>
                <a:cs typeface="Impact"/>
              </a:rPr>
              <a:t>position</a:t>
            </a:r>
            <a:r>
              <a:rPr sz="4400" spc="0" dirty="0" smtClean="0">
                <a:latin typeface="Impact"/>
                <a:cs typeface="Impact"/>
              </a:rPr>
              <a:t>s</a:t>
            </a:r>
            <a:endParaRPr sz="4400" dirty="0">
              <a:latin typeface="Impact"/>
              <a:cs typeface="Impact"/>
            </a:endParaRPr>
          </a:p>
          <a:p>
            <a:pPr>
              <a:lnSpc>
                <a:spcPts val="600"/>
              </a:lnSpc>
              <a:spcBef>
                <a:spcPts val="39"/>
              </a:spcBef>
            </a:pPr>
            <a:endParaRPr sz="1100" dirty="0"/>
          </a:p>
          <a:p>
            <a:pPr>
              <a:lnSpc>
                <a:spcPts val="1000"/>
              </a:lnSpc>
            </a:pPr>
            <a:endParaRPr dirty="0"/>
          </a:p>
          <a:p>
            <a:pPr marL="354965" marR="172085" indent="-342900">
              <a:lnSpc>
                <a:spcPct val="150000"/>
              </a:lnSpc>
              <a:buFont typeface="Wingdings" panose="05000000000000000000" pitchFamily="2" charset="2"/>
              <a:buChar char="§"/>
              <a:tabLst>
                <a:tab pos="182880" algn="l"/>
              </a:tabLst>
            </a:pPr>
            <a:r>
              <a:rPr sz="2400" spc="-10" dirty="0" smtClean="0">
                <a:latin typeface="Times New Roman" panose="02020603050405020304" pitchFamily="18" charset="0"/>
                <a:cs typeface="Times New Roman" panose="02020603050405020304" pitchFamily="18" charset="0"/>
              </a:rPr>
              <a:t>Magma </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s </a:t>
            </a:r>
            <a:r>
              <a:rPr sz="2400" spc="-5" dirty="0" smtClean="0">
                <a:latin typeface="Times New Roman" panose="02020603050405020304" pitchFamily="18" charset="0"/>
                <a:cs typeface="Times New Roman" panose="02020603050405020304" pitchFamily="18" charset="0"/>
              </a:rPr>
              <a:t>li</a:t>
            </a:r>
            <a:r>
              <a:rPr sz="2400" spc="-10" dirty="0" smtClean="0">
                <a:latin typeface="Times New Roman" panose="02020603050405020304" pitchFamily="18" charset="0"/>
                <a:cs typeface="Times New Roman" panose="02020603050405020304" pitchFamily="18" charset="0"/>
              </a:rPr>
              <a:t>qu</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d </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ock </a:t>
            </a:r>
            <a:r>
              <a:rPr sz="2400" spc="-5" dirty="0" smtClean="0">
                <a:latin typeface="Times New Roman" panose="02020603050405020304" pitchFamily="18" charset="0"/>
                <a:cs typeface="Times New Roman" panose="02020603050405020304" pitchFamily="18" charset="0"/>
              </a:rPr>
              <a:t>(</a:t>
            </a:r>
            <a:r>
              <a:rPr sz="2400" spc="-10" dirty="0" smtClean="0">
                <a:latin typeface="Times New Roman" panose="02020603050405020304" pitchFamily="18" charset="0"/>
                <a:cs typeface="Times New Roman" panose="02020603050405020304" pitchFamily="18" charset="0"/>
              </a:rPr>
              <a:t>and</a:t>
            </a:r>
            <a:r>
              <a:rPr sz="2400" spc="30"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g</a:t>
            </a:r>
            <a:r>
              <a:rPr sz="2400" spc="-10" dirty="0" smtClean="0">
                <a:latin typeface="Times New Roman" panose="02020603050405020304" pitchFamily="18" charset="0"/>
                <a:cs typeface="Times New Roman" panose="02020603050405020304" pitchFamily="18" charset="0"/>
              </a:rPr>
              <a:t>ene</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ll</a:t>
            </a:r>
            <a:r>
              <a:rPr sz="2400" spc="-10" dirty="0" smtClean="0">
                <a:latin typeface="Times New Roman" panose="02020603050405020304" pitchFamily="18" charset="0"/>
                <a:cs typeface="Times New Roman" panose="02020603050405020304" pitchFamily="18" charset="0"/>
              </a:rPr>
              <a:t>y con</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ns</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c</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ys</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s and d</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sso</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ved gas</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and can</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h</a:t>
            </a:r>
            <a:r>
              <a:rPr sz="2400" spc="-10" dirty="0" smtClean="0">
                <a:latin typeface="Times New Roman" panose="02020603050405020304" pitchFamily="18" charset="0"/>
                <a:cs typeface="Times New Roman" panose="02020603050405020304" pitchFamily="18" charset="0"/>
              </a:rPr>
              <a:t>ave a</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va</a:t>
            </a:r>
            <a:r>
              <a:rPr sz="2400" spc="-5" dirty="0" smtClean="0">
                <a:latin typeface="Times New Roman" panose="02020603050405020304" pitchFamily="18" charset="0"/>
                <a:cs typeface="Times New Roman" panose="02020603050405020304" pitchFamily="18" charset="0"/>
              </a:rPr>
              <a:t>ri</a:t>
            </a:r>
            <a:r>
              <a:rPr sz="2400" spc="-1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y o</a:t>
            </a:r>
            <a:r>
              <a:rPr sz="2400" spc="-5" dirty="0" smtClean="0">
                <a:latin typeface="Times New Roman" panose="02020603050405020304" pitchFamily="18" charset="0"/>
                <a:cs typeface="Times New Roman" panose="02020603050405020304" pitchFamily="18" charset="0"/>
              </a:rPr>
              <a:t>f </a:t>
            </a:r>
            <a:r>
              <a:rPr sz="2400" spc="-10" dirty="0" smtClean="0">
                <a:latin typeface="Times New Roman" panose="02020603050405020304" pitchFamily="18" charset="0"/>
                <a:cs typeface="Times New Roman" panose="02020603050405020304" pitchFamily="18" charset="0"/>
              </a:rPr>
              <a:t>compos</a:t>
            </a:r>
            <a:r>
              <a:rPr sz="2400" spc="-5" dirty="0" smtClean="0">
                <a:latin typeface="Times New Roman" panose="02020603050405020304" pitchFamily="18" charset="0"/>
                <a:cs typeface="Times New Roman" panose="02020603050405020304" pitchFamily="18" charset="0"/>
              </a:rPr>
              <a:t>iti</a:t>
            </a:r>
            <a:r>
              <a:rPr sz="2400" spc="-10" dirty="0" smtClean="0">
                <a:latin typeface="Times New Roman" panose="02020603050405020304" pitchFamily="18" charset="0"/>
                <a:cs typeface="Times New Roman" panose="02020603050405020304" pitchFamily="18" charset="0"/>
              </a:rPr>
              <a:t>ons</a:t>
            </a:r>
            <a:r>
              <a:rPr sz="2400" spc="-5" dirty="0" smtClean="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583565" lvl="1" indent="-342900">
              <a:lnSpc>
                <a:spcPct val="150000"/>
              </a:lnSpc>
              <a:spcBef>
                <a:spcPts val="150"/>
              </a:spcBef>
              <a:buFont typeface="Wingdings" panose="05000000000000000000" pitchFamily="2" charset="2"/>
              <a:buChar char="§"/>
              <a:tabLst>
                <a:tab pos="384175" algn="l"/>
              </a:tabLst>
            </a:pPr>
            <a:r>
              <a:rPr sz="2400" spc="0" dirty="0" smtClean="0">
                <a:latin typeface="Times New Roman" panose="02020603050405020304" pitchFamily="18" charset="0"/>
                <a:cs typeface="Times New Roman" panose="02020603050405020304" pitchFamily="18" charset="0"/>
              </a:rPr>
              <a:t>Silicate</a:t>
            </a:r>
            <a:endParaRPr sz="2400" dirty="0">
              <a:latin typeface="Times New Roman" panose="02020603050405020304" pitchFamily="18" charset="0"/>
              <a:cs typeface="Times New Roman" panose="02020603050405020304" pitchFamily="18" charset="0"/>
            </a:endParaRPr>
          </a:p>
          <a:p>
            <a:pPr marL="583565" lvl="1" indent="-342900">
              <a:lnSpc>
                <a:spcPct val="150000"/>
              </a:lnSpc>
              <a:spcBef>
                <a:spcPts val="145"/>
              </a:spcBef>
              <a:buFont typeface="Wingdings" panose="05000000000000000000" pitchFamily="2" charset="2"/>
              <a:buChar char="§"/>
              <a:tabLst>
                <a:tab pos="384175" algn="l"/>
              </a:tabLst>
            </a:pPr>
            <a:r>
              <a:rPr sz="2400" spc="0" dirty="0" smtClean="0">
                <a:latin typeface="Times New Roman" panose="02020603050405020304" pitchFamily="18" charset="0"/>
                <a:cs typeface="Times New Roman" panose="02020603050405020304" pitchFamily="18" charset="0"/>
              </a:rPr>
              <a:t>Carbonatite</a:t>
            </a:r>
            <a:r>
              <a:rPr sz="2400" spc="-5" dirty="0" smtClean="0">
                <a:latin typeface="Times New Roman" panose="02020603050405020304" pitchFamily="18" charset="0"/>
                <a:cs typeface="Times New Roman" panose="02020603050405020304" pitchFamily="18" charset="0"/>
              </a:rPr>
              <a:t> </a:t>
            </a:r>
            <a:r>
              <a:rPr lang="en-US" sz="2400" spc="0" dirty="0" smtClean="0">
                <a:latin typeface="Times New Roman" panose="02020603050405020304" pitchFamily="18" charset="0"/>
                <a:cs typeface="Times New Roman" panose="02020603050405020304" pitchFamily="18" charset="0"/>
              </a:rPr>
              <a:t>–</a:t>
            </a:r>
            <a:r>
              <a:rPr sz="2400" spc="0" dirty="0" smtClean="0">
                <a:latin typeface="Times New Roman" panose="02020603050405020304" pitchFamily="18" charset="0"/>
                <a:cs typeface="Times New Roman" panose="02020603050405020304" pitchFamily="18" charset="0"/>
              </a:rPr>
              <a:t> rare</a:t>
            </a:r>
            <a:endParaRPr lang="en-US" sz="2400" spc="0" dirty="0" smtClean="0">
              <a:latin typeface="Times New Roman" panose="02020603050405020304" pitchFamily="18" charset="0"/>
              <a:cs typeface="Times New Roman" panose="02020603050405020304" pitchFamily="18" charset="0"/>
            </a:endParaRPr>
          </a:p>
          <a:p>
            <a:pPr marL="583565" marR="12700" lvl="1" indent="-342900">
              <a:lnSpc>
                <a:spcPct val="150000"/>
              </a:lnSpc>
              <a:spcBef>
                <a:spcPts val="300"/>
              </a:spcBef>
              <a:buFont typeface="Wingdings" panose="05000000000000000000" pitchFamily="2" charset="2"/>
              <a:buChar char="§"/>
              <a:tabLst>
                <a:tab pos="384175" algn="l"/>
              </a:tabLst>
            </a:pPr>
            <a:r>
              <a:rPr sz="2400" spc="0" dirty="0" smtClean="0">
                <a:latin typeface="Times New Roman" panose="02020603050405020304" pitchFamily="18" charset="0"/>
                <a:cs typeface="Times New Roman" panose="02020603050405020304" pitchFamily="18" charset="0"/>
              </a:rPr>
              <a:t>Sulfur</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remobilization</a:t>
            </a:r>
            <a:r>
              <a:rPr sz="2400" spc="-5" dirty="0" smtClean="0">
                <a:latin typeface="Times New Roman" panose="02020603050405020304" pitchFamily="18" charset="0"/>
                <a:cs typeface="Times New Roman" panose="02020603050405020304" pitchFamily="18" charset="0"/>
              </a:rPr>
              <a:t> of volcanic </a:t>
            </a:r>
            <a:r>
              <a:rPr sz="2400" spc="0" dirty="0" smtClean="0">
                <a:latin typeface="Times New Roman" panose="02020603050405020304" pitchFamily="18" charset="0"/>
                <a:cs typeface="Times New Roman" panose="02020603050405020304" pitchFamily="18" charset="0"/>
              </a:rPr>
              <a:t>exhalative</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sulfur</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 low</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melting</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T (11</a:t>
            </a:r>
            <a:r>
              <a:rPr sz="2400" spc="10" dirty="0" smtClean="0">
                <a:latin typeface="Times New Roman" panose="02020603050405020304" pitchFamily="18" charset="0"/>
                <a:cs typeface="Times New Roman" panose="02020603050405020304" pitchFamily="18" charset="0"/>
              </a:rPr>
              <a:t>5</a:t>
            </a:r>
            <a:r>
              <a:rPr sz="2400" spc="0" dirty="0" smtClean="0">
                <a:latin typeface="Times New Roman" panose="02020603050405020304" pitchFamily="18" charset="0"/>
                <a:cs typeface="Times New Roman" panose="02020603050405020304" pitchFamily="18" charset="0"/>
              </a:rPr>
              <a:t>˚</a:t>
            </a:r>
            <a:r>
              <a:rPr sz="2400" spc="10"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C); restricted</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volumes</a:t>
            </a:r>
            <a:endParaRPr lang="en-US" sz="2400" spc="0" dirty="0" smtClean="0">
              <a:latin typeface="Times New Roman" panose="02020603050405020304" pitchFamily="18" charset="0"/>
              <a:cs typeface="Times New Roman" panose="02020603050405020304" pitchFamily="18" charset="0"/>
            </a:endParaRPr>
          </a:p>
          <a:p>
            <a:pPr marL="583565" marR="308610" lvl="1" indent="-342900">
              <a:lnSpc>
                <a:spcPct val="150000"/>
              </a:lnSpc>
              <a:spcBef>
                <a:spcPts val="284"/>
              </a:spcBef>
              <a:buFont typeface="Wingdings" panose="05000000000000000000" pitchFamily="2" charset="2"/>
              <a:buChar char="§"/>
              <a:tabLst>
                <a:tab pos="384175" algn="l"/>
              </a:tabLst>
            </a:pPr>
            <a:r>
              <a:rPr sz="2400" spc="0" dirty="0" smtClean="0">
                <a:latin typeface="Times New Roman" panose="02020603050405020304" pitchFamily="18" charset="0"/>
                <a:cs typeface="Times New Roman" panose="02020603050405020304" pitchFamily="18" charset="0"/>
              </a:rPr>
              <a:t>Sulfide</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 very</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rare,</a:t>
            </a:r>
            <a:r>
              <a:rPr sz="2400" spc="-10" dirty="0" smtClean="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d</a:t>
            </a:r>
            <a:r>
              <a:rPr sz="2400" spc="0" dirty="0" smtClean="0">
                <a:latin typeface="Times New Roman" panose="02020603050405020304" pitchFamily="18" charset="0"/>
                <a:cs typeface="Times New Roman" panose="02020603050405020304" pitchFamily="18" charset="0"/>
              </a:rPr>
              <a:t>evelops</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by</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exsolution</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from silicate</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magmas,</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limited</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volumes</a:t>
            </a:r>
            <a:endParaRPr lang="en-US" sz="2400" spc="0" dirty="0" smtClean="0">
              <a:latin typeface="Times New Roman" panose="02020603050405020304" pitchFamily="18" charset="0"/>
              <a:cs typeface="Times New Roman" panose="02020603050405020304" pitchFamily="18" charset="0"/>
            </a:endParaRPr>
          </a:p>
          <a:p>
            <a:pPr marL="583565" marR="435609" lvl="1" indent="-342900">
              <a:lnSpc>
                <a:spcPct val="150000"/>
              </a:lnSpc>
              <a:spcBef>
                <a:spcPts val="280"/>
              </a:spcBef>
              <a:buFont typeface="Wingdings" panose="05000000000000000000" pitchFamily="2" charset="2"/>
              <a:buChar char="§"/>
              <a:tabLst>
                <a:tab pos="384175" algn="l"/>
              </a:tabLst>
            </a:pPr>
            <a:r>
              <a:rPr sz="2400" spc="0" dirty="0" smtClean="0">
                <a:latin typeface="Times New Roman" panose="02020603050405020304" pitchFamily="18" charset="0"/>
                <a:cs typeface="Times New Roman" panose="02020603050405020304" pitchFamily="18" charset="0"/>
              </a:rPr>
              <a:t>Phosphate-Iron</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Oxide</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 extremely</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rare,</a:t>
            </a:r>
            <a:r>
              <a:rPr sz="2400" spc="-5" dirty="0" smtClean="0">
                <a:latin typeface="Times New Roman" panose="02020603050405020304" pitchFamily="18" charset="0"/>
                <a:cs typeface="Times New Roman" panose="02020603050405020304" pitchFamily="18" charset="0"/>
              </a:rPr>
              <a:t> </a:t>
            </a:r>
            <a:r>
              <a:rPr sz="2400" spc="0" dirty="0" smtClean="0">
                <a:latin typeface="Times New Roman" panose="02020603050405020304" pitchFamily="18" charset="0"/>
                <a:cs typeface="Times New Roman" panose="02020603050405020304" pitchFamily="18" charset="0"/>
              </a:rPr>
              <a:t>origin uncertain</a:t>
            </a:r>
            <a:endParaRPr lang="en-US" sz="2400" spc="0" dirty="0" smtClean="0">
              <a:latin typeface="Times New Roman" panose="02020603050405020304" pitchFamily="18" charset="0"/>
              <a:cs typeface="Times New Roman" panose="02020603050405020304" pitchFamily="18" charset="0"/>
            </a:endParaRPr>
          </a:p>
          <a:p>
            <a:pPr marL="354965" marR="494665" indent="-342900">
              <a:lnSpc>
                <a:spcPct val="150000"/>
              </a:lnSpc>
              <a:spcBef>
                <a:spcPts val="145"/>
              </a:spcBef>
              <a:buFont typeface="Wingdings" panose="05000000000000000000" pitchFamily="2" charset="2"/>
              <a:buChar char="§"/>
              <a:tabLst>
                <a:tab pos="182880" algn="l"/>
              </a:tabLst>
            </a:pPr>
            <a:r>
              <a:rPr sz="2400" spc="-5" dirty="0" smtClean="0">
                <a:latin typeface="Times New Roman" panose="02020603050405020304" pitchFamily="18" charset="0"/>
                <a:cs typeface="Times New Roman" panose="02020603050405020304" pitchFamily="18" charset="0"/>
              </a:rPr>
              <a:t>Sili</a:t>
            </a:r>
            <a:r>
              <a:rPr sz="2400" spc="-10" dirty="0" smtClean="0">
                <a:latin typeface="Times New Roman" panose="02020603050405020304" pitchFamily="18" charset="0"/>
                <a:cs typeface="Times New Roman" panose="02020603050405020304" pitchFamily="18" charset="0"/>
              </a:rPr>
              <a:t>ca</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e magmas </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ep</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esen</a:t>
            </a:r>
            <a:r>
              <a:rPr sz="2400" spc="-5" dirty="0" smtClean="0">
                <a:latin typeface="Times New Roman" panose="02020603050405020304" pitchFamily="18" charset="0"/>
                <a:cs typeface="Times New Roman" panose="02020603050405020304" pitchFamily="18" charset="0"/>
              </a:rPr>
              <a:t>t </a:t>
            </a:r>
            <a:r>
              <a:rPr sz="2400" spc="-10" dirty="0" smtClean="0">
                <a:latin typeface="Times New Roman" panose="02020603050405020304" pitchFamily="18" charset="0"/>
                <a:cs typeface="Times New Roman" panose="02020603050405020304" pitchFamily="18" charset="0"/>
              </a:rPr>
              <a:t>&gt;99</a:t>
            </a:r>
            <a:r>
              <a:rPr sz="2400" spc="-5" dirty="0" smtClean="0">
                <a:latin typeface="Times New Roman" panose="02020603050405020304" pitchFamily="18" charset="0"/>
                <a:cs typeface="Times New Roman" panose="02020603050405020304" pitchFamily="18" charset="0"/>
              </a:rPr>
              <a:t>.</a:t>
            </a:r>
            <a:r>
              <a:rPr sz="2400" spc="-10" dirty="0" smtClean="0">
                <a:latin typeface="Times New Roman" panose="02020603050405020304" pitchFamily="18" charset="0"/>
                <a:cs typeface="Times New Roman" panose="02020603050405020304" pitchFamily="18" charset="0"/>
              </a:rPr>
              <a:t>9</a:t>
            </a:r>
            <a:r>
              <a:rPr sz="2400" spc="-15" dirty="0" smtClean="0">
                <a:latin typeface="Times New Roman" panose="02020603050405020304" pitchFamily="18" charset="0"/>
                <a:cs typeface="Times New Roman" panose="02020603050405020304" pitchFamily="18" charset="0"/>
              </a:rPr>
              <a:t>%</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o</a:t>
            </a:r>
            <a:r>
              <a:rPr sz="2400" spc="-5" dirty="0" smtClean="0">
                <a:latin typeface="Times New Roman" panose="02020603050405020304" pitchFamily="18" charset="0"/>
                <a:cs typeface="Times New Roman" panose="02020603050405020304" pitchFamily="18" charset="0"/>
              </a:rPr>
              <a:t>f </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ll t</a:t>
            </a:r>
            <a:r>
              <a:rPr sz="2400" spc="-1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rr</a:t>
            </a:r>
            <a:r>
              <a:rPr sz="2400" spc="-10" dirty="0" smtClean="0">
                <a:latin typeface="Times New Roman" panose="02020603050405020304" pitchFamily="18" charset="0"/>
                <a:cs typeface="Times New Roman" panose="02020603050405020304" pitchFamily="18" charset="0"/>
              </a:rPr>
              <a:t>es</a:t>
            </a:r>
            <a:r>
              <a:rPr sz="2400" spc="-5" dirty="0" smtClean="0">
                <a:latin typeface="Times New Roman" panose="02020603050405020304" pitchFamily="18" charset="0"/>
                <a:cs typeface="Times New Roman" panose="02020603050405020304" pitchFamily="18" charset="0"/>
              </a:rPr>
              <a:t>tri</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l </a:t>
            </a:r>
            <a:r>
              <a:rPr sz="2400" spc="-10" dirty="0" smtClean="0">
                <a:latin typeface="Times New Roman" panose="02020603050405020304" pitchFamily="18" charset="0"/>
                <a:cs typeface="Times New Roman" panose="02020603050405020304" pitchFamily="18" charset="0"/>
              </a:rPr>
              <a:t>magmas and </a:t>
            </a:r>
            <a:r>
              <a:rPr sz="2400" spc="-5" dirty="0" smtClean="0">
                <a:latin typeface="Times New Roman" panose="02020603050405020304" pitchFamily="18" charset="0"/>
                <a:cs typeface="Times New Roman" panose="02020603050405020304" pitchFamily="18" charset="0"/>
              </a:rPr>
              <a:t>will </a:t>
            </a:r>
            <a:r>
              <a:rPr sz="2400" spc="-10" dirty="0" smtClean="0">
                <a:latin typeface="Times New Roman" panose="02020603050405020304" pitchFamily="18" charset="0"/>
                <a:cs typeface="Times New Roman" panose="02020603050405020304" pitchFamily="18" charset="0"/>
              </a:rPr>
              <a:t>be ou</a:t>
            </a:r>
            <a:r>
              <a:rPr sz="2400" spc="-5" dirty="0" smtClean="0">
                <a:latin typeface="Times New Roman" panose="02020603050405020304" pitchFamily="18" charset="0"/>
                <a:cs typeface="Times New Roman" panose="02020603050405020304" pitchFamily="18" charset="0"/>
              </a:rPr>
              <a:t>r f</a:t>
            </a:r>
            <a:r>
              <a:rPr sz="2400" spc="-10" dirty="0" smtClean="0">
                <a:latin typeface="Times New Roman" panose="02020603050405020304" pitchFamily="18" charset="0"/>
                <a:cs typeface="Times New Roman" panose="02020603050405020304" pitchFamily="18" charset="0"/>
              </a:rPr>
              <a:t>ocus</a:t>
            </a:r>
            <a:r>
              <a:rPr sz="2400" spc="-5" dirty="0" smtClean="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42853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3" y="159099"/>
            <a:ext cx="11737075" cy="1477328"/>
          </a:xfrm>
          <a:prstGeom prst="rect">
            <a:avLst/>
          </a:prstGeom>
        </p:spPr>
        <p:txBody>
          <a:bodyPr wrap="square">
            <a:spAutoFit/>
          </a:bodyPr>
          <a:lstStyle/>
          <a:p>
            <a:pPr algn="just">
              <a:lnSpc>
                <a:spcPct val="150000"/>
              </a:lnSpc>
            </a:pPr>
            <a:r>
              <a:rPr lang="en-US" sz="2000" dirty="0" smtClean="0">
                <a:solidFill>
                  <a:srgbClr val="000000"/>
                </a:solidFill>
                <a:latin typeface="Times New Roman" panose="02020603050405020304" pitchFamily="18" charset="0"/>
              </a:rPr>
              <a:t>More </a:t>
            </a:r>
            <a:r>
              <a:rPr lang="en-US" sz="2000" dirty="0">
                <a:solidFill>
                  <a:srgbClr val="000000"/>
                </a:solidFill>
                <a:latin typeface="Times New Roman" panose="02020603050405020304" pitchFamily="18" charset="0"/>
              </a:rPr>
              <a:t>extensive sampling and </a:t>
            </a:r>
            <a:r>
              <a:rPr lang="en-US" sz="2000" dirty="0" smtClean="0">
                <a:solidFill>
                  <a:srgbClr val="000000"/>
                </a:solidFill>
                <a:latin typeface="Times New Roman" panose="02020603050405020304" pitchFamily="18" charset="0"/>
              </a:rPr>
              <a:t>chemical </a:t>
            </a:r>
            <a:r>
              <a:rPr lang="en-US" sz="2000" dirty="0">
                <a:solidFill>
                  <a:srgbClr val="000000"/>
                </a:solidFill>
                <a:latin typeface="Times New Roman" panose="02020603050405020304" pitchFamily="18" charset="0"/>
              </a:rPr>
              <a:t>work, however, has shown MORBs display a range of compositions. The range, however, is still </a:t>
            </a:r>
            <a:r>
              <a:rPr lang="en-US" sz="2000" dirty="0" smtClean="0">
                <a:solidFill>
                  <a:srgbClr val="000000"/>
                </a:solidFill>
                <a:latin typeface="Times New Roman" panose="02020603050405020304" pitchFamily="18" charset="0"/>
              </a:rPr>
              <a:t>considerably </a:t>
            </a:r>
            <a:r>
              <a:rPr lang="en-US" sz="2000" dirty="0">
                <a:solidFill>
                  <a:srgbClr val="000000"/>
                </a:solidFill>
                <a:latin typeface="Times New Roman" panose="02020603050405020304" pitchFamily="18" charset="0"/>
              </a:rPr>
              <a:t>more restricted than for most </a:t>
            </a:r>
            <a:r>
              <a:rPr lang="en-US" sz="2000" dirty="0" err="1">
                <a:solidFill>
                  <a:srgbClr val="000000"/>
                </a:solidFill>
                <a:latin typeface="Times New Roman" panose="02020603050405020304" pitchFamily="18" charset="0"/>
              </a:rPr>
              <a:t>petrogenetic</a:t>
            </a:r>
            <a:r>
              <a:rPr lang="en-US" sz="2000" dirty="0">
                <a:solidFill>
                  <a:srgbClr val="000000"/>
                </a:solidFill>
                <a:latin typeface="Times New Roman" panose="02020603050405020304" pitchFamily="18" charset="0"/>
              </a:rPr>
              <a:t> </a:t>
            </a:r>
            <a:r>
              <a:rPr lang="en-US" sz="2000" dirty="0" smtClean="0">
                <a:solidFill>
                  <a:srgbClr val="000000"/>
                </a:solidFill>
                <a:latin typeface="Times New Roman" panose="02020603050405020304" pitchFamily="18" charset="0"/>
              </a:rPr>
              <a:t>associations. </a:t>
            </a:r>
            <a:r>
              <a:rPr lang="en-US" sz="2000" dirty="0">
                <a:solidFill>
                  <a:srgbClr val="000000"/>
                </a:solidFill>
                <a:latin typeface="Times New Roman" panose="02020603050405020304" pitchFamily="18" charset="0"/>
              </a:rPr>
              <a:t>Table 13-2 lists some averaged chemical analyses of mid-ocean ridge basalts from the Atlantic, Pacific, and </a:t>
            </a:r>
            <a:r>
              <a:rPr lang="en-US" sz="2000" dirty="0" err="1" smtClean="0">
                <a:solidFill>
                  <a:srgbClr val="000000"/>
                </a:solidFill>
                <a:latin typeface="Times New Roman" panose="02020603050405020304" pitchFamily="18" charset="0"/>
              </a:rPr>
              <a:t>indian</a:t>
            </a:r>
            <a:r>
              <a:rPr lang="en-US" sz="2000" dirty="0" smtClean="0">
                <a:solidFill>
                  <a:srgbClr val="000000"/>
                </a:solidFill>
                <a:latin typeface="Times New Roman" panose="02020603050405020304" pitchFamily="18" charset="0"/>
              </a:rPr>
              <a:t> ocean ridges.</a:t>
            </a:r>
            <a:endParaRPr lang="en-US" sz="2000" dirty="0">
              <a:solidFill>
                <a:srgbClr val="000000"/>
              </a:solidFill>
              <a:latin typeface="Times New Roman" panose="02020603050405020304" pitchFamily="18" charset="0"/>
            </a:endParaRPr>
          </a:p>
        </p:txBody>
      </p:sp>
      <p:sp>
        <p:nvSpPr>
          <p:cNvPr id="3" name="Rectangle 2"/>
          <p:cNvSpPr/>
          <p:nvPr/>
        </p:nvSpPr>
        <p:spPr>
          <a:xfrm>
            <a:off x="341193" y="1972564"/>
            <a:ext cx="11737075" cy="2862322"/>
          </a:xfrm>
          <a:prstGeom prst="rect">
            <a:avLst/>
          </a:prstGeom>
        </p:spPr>
        <p:txBody>
          <a:bodyPr wrap="square">
            <a:spAutoFit/>
          </a:bodyPr>
          <a:lstStyle/>
          <a:p>
            <a:pPr>
              <a:lnSpc>
                <a:spcPct val="150000"/>
              </a:lnSpc>
            </a:pPr>
            <a:r>
              <a:rPr lang="en-US" sz="2000" dirty="0">
                <a:solidFill>
                  <a:srgbClr val="000000"/>
                </a:solidFill>
                <a:latin typeface="Times New Roman" panose="02020603050405020304" pitchFamily="18" charset="0"/>
              </a:rPr>
              <a:t>We can thus distinguish between </a:t>
            </a:r>
            <a:r>
              <a:rPr lang="en-US" sz="2000" b="1" dirty="0">
                <a:solidFill>
                  <a:srgbClr val="000000"/>
                </a:solidFill>
                <a:latin typeface="Times New Roman" panose="02020603050405020304" pitchFamily="18" charset="0"/>
              </a:rPr>
              <a:t>N-MORB </a:t>
            </a:r>
            <a:r>
              <a:rPr lang="en-US" sz="2000" dirty="0">
                <a:solidFill>
                  <a:srgbClr val="000000"/>
                </a:solidFill>
                <a:latin typeface="Times New Roman" panose="02020603050405020304" pitchFamily="18" charset="0"/>
              </a:rPr>
              <a:t>("normal" MORE), which taps the </a:t>
            </a:r>
            <a:r>
              <a:rPr lang="en-US" sz="2000" u="sng" dirty="0">
                <a:solidFill>
                  <a:srgbClr val="000000"/>
                </a:solidFill>
                <a:latin typeface="Times New Roman" panose="02020603050405020304" pitchFamily="18" charset="0"/>
              </a:rPr>
              <a:t>depleted, or incompatible-poor mantle</a:t>
            </a:r>
            <a:r>
              <a:rPr lang="en-US" sz="2000" dirty="0">
                <a:solidFill>
                  <a:srgbClr val="000000"/>
                </a:solidFill>
                <a:latin typeface="Times New Roman" panose="02020603050405020304" pitchFamily="18" charset="0"/>
              </a:rPr>
              <a:t> and </a:t>
            </a:r>
            <a:r>
              <a:rPr lang="en-US" sz="2000" b="1" dirty="0">
                <a:solidFill>
                  <a:srgbClr val="000000"/>
                </a:solidFill>
                <a:latin typeface="Times New Roman" panose="02020603050405020304" pitchFamily="18" charset="0"/>
              </a:rPr>
              <a:t>E-MORB </a:t>
            </a:r>
            <a:r>
              <a:rPr lang="en-US" sz="2000" dirty="0">
                <a:solidFill>
                  <a:srgbClr val="000000"/>
                </a:solidFill>
                <a:latin typeface="Times New Roman" panose="02020603050405020304" pitchFamily="18" charset="0"/>
              </a:rPr>
              <a:t>("enriched" MORE, also called </a:t>
            </a:r>
            <a:r>
              <a:rPr lang="en-US" sz="2000" b="1" dirty="0">
                <a:solidFill>
                  <a:srgbClr val="000000"/>
                </a:solidFill>
                <a:latin typeface="Times New Roman" panose="02020603050405020304" pitchFamily="18" charset="0"/>
              </a:rPr>
              <a:t>P-MORB </a:t>
            </a:r>
            <a:r>
              <a:rPr lang="en-US" sz="2000" dirty="0">
                <a:solidFill>
                  <a:srgbClr val="000000"/>
                </a:solidFill>
                <a:latin typeface="Times New Roman" panose="02020603050405020304" pitchFamily="18" charset="0"/>
              </a:rPr>
              <a:t>for "plume") which taps the deeper, </a:t>
            </a:r>
            <a:r>
              <a:rPr lang="en-US" sz="2000" u="sng" dirty="0">
                <a:solidFill>
                  <a:srgbClr val="000000"/>
                </a:solidFill>
                <a:latin typeface="Times New Roman" panose="02020603050405020304" pitchFamily="18" charset="0"/>
              </a:rPr>
              <a:t>incompatible-richer </a:t>
            </a:r>
            <a:r>
              <a:rPr lang="en-US" sz="2000" u="sng" dirty="0" smtClean="0">
                <a:solidFill>
                  <a:srgbClr val="000000"/>
                </a:solidFill>
                <a:latin typeface="Times New Roman" panose="02020603050405020304" pitchFamily="18" charset="0"/>
              </a:rPr>
              <a:t>mantle.</a:t>
            </a:r>
          </a:p>
          <a:p>
            <a:pPr>
              <a:lnSpc>
                <a:spcPct val="150000"/>
              </a:lnSpc>
            </a:pPr>
            <a:r>
              <a:rPr lang="en-US"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N-MORBs with Mg# &gt; 65 have K2O &lt; 0.10, and TiO2 &lt; 1.0, whereas E-MORBs have K2O &gt; 0.10 and TiO2 &gt; 1.0 for the same Mg#. Of course, major element chemical composition is not the best way to make these distinctions, which must be </a:t>
            </a:r>
            <a:r>
              <a:rPr lang="en-US" sz="2000" dirty="0" smtClean="0"/>
              <a:t>substantiated </a:t>
            </a:r>
            <a:r>
              <a:rPr lang="en-US" sz="2000" dirty="0"/>
              <a:t>by trace element and isotopic differences. </a:t>
            </a:r>
          </a:p>
        </p:txBody>
      </p:sp>
    </p:spTree>
    <p:extLst>
      <p:ext uri="{BB962C8B-B14F-4D97-AF65-F5344CB8AC3E}">
        <p14:creationId xmlns:p14="http://schemas.microsoft.com/office/powerpoint/2010/main" val="381432964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477000" y="2667000"/>
            <a:ext cx="3581400" cy="1143000"/>
          </a:xfrm>
        </p:spPr>
        <p:txBody>
          <a:bodyPr>
            <a:normAutofit fontScale="90000"/>
          </a:bodyPr>
          <a:lstStyle/>
          <a:p>
            <a:pPr eaLnBrk="1" hangingPunct="1"/>
            <a:r>
              <a:rPr lang="en-US" altLang="en-US" smtClean="0"/>
              <a:t>Chemical Analyses of MORB</a:t>
            </a:r>
          </a:p>
        </p:txBody>
      </p:sp>
      <p:pic>
        <p:nvPicPr>
          <p:cNvPr id="11268" name="Picture 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905000" y="381000"/>
            <a:ext cx="4535488" cy="5943600"/>
          </a:xfrm>
          <a:noFill/>
        </p:spPr>
      </p:pic>
    </p:spTree>
    <p:extLst>
      <p:ext uri="{BB962C8B-B14F-4D97-AF65-F5344CB8AC3E}">
        <p14:creationId xmlns:p14="http://schemas.microsoft.com/office/powerpoint/2010/main" val="169322442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239703" y="190500"/>
            <a:ext cx="5304631" cy="246228"/>
          </a:xfrm>
        </p:spPr>
        <p:txBody>
          <a:bodyPr>
            <a:normAutofit fontScale="90000"/>
          </a:bodyPr>
          <a:lstStyle/>
          <a:p>
            <a:pPr eaLnBrk="1" hangingPunct="1"/>
            <a:r>
              <a:rPr lang="en-US" altLang="en-US" sz="2400" dirty="0" smtClean="0"/>
              <a:t>Diagrams for MORB </a:t>
            </a:r>
          </a:p>
        </p:txBody>
      </p:sp>
      <p:pic>
        <p:nvPicPr>
          <p:cNvPr id="12292" name="Picture 8" descr="Fig 13-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2906" y="238836"/>
            <a:ext cx="3751263" cy="5867400"/>
          </a:xfrm>
          <a:noFill/>
        </p:spPr>
      </p:pic>
      <p:sp>
        <p:nvSpPr>
          <p:cNvPr id="2" name="Rectangle 1"/>
          <p:cNvSpPr/>
          <p:nvPr/>
        </p:nvSpPr>
        <p:spPr>
          <a:xfrm>
            <a:off x="4239703" y="436728"/>
            <a:ext cx="7729383" cy="5909310"/>
          </a:xfrm>
          <a:prstGeom prst="rect">
            <a:avLst/>
          </a:prstGeom>
        </p:spPr>
        <p:txBody>
          <a:bodyPr wrap="square">
            <a:spAutoFit/>
          </a:bodyPr>
          <a:lstStyle/>
          <a:p>
            <a:pPr algn="just"/>
            <a:r>
              <a:rPr lang="en-US" altLang="en-US" sz="2000" dirty="0">
                <a:latin typeface="Times New Roman" panose="02020603050405020304" pitchFamily="18" charset="0"/>
                <a:cs typeface="Times New Roman" panose="02020603050405020304" pitchFamily="18" charset="0"/>
              </a:rPr>
              <a:t>Figure </a:t>
            </a:r>
            <a:r>
              <a:rPr lang="en-US" altLang="en-US" sz="2000" dirty="0" smtClean="0">
                <a:latin typeface="Times New Roman" panose="02020603050405020304" pitchFamily="18" charset="0"/>
                <a:cs typeface="Times New Roman" panose="02020603050405020304" pitchFamily="18" charset="0"/>
              </a:rPr>
              <a:t>shows </a:t>
            </a:r>
            <a:r>
              <a:rPr lang="en-US" altLang="en-US" sz="2000" dirty="0">
                <a:latin typeface="Times New Roman" panose="02020603050405020304" pitchFamily="18" charset="0"/>
                <a:cs typeface="Times New Roman" panose="02020603050405020304" pitchFamily="18" charset="0"/>
              </a:rPr>
              <a:t>such a diagram for eight elements vs. Mg, with the Mg concentration decreasing from left to right. Mg is often plotted this way because lower Mg concentrations represent lower temperatures. Evolution of basaltic magmas usually involve a decrease in the Mg/Fe</a:t>
            </a:r>
            <a:r>
              <a:rPr lang="en-US" altLang="en-US" sz="2000" baseline="30000" dirty="0">
                <a:latin typeface="Times New Roman" panose="02020603050405020304" pitchFamily="18" charset="0"/>
                <a:cs typeface="Times New Roman" panose="02020603050405020304" pitchFamily="18" charset="0"/>
              </a:rPr>
              <a:t>2</a:t>
            </a:r>
            <a:r>
              <a:rPr lang="en-US" altLang="en-US" sz="2000" baseline="30000" dirty="0" smtClean="0">
                <a:latin typeface="Times New Roman" panose="02020603050405020304" pitchFamily="18" charset="0"/>
                <a:cs typeface="Times New Roman" panose="02020603050405020304" pitchFamily="18" charset="0"/>
              </a:rPr>
              <a:t>+.</a:t>
            </a: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The change in Mg concentration is from about 9.2% down to 6.8%, or more than 25% change. Silica changes only from 49% to about 51.6%, a variation of just over 5%. </a:t>
            </a:r>
          </a:p>
          <a:p>
            <a:pPr algn="just"/>
            <a:r>
              <a:rPr lang="en-US" altLang="en-US" sz="2000" dirty="0">
                <a:latin typeface="Times New Roman" panose="02020603050405020304" pitchFamily="18" charset="0"/>
                <a:cs typeface="Times New Roman" panose="02020603050405020304" pitchFamily="18" charset="0"/>
              </a:rPr>
              <a:t>Trends obvious in the diagram are an </a:t>
            </a:r>
            <a:r>
              <a:rPr lang="en-US" altLang="en-US" sz="2000" b="1" u="sng" dirty="0">
                <a:latin typeface="Times New Roman" panose="02020603050405020304" pitchFamily="18" charset="0"/>
                <a:cs typeface="Times New Roman" panose="02020603050405020304" pitchFamily="18" charset="0"/>
              </a:rPr>
              <a:t>increase</a:t>
            </a:r>
            <a:r>
              <a:rPr lang="en-US" altLang="en-US" sz="2000" dirty="0">
                <a:latin typeface="Times New Roman" panose="02020603050405020304" pitchFamily="18" charset="0"/>
                <a:cs typeface="Times New Roman" panose="02020603050405020304" pitchFamily="18" charset="0"/>
              </a:rPr>
              <a:t> in </a:t>
            </a:r>
            <a:r>
              <a:rPr lang="en-US" altLang="en-US" sz="2000" b="1" u="sng" dirty="0">
                <a:latin typeface="Times New Roman" panose="02020603050405020304" pitchFamily="18" charset="0"/>
                <a:cs typeface="Times New Roman" panose="02020603050405020304" pitchFamily="18" charset="0"/>
              </a:rPr>
              <a:t>silica</a:t>
            </a:r>
            <a:r>
              <a:rPr lang="en-US" altLang="en-US" sz="2000" dirty="0">
                <a:latin typeface="Times New Roman" panose="02020603050405020304" pitchFamily="18" charset="0"/>
                <a:cs typeface="Times New Roman" panose="02020603050405020304" pitchFamily="18" charset="0"/>
              </a:rPr>
              <a:t>, consistent with the magma becoming slightly more felsic, as mafic minerals crystallize.  </a:t>
            </a:r>
            <a:r>
              <a:rPr lang="en-US" altLang="en-US" sz="2000" b="1" u="sng" dirty="0">
                <a:latin typeface="Times New Roman" panose="02020603050405020304" pitchFamily="18" charset="0"/>
                <a:cs typeface="Times New Roman" panose="02020603050405020304" pitchFamily="18" charset="0"/>
              </a:rPr>
              <a:t>Ferrous</a:t>
            </a: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iron concentrations are </a:t>
            </a:r>
            <a:r>
              <a:rPr lang="en-US" altLang="en-US" sz="2000" b="1" u="sng" dirty="0">
                <a:latin typeface="Times New Roman" panose="02020603050405020304" pitchFamily="18" charset="0"/>
                <a:cs typeface="Times New Roman" panose="02020603050405020304" pitchFamily="18" charset="0"/>
              </a:rPr>
              <a:t>increasing</a:t>
            </a:r>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presumably </a:t>
            </a:r>
            <a:r>
              <a:rPr lang="en-US" altLang="en-US" sz="2000" dirty="0">
                <a:latin typeface="Times New Roman" panose="02020603050405020304" pitchFamily="18" charset="0"/>
                <a:cs typeface="Times New Roman" panose="02020603050405020304" pitchFamily="18" charset="0"/>
              </a:rPr>
              <a:t>as </a:t>
            </a:r>
            <a:r>
              <a:rPr lang="en-US" altLang="en-US" sz="2000" b="1" u="sng" dirty="0">
                <a:latin typeface="Times New Roman" panose="02020603050405020304" pitchFamily="18" charset="0"/>
                <a:cs typeface="Times New Roman" panose="02020603050405020304" pitchFamily="18" charset="0"/>
              </a:rPr>
              <a:t>Fe</a:t>
            </a:r>
            <a:r>
              <a:rPr lang="en-US" altLang="en-US" sz="2000" b="1" u="sng" baseline="30000" dirty="0">
                <a:latin typeface="Times New Roman" panose="02020603050405020304" pitchFamily="18" charset="0"/>
                <a:cs typeface="Times New Roman" panose="02020603050405020304" pitchFamily="18" charset="0"/>
              </a:rPr>
              <a:t>2+</a:t>
            </a:r>
            <a:r>
              <a:rPr lang="en-US" altLang="en-US" sz="2000" b="1" u="sng" dirty="0">
                <a:latin typeface="Times New Roman" panose="02020603050405020304" pitchFamily="18" charset="0"/>
                <a:cs typeface="Times New Roman" panose="02020603050405020304" pitchFamily="18" charset="0"/>
              </a:rPr>
              <a:t> replaces Mg</a:t>
            </a:r>
            <a:r>
              <a:rPr lang="en-US" altLang="en-US" sz="2000" b="1"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Removal of early formed olivine would </a:t>
            </a:r>
            <a:r>
              <a:rPr lang="en-US" altLang="en-US" sz="2000" dirty="0" smtClean="0">
                <a:latin typeface="Times New Roman" panose="02020603050405020304" pitchFamily="18" charset="0"/>
                <a:cs typeface="Times New Roman" panose="02020603050405020304" pitchFamily="18" charset="0"/>
              </a:rPr>
              <a:t>decrease </a:t>
            </a:r>
            <a:r>
              <a:rPr lang="en-US" altLang="en-US" sz="2000" dirty="0">
                <a:latin typeface="Times New Roman" panose="02020603050405020304" pitchFamily="18" charset="0"/>
                <a:cs typeface="Times New Roman" panose="02020603050405020304" pitchFamily="18" charset="0"/>
              </a:rPr>
              <a:t>the Mg/Fe</a:t>
            </a:r>
            <a:r>
              <a:rPr lang="en-US" altLang="en-US" sz="2000" baseline="30000" dirty="0">
                <a:latin typeface="Times New Roman" panose="02020603050405020304" pitchFamily="18" charset="0"/>
                <a:cs typeface="Times New Roman" panose="02020603050405020304" pitchFamily="18" charset="0"/>
              </a:rPr>
              <a:t>2+</a:t>
            </a:r>
            <a:r>
              <a:rPr lang="en-US" altLang="en-US" sz="2000" dirty="0">
                <a:latin typeface="Times New Roman" panose="02020603050405020304" pitchFamily="18" charset="0"/>
                <a:cs typeface="Times New Roman" panose="02020603050405020304" pitchFamily="18" charset="0"/>
              </a:rPr>
              <a:t> concentration. </a:t>
            </a:r>
            <a:r>
              <a:rPr lang="en-US" altLang="en-US" sz="2000" b="1" u="sng" dirty="0">
                <a:latin typeface="Times New Roman" panose="02020603050405020304" pitchFamily="18" charset="0"/>
                <a:cs typeface="Times New Roman" panose="02020603050405020304" pitchFamily="18" charset="0"/>
              </a:rPr>
              <a:t>Calcium and alumina concentrations drop</a:t>
            </a:r>
            <a:r>
              <a:rPr lang="en-US" altLang="en-US" sz="2000" dirty="0">
                <a:latin typeface="Times New Roman" panose="02020603050405020304" pitchFamily="18" charset="0"/>
                <a:cs typeface="Times New Roman" panose="02020603050405020304" pitchFamily="18" charset="0"/>
              </a:rPr>
              <a:t>. This is </a:t>
            </a:r>
            <a:r>
              <a:rPr lang="en-US" altLang="en-US" sz="2000" b="1" u="sng" dirty="0">
                <a:latin typeface="Times New Roman" panose="02020603050405020304" pitchFamily="18" charset="0"/>
                <a:cs typeface="Times New Roman" panose="02020603050405020304" pitchFamily="18" charset="0"/>
              </a:rPr>
              <a:t>consistent</a:t>
            </a:r>
            <a:r>
              <a:rPr lang="en-US" altLang="en-US" sz="2000" dirty="0">
                <a:latin typeface="Times New Roman" panose="02020603050405020304" pitchFamily="18" charset="0"/>
                <a:cs typeface="Times New Roman" panose="02020603050405020304" pitchFamily="18" charset="0"/>
              </a:rPr>
              <a:t> with the </a:t>
            </a:r>
            <a:r>
              <a:rPr lang="en-US" altLang="en-US" sz="2000" b="1" u="sng" dirty="0">
                <a:latin typeface="Times New Roman" panose="02020603050405020304" pitchFamily="18" charset="0"/>
                <a:cs typeface="Times New Roman" panose="02020603050405020304" pitchFamily="18" charset="0"/>
              </a:rPr>
              <a:t>removal</a:t>
            </a:r>
            <a:r>
              <a:rPr lang="en-US" altLang="en-US" sz="2000" dirty="0">
                <a:latin typeface="Times New Roman" panose="02020603050405020304" pitchFamily="18" charset="0"/>
                <a:cs typeface="Times New Roman" panose="02020603050405020304" pitchFamily="18" charset="0"/>
              </a:rPr>
              <a:t> of early formed </a:t>
            </a:r>
            <a:r>
              <a:rPr lang="en-US" altLang="en-US" sz="2000" b="1" u="sng" dirty="0">
                <a:latin typeface="Times New Roman" panose="02020603050405020304" pitchFamily="18" charset="0"/>
                <a:cs typeface="Times New Roman" panose="02020603050405020304" pitchFamily="18" charset="0"/>
              </a:rPr>
              <a:t>plagioclase</a:t>
            </a:r>
            <a:r>
              <a:rPr lang="en-US" altLang="en-US" sz="2000" dirty="0">
                <a:latin typeface="Times New Roman" panose="02020603050405020304" pitchFamily="18" charset="0"/>
                <a:cs typeface="Times New Roman" panose="02020603050405020304" pitchFamily="18" charset="0"/>
              </a:rPr>
              <a:t>. The </a:t>
            </a:r>
            <a:r>
              <a:rPr lang="en-US" altLang="en-US" sz="2000" u="sng" dirty="0">
                <a:latin typeface="Times New Roman" panose="02020603050405020304" pitchFamily="18" charset="0"/>
                <a:cs typeface="Times New Roman" panose="02020603050405020304" pitchFamily="18" charset="0"/>
              </a:rPr>
              <a:t>alkalis (sodium and potassium), titanium, and phosphorous concentrations are all increasing.</a:t>
            </a:r>
            <a:r>
              <a:rPr lang="en-US" altLang="en-US" sz="2000" dirty="0">
                <a:latin typeface="Times New Roman" panose="02020603050405020304" pitchFamily="18" charset="0"/>
                <a:cs typeface="Times New Roman" panose="02020603050405020304" pitchFamily="18" charset="0"/>
              </a:rPr>
              <a:t> Sodium is included in plagioclase, but the plagioclase is </a:t>
            </a:r>
            <a:r>
              <a:rPr lang="en-US" altLang="en-US" sz="2000" dirty="0" err="1">
                <a:latin typeface="Times New Roman" panose="02020603050405020304" pitchFamily="18" charset="0"/>
                <a:cs typeface="Times New Roman" panose="02020603050405020304" pitchFamily="18" charset="0"/>
              </a:rPr>
              <a:t>anorthitic</a:t>
            </a:r>
            <a:r>
              <a:rPr lang="en-US" altLang="en-US" sz="2000" dirty="0">
                <a:latin typeface="Times New Roman" panose="02020603050405020304" pitchFamily="18" charset="0"/>
                <a:cs typeface="Times New Roman" panose="02020603050405020304" pitchFamily="18" charset="0"/>
              </a:rPr>
              <a:t>, so despite some sodium removal, it is still enriched in the melt. </a:t>
            </a:r>
            <a:r>
              <a:rPr lang="en-US" altLang="en-US" sz="2000" u="sng" dirty="0">
                <a:latin typeface="Times New Roman" panose="02020603050405020304" pitchFamily="18" charset="0"/>
                <a:cs typeface="Times New Roman" panose="02020603050405020304" pitchFamily="18" charset="0"/>
              </a:rPr>
              <a:t>Potassium, titanium, and phosphorous are not removed in any crystallizing phase, and are highly enriched in the fluid phase</a:t>
            </a:r>
            <a:r>
              <a:rPr lang="en-US" altLang="en-US" sz="2000" dirty="0">
                <a:latin typeface="Times New Roman" panose="02020603050405020304" pitchFamily="18" charset="0"/>
                <a:cs typeface="Times New Roman" panose="02020603050405020304" pitchFamily="18" charset="0"/>
              </a:rPr>
              <a:t>. </a:t>
            </a:r>
            <a:r>
              <a:rPr lang="en-US" altLang="en-US" dirty="0"/>
              <a:t>		</a:t>
            </a:r>
          </a:p>
          <a:p>
            <a:pPr algn="just"/>
            <a:endParaRPr lang="en-US" altLang="en-US" dirty="0"/>
          </a:p>
        </p:txBody>
      </p:sp>
    </p:spTree>
    <p:extLst>
      <p:ext uri="{BB962C8B-B14F-4D97-AF65-F5344CB8AC3E}">
        <p14:creationId xmlns:p14="http://schemas.microsoft.com/office/powerpoint/2010/main" val="366531456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3961" y="460190"/>
            <a:ext cx="2980303" cy="369332"/>
          </a:xfrm>
          <a:prstGeom prst="rect">
            <a:avLst/>
          </a:prstGeom>
        </p:spPr>
        <p:txBody>
          <a:bodyPr wrap="none">
            <a:spAutoFit/>
          </a:bodyPr>
          <a:lstStyle/>
          <a:p>
            <a:r>
              <a:rPr lang="en-US" b="1" dirty="0">
                <a:solidFill>
                  <a:srgbClr val="000000"/>
                </a:solidFill>
                <a:latin typeface="Arial" panose="020B0604020202020204" pitchFamily="34" charset="0"/>
              </a:rPr>
              <a:t>MORB TRACE ELEMENT </a:t>
            </a:r>
            <a:endParaRPr lang="en-US" dirty="0"/>
          </a:p>
        </p:txBody>
      </p:sp>
      <p:sp>
        <p:nvSpPr>
          <p:cNvPr id="3" name="Rectangle 2"/>
          <p:cNvSpPr/>
          <p:nvPr/>
        </p:nvSpPr>
        <p:spPr>
          <a:xfrm>
            <a:off x="313899" y="829522"/>
            <a:ext cx="11177516" cy="2400657"/>
          </a:xfrm>
          <a:prstGeom prst="rect">
            <a:avLst/>
          </a:prstGeom>
        </p:spPr>
        <p:txBody>
          <a:bodyPr wrap="square">
            <a:spAutoFit/>
          </a:bodyPr>
          <a:lstStyle/>
          <a:p>
            <a:pPr>
              <a:lnSpc>
                <a:spcPct val="150000"/>
              </a:lnSpc>
            </a:pPr>
            <a:r>
              <a:rPr lang="en-US" sz="2000" dirty="0">
                <a:solidFill>
                  <a:srgbClr val="000000"/>
                </a:solidFill>
                <a:latin typeface="Times New Roman" panose="02020603050405020304" pitchFamily="18" charset="0"/>
              </a:rPr>
              <a:t>Variation diagrams for trace elements vs. Mg# support the conclusions stated above for the major element trends. </a:t>
            </a:r>
            <a:r>
              <a:rPr lang="en-US" sz="2000" b="1" u="sng" dirty="0">
                <a:solidFill>
                  <a:srgbClr val="000000"/>
                </a:solidFill>
                <a:latin typeface="Times New Roman" panose="02020603050405020304" pitchFamily="18" charset="0"/>
              </a:rPr>
              <a:t>Highly compatible </a:t>
            </a:r>
            <a:r>
              <a:rPr lang="en-US" sz="2000" dirty="0">
                <a:solidFill>
                  <a:srgbClr val="000000"/>
                </a:solidFill>
                <a:latin typeface="Times New Roman" panose="02020603050405020304" pitchFamily="18" charset="0"/>
              </a:rPr>
              <a:t>elements, such as </a:t>
            </a:r>
            <a:r>
              <a:rPr lang="en-US" sz="2000" b="1" u="sng" dirty="0">
                <a:solidFill>
                  <a:srgbClr val="000000"/>
                </a:solidFill>
                <a:latin typeface="Times New Roman" panose="02020603050405020304" pitchFamily="18" charset="0"/>
              </a:rPr>
              <a:t>Ni and Cr, decrease </a:t>
            </a:r>
            <a:r>
              <a:rPr lang="en-US" sz="2000" dirty="0">
                <a:solidFill>
                  <a:srgbClr val="000000"/>
                </a:solidFill>
                <a:latin typeface="Times New Roman" panose="02020603050405020304" pitchFamily="18" charset="0"/>
              </a:rPr>
              <a:t>with decreasing </a:t>
            </a:r>
            <a:r>
              <a:rPr lang="en-US" sz="2000" b="1" u="sng" dirty="0">
                <a:solidFill>
                  <a:srgbClr val="000000"/>
                </a:solidFill>
                <a:latin typeface="Times New Roman" panose="02020603050405020304" pitchFamily="18" charset="0"/>
              </a:rPr>
              <a:t>Mg#</a:t>
            </a:r>
            <a:r>
              <a:rPr lang="en-US" sz="2000" dirty="0">
                <a:solidFill>
                  <a:srgbClr val="000000"/>
                </a:solidFill>
                <a:latin typeface="Times New Roman" panose="02020603050405020304" pitchFamily="18" charset="0"/>
              </a:rPr>
              <a:t>, as we would expect with </a:t>
            </a:r>
            <a:r>
              <a:rPr lang="en-US" sz="2000" b="1" u="sng" dirty="0">
                <a:solidFill>
                  <a:srgbClr val="000000"/>
                </a:solidFill>
                <a:latin typeface="Times New Roman" panose="02020603050405020304" pitchFamily="18" charset="0"/>
              </a:rPr>
              <a:t>olivine fractionation</a:t>
            </a:r>
            <a:r>
              <a:rPr lang="en-US" sz="2000" dirty="0">
                <a:solidFill>
                  <a:srgbClr val="000000"/>
                </a:solidFill>
                <a:latin typeface="Times New Roman" panose="02020603050405020304" pitchFamily="18" charset="0"/>
              </a:rPr>
              <a:t>. </a:t>
            </a:r>
            <a:r>
              <a:rPr lang="en-US" sz="2000" b="1" u="sng" dirty="0">
                <a:solidFill>
                  <a:srgbClr val="000000"/>
                </a:solidFill>
                <a:latin typeface="Times New Roman" panose="02020603050405020304" pitchFamily="18" charset="0"/>
              </a:rPr>
              <a:t>Highly incompatible elements</a:t>
            </a:r>
            <a:r>
              <a:rPr lang="en-US" sz="2000" dirty="0">
                <a:solidFill>
                  <a:srgbClr val="000000"/>
                </a:solidFill>
                <a:latin typeface="Times New Roman" panose="02020603050405020304" pitchFamily="18" charset="0"/>
              </a:rPr>
              <a:t>, such as </a:t>
            </a:r>
            <a:r>
              <a:rPr lang="en-US" sz="2000" b="1" u="sng" dirty="0">
                <a:solidFill>
                  <a:srgbClr val="000000"/>
                </a:solidFill>
                <a:latin typeface="Times New Roman" panose="02020603050405020304" pitchFamily="18" charset="0"/>
              </a:rPr>
              <a:t>V, concentrate </a:t>
            </a:r>
            <a:r>
              <a:rPr lang="en-US" sz="2000" dirty="0">
                <a:solidFill>
                  <a:srgbClr val="000000"/>
                </a:solidFill>
                <a:latin typeface="Times New Roman" panose="02020603050405020304" pitchFamily="18" charset="0"/>
              </a:rPr>
              <a:t>in the evolved liquids. If we want to address the distinction between P-MORB and E-MORB, however, we are best served by proceeding directly to the rare earth elements </a:t>
            </a:r>
            <a:r>
              <a:rPr lang="en-US" sz="2000" dirty="0" smtClean="0">
                <a:solidFill>
                  <a:srgbClr val="000000"/>
                </a:solidFill>
                <a:latin typeface="Times New Roman" panose="02020603050405020304" pitchFamily="18" charset="0"/>
              </a:rPr>
              <a:t>.</a:t>
            </a:r>
            <a:endParaRPr lang="en-US" sz="2000" dirty="0"/>
          </a:p>
        </p:txBody>
      </p:sp>
    </p:spTree>
    <p:extLst>
      <p:ext uri="{BB962C8B-B14F-4D97-AF65-F5344CB8AC3E}">
        <p14:creationId xmlns:p14="http://schemas.microsoft.com/office/powerpoint/2010/main" val="20627667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43469" y="4937077"/>
            <a:ext cx="3124200" cy="1143000"/>
          </a:xfrm>
        </p:spPr>
        <p:txBody>
          <a:bodyPr/>
          <a:lstStyle/>
          <a:p>
            <a:pPr eaLnBrk="1" hangingPunct="1"/>
            <a:r>
              <a:rPr lang="en-US" altLang="en-US" sz="2400" dirty="0" smtClean="0"/>
              <a:t>REE Patterns for MORBS</a:t>
            </a:r>
          </a:p>
        </p:txBody>
      </p:sp>
      <p:pic>
        <p:nvPicPr>
          <p:cNvPr id="17412" name="Picture 8" descr="Fig 13-1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3469" y="197893"/>
            <a:ext cx="5715000" cy="4065588"/>
          </a:xfrm>
          <a:noFill/>
        </p:spPr>
      </p:pic>
      <p:sp>
        <p:nvSpPr>
          <p:cNvPr id="2" name="Rectangle 1"/>
          <p:cNvSpPr/>
          <p:nvPr/>
        </p:nvSpPr>
        <p:spPr>
          <a:xfrm>
            <a:off x="6058469" y="356064"/>
            <a:ext cx="6096000" cy="4708981"/>
          </a:xfrm>
          <a:prstGeom prst="rect">
            <a:avLst/>
          </a:prstGeom>
        </p:spPr>
        <p:txBody>
          <a:bodyPr>
            <a:spAutoFit/>
          </a:bodyPr>
          <a:lstStyle/>
          <a:p>
            <a:pPr algn="just">
              <a:lnSpc>
                <a:spcPct val="150000"/>
              </a:lnSpc>
            </a:pPr>
            <a:r>
              <a:rPr lang="en-US" altLang="en-US" sz="2000" dirty="0" smtClean="0">
                <a:latin typeface="Times New Roman" panose="02020603050405020304" pitchFamily="18" charset="0"/>
                <a:cs typeface="Times New Roman" panose="02020603050405020304" pitchFamily="18" charset="0"/>
              </a:rPr>
              <a:t>The </a:t>
            </a:r>
            <a:r>
              <a:rPr lang="en-US" altLang="en-US" sz="2000" b="1" dirty="0">
                <a:latin typeface="Times New Roman" panose="02020603050405020304" pitchFamily="18" charset="0"/>
                <a:cs typeface="Times New Roman" panose="02020603050405020304" pitchFamily="18" charset="0"/>
              </a:rPr>
              <a:t>LREE patterns</a:t>
            </a:r>
            <a:r>
              <a:rPr lang="en-US" altLang="en-US" sz="2000" dirty="0">
                <a:latin typeface="Times New Roman" panose="02020603050405020304" pitchFamily="18" charset="0"/>
                <a:cs typeface="Times New Roman" panose="02020603050405020304" pitchFamily="18" charset="0"/>
              </a:rPr>
              <a:t> show a </a:t>
            </a:r>
            <a:r>
              <a:rPr lang="en-US" altLang="en-US" sz="2000" b="1" dirty="0">
                <a:latin typeface="Times New Roman" panose="02020603050405020304" pitchFamily="18" charset="0"/>
                <a:cs typeface="Times New Roman" panose="02020603050405020304" pitchFamily="18" charset="0"/>
              </a:rPr>
              <a:t>negative</a:t>
            </a:r>
            <a:r>
              <a:rPr lang="en-US" altLang="en-US" sz="2000"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slope</a:t>
            </a:r>
            <a:r>
              <a:rPr lang="en-US" altLang="en-US" sz="2000" dirty="0">
                <a:latin typeface="Times New Roman" panose="02020603050405020304" pitchFamily="18" charset="0"/>
                <a:cs typeface="Times New Roman" panose="02020603050405020304" pitchFamily="18" charset="0"/>
              </a:rPr>
              <a:t> for the</a:t>
            </a:r>
            <a:r>
              <a:rPr lang="en-US" altLang="en-US" sz="2000" b="1" dirty="0">
                <a:latin typeface="Times New Roman" panose="02020603050405020304" pitchFamily="18" charset="0"/>
                <a:cs typeface="Times New Roman" panose="02020603050405020304" pitchFamily="18" charset="0"/>
              </a:rPr>
              <a:t> E-MORB's</a:t>
            </a:r>
            <a:r>
              <a:rPr lang="en-US" altLang="en-US" sz="2000" dirty="0">
                <a:latin typeface="Times New Roman" panose="02020603050405020304" pitchFamily="18" charset="0"/>
                <a:cs typeface="Times New Roman" panose="02020603050405020304" pitchFamily="18" charset="0"/>
              </a:rPr>
              <a:t>, but </a:t>
            </a:r>
            <a:r>
              <a:rPr lang="en-US" altLang="en-US" sz="2000" b="1" u="sng" dirty="0">
                <a:latin typeface="Times New Roman" panose="02020603050405020304" pitchFamily="18" charset="0"/>
                <a:cs typeface="Times New Roman" panose="02020603050405020304" pitchFamily="18" charset="0"/>
              </a:rPr>
              <a:t>overall LREE enrichment</a:t>
            </a:r>
            <a:r>
              <a:rPr lang="en-US" altLang="en-US" sz="2000" dirty="0">
                <a:latin typeface="Times New Roman" panose="02020603050405020304" pitchFamily="18" charset="0"/>
                <a:cs typeface="Times New Roman" panose="02020603050405020304" pitchFamily="18" charset="0"/>
              </a:rPr>
              <a:t>. </a:t>
            </a:r>
            <a:endParaRPr lang="en-US" altLang="en-US" sz="2000" dirty="0" smtClean="0">
              <a:latin typeface="Times New Roman" panose="02020603050405020304" pitchFamily="18" charset="0"/>
              <a:cs typeface="Times New Roman" panose="02020603050405020304" pitchFamily="18" charset="0"/>
            </a:endParaRPr>
          </a:p>
          <a:p>
            <a:pPr algn="just">
              <a:lnSpc>
                <a:spcPct val="150000"/>
              </a:lnSpc>
            </a:pPr>
            <a:r>
              <a:rPr lang="en-US" altLang="en-US" sz="2000" dirty="0" smtClean="0">
                <a:latin typeface="Times New Roman" panose="02020603050405020304" pitchFamily="18" charset="0"/>
                <a:cs typeface="Times New Roman" panose="02020603050405020304" pitchFamily="18" charset="0"/>
              </a:rPr>
              <a:t>The </a:t>
            </a:r>
            <a:r>
              <a:rPr lang="en-US" altLang="en-US" sz="2000" dirty="0">
                <a:latin typeface="Times New Roman" panose="02020603050405020304" pitchFamily="18" charset="0"/>
                <a:cs typeface="Times New Roman" panose="02020603050405020304" pitchFamily="18" charset="0"/>
              </a:rPr>
              <a:t>N–MORB shows </a:t>
            </a:r>
            <a:r>
              <a:rPr lang="en-US" altLang="en-US" sz="2000" b="1" u="sng" dirty="0">
                <a:latin typeface="Times New Roman" panose="02020603050405020304" pitchFamily="18" charset="0"/>
                <a:cs typeface="Times New Roman" panose="02020603050405020304" pitchFamily="18" charset="0"/>
              </a:rPr>
              <a:t>a large LREE depletion</a:t>
            </a:r>
            <a:r>
              <a:rPr lang="en-US" altLang="en-US" sz="2000" dirty="0">
                <a:latin typeface="Times New Roman" panose="02020603050405020304" pitchFamily="18" charset="0"/>
                <a:cs typeface="Times New Roman" panose="02020603050405020304" pitchFamily="18" charset="0"/>
              </a:rPr>
              <a:t>, and a </a:t>
            </a:r>
            <a:r>
              <a:rPr lang="en-US" altLang="en-US" sz="2000" b="1" dirty="0">
                <a:latin typeface="Times New Roman" panose="02020603050405020304" pitchFamily="18" charset="0"/>
                <a:cs typeface="Times New Roman" panose="02020603050405020304" pitchFamily="18" charset="0"/>
              </a:rPr>
              <a:t>positive slope</a:t>
            </a:r>
            <a:r>
              <a:rPr lang="en-US" altLang="en-US" sz="2000" dirty="0">
                <a:latin typeface="Times New Roman" panose="02020603050405020304" pitchFamily="18" charset="0"/>
                <a:cs typeface="Times New Roman" panose="02020603050405020304" pitchFamily="18" charset="0"/>
              </a:rPr>
              <a:t>. The </a:t>
            </a:r>
            <a:r>
              <a:rPr lang="en-US" altLang="en-US" sz="2000" b="1" u="sng" dirty="0">
                <a:latin typeface="Times New Roman" panose="02020603050405020304" pitchFamily="18" charset="0"/>
                <a:cs typeface="Times New Roman" panose="02020603050405020304" pitchFamily="18" charset="0"/>
              </a:rPr>
              <a:t>HREE patterns for both types are similar. </a:t>
            </a:r>
          </a:p>
          <a:p>
            <a:pPr algn="just">
              <a:lnSpc>
                <a:spcPct val="150000"/>
              </a:lnSpc>
            </a:pPr>
            <a:endParaRPr lang="en-US" altLang="en-US" sz="2000" dirty="0">
              <a:latin typeface="Times New Roman" panose="02020603050405020304" pitchFamily="18" charset="0"/>
              <a:cs typeface="Times New Roman" panose="02020603050405020304" pitchFamily="18" charset="0"/>
            </a:endParaRPr>
          </a:p>
          <a:p>
            <a:pPr algn="just">
              <a:lnSpc>
                <a:spcPct val="150000"/>
              </a:lnSpc>
            </a:pPr>
            <a:r>
              <a:rPr lang="en-US" altLang="en-US" sz="2000" dirty="0">
                <a:latin typeface="Times New Roman" panose="02020603050405020304" pitchFamily="18" charset="0"/>
                <a:cs typeface="Times New Roman" panose="02020603050405020304" pitchFamily="18" charset="0"/>
              </a:rPr>
              <a:t>Since samarium is about halfway between lanthanum and lutetium, and is not plagued with anomalous behavior like europium, it has been suggested that the </a:t>
            </a:r>
            <a:r>
              <a:rPr lang="en-US" altLang="en-US" sz="2000" b="1" dirty="0">
                <a:latin typeface="Times New Roman" panose="02020603050405020304" pitchFamily="18" charset="0"/>
                <a:cs typeface="Times New Roman" panose="02020603050405020304" pitchFamily="18" charset="0"/>
              </a:rPr>
              <a:t>La/Sm ratio </a:t>
            </a:r>
            <a:r>
              <a:rPr lang="en-US" altLang="en-US" sz="2000" dirty="0">
                <a:latin typeface="Times New Roman" panose="02020603050405020304" pitchFamily="18" charset="0"/>
                <a:cs typeface="Times New Roman" panose="02020603050405020304" pitchFamily="18" charset="0"/>
              </a:rPr>
              <a:t>might be a useful distinguishing factor among basalts.  </a:t>
            </a:r>
          </a:p>
        </p:txBody>
      </p:sp>
    </p:spTree>
    <p:extLst>
      <p:ext uri="{BB962C8B-B14F-4D97-AF65-F5344CB8AC3E}">
        <p14:creationId xmlns:p14="http://schemas.microsoft.com/office/powerpoint/2010/main" val="238639311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92300" y="2324850"/>
            <a:ext cx="4752974" cy="338171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3968496" y="5682996"/>
            <a:ext cx="2775203" cy="403859"/>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6499860" y="5682996"/>
            <a:ext cx="294131" cy="403859"/>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p:nvPr/>
        </p:nvSpPr>
        <p:spPr>
          <a:xfrm>
            <a:off x="4069342" y="5737174"/>
            <a:ext cx="2512060" cy="224790"/>
          </a:xfrm>
          <a:prstGeom prst="rect">
            <a:avLst/>
          </a:prstGeom>
        </p:spPr>
        <p:txBody>
          <a:bodyPr vert="horz" wrap="square" lIns="0" tIns="0" rIns="0" bIns="0" rtlCol="0">
            <a:noAutofit/>
          </a:bodyPr>
          <a:lstStyle/>
          <a:p>
            <a:pPr marL="12700"/>
            <a:r>
              <a:rPr sz="1400" i="1" spc="-10" dirty="0">
                <a:solidFill>
                  <a:srgbClr val="FFFFFF"/>
                </a:solidFill>
                <a:latin typeface="Arial"/>
                <a:cs typeface="Arial"/>
              </a:rPr>
              <a:t>D</a:t>
            </a:r>
            <a:r>
              <a:rPr sz="1400" i="1" spc="-5" dirty="0">
                <a:solidFill>
                  <a:srgbClr val="FFFFFF"/>
                </a:solidFill>
                <a:latin typeface="Arial"/>
                <a:cs typeface="Arial"/>
              </a:rPr>
              <a:t>a</a:t>
            </a:r>
            <a:r>
              <a:rPr sz="1400" i="1" spc="5" dirty="0">
                <a:solidFill>
                  <a:srgbClr val="FFFFFF"/>
                </a:solidFill>
                <a:latin typeface="Arial"/>
                <a:cs typeface="Arial"/>
              </a:rPr>
              <a:t>t</a:t>
            </a:r>
            <a:r>
              <a:rPr sz="1400" i="1" dirty="0">
                <a:solidFill>
                  <a:srgbClr val="FFFFFF"/>
                </a:solidFill>
                <a:latin typeface="Arial"/>
                <a:cs typeface="Arial"/>
              </a:rPr>
              <a:t>a</a:t>
            </a:r>
            <a:r>
              <a:rPr sz="1400" i="1" spc="-20" dirty="0">
                <a:solidFill>
                  <a:srgbClr val="FFFFFF"/>
                </a:solidFill>
                <a:latin typeface="Arial"/>
                <a:cs typeface="Arial"/>
              </a:rPr>
              <a:t> </a:t>
            </a:r>
            <a:r>
              <a:rPr sz="1400" i="1" spc="5" dirty="0">
                <a:solidFill>
                  <a:srgbClr val="FFFFFF"/>
                </a:solidFill>
                <a:latin typeface="Arial"/>
                <a:cs typeface="Arial"/>
              </a:rPr>
              <a:t>f</a:t>
            </a:r>
            <a:r>
              <a:rPr sz="1400" i="1" dirty="0">
                <a:solidFill>
                  <a:srgbClr val="FFFFFF"/>
                </a:solidFill>
                <a:latin typeface="Arial"/>
                <a:cs typeface="Arial"/>
              </a:rPr>
              <a:t>r</a:t>
            </a:r>
            <a:r>
              <a:rPr sz="1400" i="1" spc="-5" dirty="0">
                <a:solidFill>
                  <a:srgbClr val="FFFFFF"/>
                </a:solidFill>
                <a:latin typeface="Arial"/>
                <a:cs typeface="Arial"/>
              </a:rPr>
              <a:t>o</a:t>
            </a:r>
            <a:r>
              <a:rPr sz="1400" i="1" dirty="0">
                <a:solidFill>
                  <a:srgbClr val="FFFFFF"/>
                </a:solidFill>
                <a:latin typeface="Arial"/>
                <a:cs typeface="Arial"/>
              </a:rPr>
              <a:t>m</a:t>
            </a:r>
            <a:r>
              <a:rPr sz="1400" i="1" spc="-25" dirty="0">
                <a:solidFill>
                  <a:srgbClr val="FFFFFF"/>
                </a:solidFill>
                <a:latin typeface="Arial"/>
                <a:cs typeface="Arial"/>
              </a:rPr>
              <a:t> </a:t>
            </a:r>
            <a:r>
              <a:rPr sz="1400" i="1" spc="-5" dirty="0">
                <a:solidFill>
                  <a:srgbClr val="FFFFFF"/>
                </a:solidFill>
                <a:latin typeface="Arial"/>
                <a:cs typeface="Arial"/>
              </a:rPr>
              <a:t>S</a:t>
            </a:r>
            <a:r>
              <a:rPr sz="1400" i="1" spc="5" dirty="0">
                <a:solidFill>
                  <a:srgbClr val="FFFFFF"/>
                </a:solidFill>
                <a:latin typeface="Arial"/>
                <a:cs typeface="Arial"/>
              </a:rPr>
              <a:t>c</a:t>
            </a:r>
            <a:r>
              <a:rPr sz="1400" i="1" spc="-5" dirty="0">
                <a:solidFill>
                  <a:srgbClr val="FFFFFF"/>
                </a:solidFill>
                <a:latin typeface="Arial"/>
                <a:cs typeface="Arial"/>
              </a:rPr>
              <a:t>h</a:t>
            </a:r>
            <a:r>
              <a:rPr sz="1400" i="1" dirty="0">
                <a:solidFill>
                  <a:srgbClr val="FFFFFF"/>
                </a:solidFill>
                <a:latin typeface="Arial"/>
                <a:cs typeface="Arial"/>
              </a:rPr>
              <a:t>illi</a:t>
            </a:r>
            <a:r>
              <a:rPr sz="1400" i="1" spc="-5" dirty="0">
                <a:solidFill>
                  <a:srgbClr val="FFFFFF"/>
                </a:solidFill>
                <a:latin typeface="Arial"/>
                <a:cs typeface="Arial"/>
              </a:rPr>
              <a:t>n</a:t>
            </a:r>
            <a:r>
              <a:rPr sz="1400" i="1" dirty="0">
                <a:solidFill>
                  <a:srgbClr val="FFFFFF"/>
                </a:solidFill>
                <a:latin typeface="Arial"/>
                <a:cs typeface="Arial"/>
              </a:rPr>
              <a:t>g</a:t>
            </a:r>
            <a:r>
              <a:rPr sz="1400" i="1" spc="-35" dirty="0">
                <a:solidFill>
                  <a:srgbClr val="FFFFFF"/>
                </a:solidFill>
                <a:latin typeface="Arial"/>
                <a:cs typeface="Arial"/>
              </a:rPr>
              <a:t> </a:t>
            </a:r>
            <a:r>
              <a:rPr sz="1400" i="1" spc="-5" dirty="0">
                <a:solidFill>
                  <a:srgbClr val="FFFFFF"/>
                </a:solidFill>
                <a:latin typeface="Arial"/>
                <a:cs typeface="Arial"/>
              </a:rPr>
              <a:t>e</a:t>
            </a:r>
            <a:r>
              <a:rPr sz="1400" i="1" dirty="0">
                <a:solidFill>
                  <a:srgbClr val="FFFFFF"/>
                </a:solidFill>
                <a:latin typeface="Arial"/>
                <a:cs typeface="Arial"/>
              </a:rPr>
              <a:t>t </a:t>
            </a:r>
            <a:r>
              <a:rPr sz="1400" i="1" spc="-5" dirty="0">
                <a:solidFill>
                  <a:srgbClr val="FFFFFF"/>
                </a:solidFill>
                <a:latin typeface="Arial"/>
                <a:cs typeface="Arial"/>
              </a:rPr>
              <a:t>a</a:t>
            </a:r>
            <a:r>
              <a:rPr sz="1400" i="1" dirty="0">
                <a:solidFill>
                  <a:srgbClr val="FFFFFF"/>
                </a:solidFill>
                <a:latin typeface="Arial"/>
                <a:cs typeface="Arial"/>
              </a:rPr>
              <a:t>l.</a:t>
            </a:r>
            <a:r>
              <a:rPr sz="1400" i="1" spc="-15" dirty="0">
                <a:solidFill>
                  <a:srgbClr val="FFFFFF"/>
                </a:solidFill>
                <a:latin typeface="Arial"/>
                <a:cs typeface="Arial"/>
              </a:rPr>
              <a:t> </a:t>
            </a:r>
            <a:r>
              <a:rPr sz="1400" i="1" dirty="0">
                <a:solidFill>
                  <a:srgbClr val="FFFFFF"/>
                </a:solidFill>
                <a:latin typeface="Arial"/>
                <a:cs typeface="Arial"/>
              </a:rPr>
              <a:t>(</a:t>
            </a:r>
            <a:r>
              <a:rPr sz="1400" i="1" spc="-5" dirty="0">
                <a:solidFill>
                  <a:srgbClr val="FFFFFF"/>
                </a:solidFill>
                <a:latin typeface="Arial"/>
                <a:cs typeface="Arial"/>
              </a:rPr>
              <a:t>1983</a:t>
            </a:r>
            <a:r>
              <a:rPr sz="1400" i="1" dirty="0">
                <a:solidFill>
                  <a:srgbClr val="FFFFFF"/>
                </a:solidFill>
                <a:latin typeface="Arial"/>
                <a:cs typeface="Arial"/>
              </a:rPr>
              <a:t>)</a:t>
            </a:r>
            <a:endParaRPr sz="1400">
              <a:latin typeface="Arial"/>
              <a:cs typeface="Arial"/>
            </a:endParaRPr>
          </a:p>
        </p:txBody>
      </p:sp>
      <p:sp>
        <p:nvSpPr>
          <p:cNvPr id="6" name="object 6"/>
          <p:cNvSpPr/>
          <p:nvPr/>
        </p:nvSpPr>
        <p:spPr>
          <a:xfrm>
            <a:off x="4210812" y="86869"/>
            <a:ext cx="3808475" cy="1018031"/>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7351776" y="1"/>
            <a:ext cx="1037843" cy="1188719"/>
          </a:xfrm>
          <a:prstGeom prst="rect">
            <a:avLst/>
          </a:prstGeom>
          <a:blipFill>
            <a:blip r:embed="rId6" cstate="print"/>
            <a:stretch>
              <a:fillRect/>
            </a:stretch>
          </a:blipFill>
        </p:spPr>
        <p:txBody>
          <a:bodyPr wrap="square" lIns="0" tIns="0" rIns="0" bIns="0" rtlCol="0">
            <a:noAutofit/>
          </a:bodyPr>
          <a:lstStyle/>
          <a:p>
            <a:endParaRPr/>
          </a:p>
        </p:txBody>
      </p:sp>
      <p:sp>
        <p:nvSpPr>
          <p:cNvPr id="8" name="object 8"/>
          <p:cNvSpPr/>
          <p:nvPr/>
        </p:nvSpPr>
        <p:spPr>
          <a:xfrm>
            <a:off x="7661148" y="1"/>
            <a:ext cx="883919" cy="1188719"/>
          </a:xfrm>
          <a:prstGeom prst="rect">
            <a:avLst/>
          </a:prstGeom>
          <a:blipFill>
            <a:blip r:embed="rId7" cstate="print"/>
            <a:stretch>
              <a:fillRect/>
            </a:stretch>
          </a:blipFill>
        </p:spPr>
        <p:txBody>
          <a:bodyPr wrap="square" lIns="0" tIns="0" rIns="0" bIns="0" rtlCol="0">
            <a:noAutofit/>
          </a:bodyPr>
          <a:lstStyle/>
          <a:p>
            <a:endParaRPr/>
          </a:p>
        </p:txBody>
      </p:sp>
      <p:sp>
        <p:nvSpPr>
          <p:cNvPr id="9" name="object 9"/>
          <p:cNvSpPr txBox="1"/>
          <p:nvPr/>
        </p:nvSpPr>
        <p:spPr>
          <a:xfrm>
            <a:off x="1926248" y="1089088"/>
            <a:ext cx="9234811" cy="3407410"/>
          </a:xfrm>
          <a:prstGeom prst="rect">
            <a:avLst/>
          </a:prstGeom>
        </p:spPr>
        <p:txBody>
          <a:bodyPr vert="horz" wrap="square" lIns="0" tIns="0" rIns="0" bIns="0" rtlCol="0">
            <a:noAutofit/>
          </a:bodyPr>
          <a:lstStyle/>
          <a:p>
            <a:pPr marL="12700" marR="12700"/>
            <a:r>
              <a:rPr sz="2700" b="1" u="sng" dirty="0">
                <a:solidFill>
                  <a:srgbClr val="33CCCC"/>
                </a:solidFill>
                <a:latin typeface="Arial"/>
                <a:cs typeface="Arial"/>
              </a:rPr>
              <a:t>E-</a:t>
            </a:r>
            <a:r>
              <a:rPr sz="2700" b="1" u="sng" spc="-10" dirty="0">
                <a:solidFill>
                  <a:srgbClr val="33CCCC"/>
                </a:solidFill>
                <a:latin typeface="Arial"/>
                <a:cs typeface="Arial"/>
              </a:rPr>
              <a:t>M</a:t>
            </a:r>
            <a:r>
              <a:rPr sz="2700" b="1" u="sng" spc="-5" dirty="0">
                <a:solidFill>
                  <a:srgbClr val="33CCCC"/>
                </a:solidFill>
                <a:latin typeface="Arial"/>
                <a:cs typeface="Arial"/>
              </a:rPr>
              <a:t>O</a:t>
            </a:r>
            <a:r>
              <a:rPr sz="2700" b="1" u="sng" spc="-10" dirty="0">
                <a:solidFill>
                  <a:srgbClr val="33CCCC"/>
                </a:solidFill>
                <a:latin typeface="Arial"/>
                <a:cs typeface="Arial"/>
              </a:rPr>
              <a:t>R</a:t>
            </a:r>
            <a:r>
              <a:rPr sz="2700" b="1" u="sng" spc="-5" dirty="0">
                <a:solidFill>
                  <a:srgbClr val="33CCCC"/>
                </a:solidFill>
                <a:latin typeface="Arial"/>
                <a:cs typeface="Arial"/>
              </a:rPr>
              <a:t>B</a:t>
            </a:r>
            <a:r>
              <a:rPr sz="2700" b="1" u="sng" dirty="0">
                <a:solidFill>
                  <a:srgbClr val="33CCCC"/>
                </a:solidFill>
                <a:latin typeface="Arial"/>
                <a:cs typeface="Arial"/>
              </a:rPr>
              <a:t>s</a:t>
            </a:r>
            <a:r>
              <a:rPr sz="2700" b="1" u="sng" spc="10" dirty="0">
                <a:solidFill>
                  <a:srgbClr val="33CCCC"/>
                </a:solidFill>
                <a:latin typeface="Arial"/>
                <a:cs typeface="Arial"/>
              </a:rPr>
              <a:t> </a:t>
            </a:r>
            <a:r>
              <a:rPr sz="2700" b="1" u="sng" dirty="0">
                <a:solidFill>
                  <a:srgbClr val="33CCCC"/>
                </a:solidFill>
                <a:latin typeface="Arial"/>
                <a:cs typeface="Arial"/>
              </a:rPr>
              <a:t>(</a:t>
            </a:r>
            <a:r>
              <a:rPr sz="2700" b="1" u="sng" spc="5" dirty="0">
                <a:solidFill>
                  <a:srgbClr val="33CCCC"/>
                </a:solidFill>
                <a:latin typeface="Arial"/>
                <a:cs typeface="Arial"/>
              </a:rPr>
              <a:t>s</a:t>
            </a:r>
            <a:r>
              <a:rPr sz="2700" b="1" u="sng" spc="-5" dirty="0">
                <a:solidFill>
                  <a:srgbClr val="33CCCC"/>
                </a:solidFill>
                <a:latin typeface="Arial"/>
                <a:cs typeface="Arial"/>
              </a:rPr>
              <a:t>qua</a:t>
            </a:r>
            <a:r>
              <a:rPr sz="2700" b="1" u="sng" dirty="0">
                <a:solidFill>
                  <a:srgbClr val="33CCCC"/>
                </a:solidFill>
                <a:latin typeface="Arial"/>
                <a:cs typeface="Arial"/>
              </a:rPr>
              <a:t>r</a:t>
            </a:r>
            <a:r>
              <a:rPr sz="2700" b="1" u="sng" spc="-5" dirty="0">
                <a:solidFill>
                  <a:srgbClr val="33CCCC"/>
                </a:solidFill>
                <a:latin typeface="Arial"/>
                <a:cs typeface="Arial"/>
              </a:rPr>
              <a:t>e</a:t>
            </a:r>
            <a:r>
              <a:rPr sz="2700" b="1" u="sng" spc="5" dirty="0">
                <a:solidFill>
                  <a:srgbClr val="33CCCC"/>
                </a:solidFill>
                <a:latin typeface="Arial"/>
                <a:cs typeface="Arial"/>
              </a:rPr>
              <a:t>s</a:t>
            </a:r>
            <a:r>
              <a:rPr sz="2700" b="1" u="sng" dirty="0">
                <a:solidFill>
                  <a:srgbClr val="33CCCC"/>
                </a:solidFill>
                <a:latin typeface="Arial"/>
                <a:cs typeface="Arial"/>
              </a:rPr>
              <a:t>)</a:t>
            </a:r>
            <a:r>
              <a:rPr sz="2700" b="1" u="sng" spc="-5" dirty="0">
                <a:solidFill>
                  <a:srgbClr val="33CCCC"/>
                </a:solidFill>
                <a:latin typeface="Arial"/>
                <a:cs typeface="Arial"/>
              </a:rPr>
              <a:t> </a:t>
            </a:r>
            <a:r>
              <a:rPr sz="2700" b="1" u="sng" spc="-5" dirty="0">
                <a:latin typeface="Arial"/>
                <a:cs typeface="Arial"/>
              </a:rPr>
              <a:t>en</a:t>
            </a:r>
            <a:r>
              <a:rPr sz="2700" b="1" u="sng" dirty="0">
                <a:latin typeface="Arial"/>
                <a:cs typeface="Arial"/>
              </a:rPr>
              <a:t>ri</a:t>
            </a:r>
            <a:r>
              <a:rPr sz="2700" b="1" u="sng" spc="5" dirty="0">
                <a:latin typeface="Arial"/>
                <a:cs typeface="Arial"/>
              </a:rPr>
              <a:t>c</a:t>
            </a:r>
            <a:r>
              <a:rPr sz="2700" b="1" u="sng" spc="-5" dirty="0">
                <a:latin typeface="Arial"/>
                <a:cs typeface="Arial"/>
              </a:rPr>
              <a:t>he</a:t>
            </a:r>
            <a:r>
              <a:rPr sz="2700" b="1" u="sng" dirty="0">
                <a:latin typeface="Arial"/>
                <a:cs typeface="Arial"/>
              </a:rPr>
              <a:t>d</a:t>
            </a:r>
            <a:r>
              <a:rPr sz="2700" b="1" u="sng" spc="-10" dirty="0">
                <a:latin typeface="Arial"/>
                <a:cs typeface="Arial"/>
              </a:rPr>
              <a:t> </a:t>
            </a:r>
            <a:r>
              <a:rPr sz="2700" b="1" u="sng" spc="-5" dirty="0">
                <a:latin typeface="Arial"/>
                <a:cs typeface="Arial"/>
              </a:rPr>
              <a:t>o</a:t>
            </a:r>
            <a:r>
              <a:rPr sz="2700" b="1" u="sng" spc="5" dirty="0">
                <a:latin typeface="Arial"/>
                <a:cs typeface="Arial"/>
              </a:rPr>
              <a:t>v</a:t>
            </a:r>
            <a:r>
              <a:rPr sz="2700" b="1" u="sng" spc="-5" dirty="0">
                <a:latin typeface="Arial"/>
                <a:cs typeface="Arial"/>
              </a:rPr>
              <a:t>e</a:t>
            </a:r>
            <a:r>
              <a:rPr sz="2700" b="1" u="sng" dirty="0">
                <a:latin typeface="Arial"/>
                <a:cs typeface="Arial"/>
              </a:rPr>
              <a:t>r</a:t>
            </a:r>
            <a:r>
              <a:rPr sz="2700" b="1" u="sng" spc="-5" dirty="0">
                <a:latin typeface="Arial"/>
                <a:cs typeface="Arial"/>
              </a:rPr>
              <a:t> </a:t>
            </a:r>
            <a:r>
              <a:rPr sz="2700" b="1" u="sng" spc="-10" dirty="0">
                <a:solidFill>
                  <a:srgbClr val="FF3300"/>
                </a:solidFill>
                <a:latin typeface="Arial"/>
                <a:cs typeface="Arial"/>
              </a:rPr>
              <a:t>N</a:t>
            </a:r>
            <a:r>
              <a:rPr sz="2700" b="1" u="sng" dirty="0">
                <a:solidFill>
                  <a:srgbClr val="FF3300"/>
                </a:solidFill>
                <a:latin typeface="Arial"/>
                <a:cs typeface="Arial"/>
              </a:rPr>
              <a:t>-</a:t>
            </a:r>
            <a:r>
              <a:rPr sz="2700" b="1" u="sng" spc="5" dirty="0">
                <a:solidFill>
                  <a:srgbClr val="FF3300"/>
                </a:solidFill>
                <a:latin typeface="Arial"/>
                <a:cs typeface="Arial"/>
              </a:rPr>
              <a:t> </a:t>
            </a:r>
            <a:r>
              <a:rPr sz="2700" b="1" u="sng" spc="-10" dirty="0">
                <a:solidFill>
                  <a:srgbClr val="FF3300"/>
                </a:solidFill>
                <a:latin typeface="Arial"/>
                <a:cs typeface="Arial"/>
              </a:rPr>
              <a:t>M</a:t>
            </a:r>
            <a:r>
              <a:rPr sz="2700" b="1" u="sng" dirty="0">
                <a:solidFill>
                  <a:srgbClr val="FF3300"/>
                </a:solidFill>
                <a:latin typeface="Arial"/>
                <a:cs typeface="Arial"/>
              </a:rPr>
              <a:t>O</a:t>
            </a:r>
            <a:r>
              <a:rPr sz="2700" b="1" u="sng" spc="-10" dirty="0">
                <a:solidFill>
                  <a:srgbClr val="FF3300"/>
                </a:solidFill>
                <a:latin typeface="Arial"/>
                <a:cs typeface="Arial"/>
              </a:rPr>
              <a:t>R</a:t>
            </a:r>
            <a:r>
              <a:rPr sz="2700" b="1" u="sng" dirty="0">
                <a:solidFill>
                  <a:srgbClr val="FF3300"/>
                </a:solidFill>
                <a:latin typeface="Arial"/>
                <a:cs typeface="Arial"/>
              </a:rPr>
              <a:t>Bs</a:t>
            </a:r>
            <a:r>
              <a:rPr sz="2700" b="1" u="sng" spc="10" dirty="0">
                <a:solidFill>
                  <a:srgbClr val="FF3300"/>
                </a:solidFill>
                <a:latin typeface="Arial"/>
                <a:cs typeface="Arial"/>
              </a:rPr>
              <a:t> </a:t>
            </a:r>
            <a:r>
              <a:rPr sz="2700" dirty="0">
                <a:solidFill>
                  <a:srgbClr val="FF3300"/>
                </a:solidFill>
                <a:latin typeface="Arial"/>
                <a:cs typeface="Arial"/>
              </a:rPr>
              <a:t>(red </a:t>
            </a:r>
            <a:r>
              <a:rPr sz="2700" spc="5" dirty="0">
                <a:solidFill>
                  <a:srgbClr val="FF3300"/>
                </a:solidFill>
                <a:latin typeface="Arial"/>
                <a:cs typeface="Arial"/>
              </a:rPr>
              <a:t>t</a:t>
            </a:r>
            <a:r>
              <a:rPr sz="2700" dirty="0">
                <a:solidFill>
                  <a:srgbClr val="FF3300"/>
                </a:solidFill>
                <a:latin typeface="Arial"/>
                <a:cs typeface="Arial"/>
              </a:rPr>
              <a:t>ri</a:t>
            </a:r>
            <a:r>
              <a:rPr sz="2700" spc="-5" dirty="0">
                <a:solidFill>
                  <a:srgbClr val="FF3300"/>
                </a:solidFill>
                <a:latin typeface="Arial"/>
                <a:cs typeface="Arial"/>
              </a:rPr>
              <a:t>ang</a:t>
            </a:r>
            <a:r>
              <a:rPr sz="2700" dirty="0">
                <a:solidFill>
                  <a:srgbClr val="FF3300"/>
                </a:solidFill>
                <a:latin typeface="Arial"/>
                <a:cs typeface="Arial"/>
              </a:rPr>
              <a:t>l</a:t>
            </a:r>
            <a:r>
              <a:rPr sz="2700" spc="-5" dirty="0">
                <a:solidFill>
                  <a:srgbClr val="FF3300"/>
                </a:solidFill>
                <a:latin typeface="Arial"/>
                <a:cs typeface="Arial"/>
              </a:rPr>
              <a:t>e</a:t>
            </a:r>
            <a:r>
              <a:rPr sz="2700" spc="5" dirty="0">
                <a:solidFill>
                  <a:srgbClr val="FF3300"/>
                </a:solidFill>
                <a:latin typeface="Arial"/>
                <a:cs typeface="Arial"/>
              </a:rPr>
              <a:t>s</a:t>
            </a:r>
            <a:r>
              <a:rPr sz="2700" dirty="0">
                <a:solidFill>
                  <a:srgbClr val="FF3300"/>
                </a:solidFill>
                <a:latin typeface="Arial"/>
                <a:cs typeface="Arial"/>
              </a:rPr>
              <a:t>)</a:t>
            </a:r>
            <a:r>
              <a:rPr sz="2700" spc="-20" dirty="0">
                <a:solidFill>
                  <a:srgbClr val="FF3300"/>
                </a:solidFill>
                <a:latin typeface="Arial"/>
                <a:cs typeface="Arial"/>
              </a:rPr>
              <a:t> </a:t>
            </a:r>
            <a:r>
              <a:rPr sz="2700" spc="-5" dirty="0">
                <a:solidFill>
                  <a:srgbClr val="FFFFFF"/>
                </a:solidFill>
                <a:latin typeface="Arial"/>
                <a:cs typeface="Arial"/>
              </a:rPr>
              <a:t>an</a:t>
            </a:r>
            <a:r>
              <a:rPr sz="2700" dirty="0">
                <a:solidFill>
                  <a:srgbClr val="FFFFFF"/>
                </a:solidFill>
                <a:latin typeface="Arial"/>
                <a:cs typeface="Arial"/>
              </a:rPr>
              <a:t>d</a:t>
            </a:r>
            <a:r>
              <a:rPr sz="2700" spc="5" dirty="0">
                <a:solidFill>
                  <a:srgbClr val="FFFFFF"/>
                </a:solidFill>
                <a:latin typeface="Arial"/>
                <a:cs typeface="Arial"/>
              </a:rPr>
              <a:t> </a:t>
            </a:r>
            <a:r>
              <a:rPr sz="2700" b="1" u="sng" spc="-10" dirty="0">
                <a:solidFill>
                  <a:srgbClr val="0070C0"/>
                </a:solidFill>
                <a:latin typeface="Arial"/>
                <a:cs typeface="Arial"/>
              </a:rPr>
              <a:t>T</a:t>
            </a:r>
            <a:r>
              <a:rPr sz="2700" b="1" u="sng" dirty="0">
                <a:solidFill>
                  <a:srgbClr val="0070C0"/>
                </a:solidFill>
                <a:latin typeface="Arial"/>
                <a:cs typeface="Arial"/>
              </a:rPr>
              <a:t>-</a:t>
            </a:r>
            <a:r>
              <a:rPr sz="2700" b="1" u="sng" spc="-5" dirty="0">
                <a:solidFill>
                  <a:srgbClr val="0070C0"/>
                </a:solidFill>
                <a:latin typeface="Arial"/>
                <a:cs typeface="Arial"/>
              </a:rPr>
              <a:t>MO</a:t>
            </a:r>
            <a:r>
              <a:rPr sz="2700" b="1" u="sng" spc="-10" dirty="0">
                <a:solidFill>
                  <a:srgbClr val="0070C0"/>
                </a:solidFill>
                <a:latin typeface="Arial"/>
                <a:cs typeface="Arial"/>
              </a:rPr>
              <a:t>R</a:t>
            </a:r>
            <a:r>
              <a:rPr sz="2700" b="1" u="sng" spc="-5" dirty="0">
                <a:solidFill>
                  <a:srgbClr val="0070C0"/>
                </a:solidFill>
                <a:latin typeface="Arial"/>
                <a:cs typeface="Arial"/>
              </a:rPr>
              <a:t>B</a:t>
            </a:r>
            <a:r>
              <a:rPr sz="2700" b="1" u="sng" dirty="0">
                <a:solidFill>
                  <a:srgbClr val="0070C0"/>
                </a:solidFill>
                <a:latin typeface="Arial"/>
                <a:cs typeface="Arial"/>
              </a:rPr>
              <a:t>s</a:t>
            </a:r>
            <a:r>
              <a:rPr sz="2700" b="1" u="sng" spc="20" dirty="0">
                <a:solidFill>
                  <a:srgbClr val="0070C0"/>
                </a:solidFill>
                <a:latin typeface="Arial"/>
                <a:cs typeface="Arial"/>
              </a:rPr>
              <a:t> </a:t>
            </a:r>
            <a:r>
              <a:rPr sz="2700" b="1" u="sng" dirty="0">
                <a:solidFill>
                  <a:srgbClr val="0070C0"/>
                </a:solidFill>
                <a:latin typeface="Arial"/>
                <a:cs typeface="Arial"/>
              </a:rPr>
              <a:t>(</a:t>
            </a:r>
            <a:r>
              <a:rPr sz="2700" b="1" u="sng" spc="-5" dirty="0">
                <a:solidFill>
                  <a:srgbClr val="0070C0"/>
                </a:solidFill>
                <a:latin typeface="Arial"/>
                <a:cs typeface="Arial"/>
              </a:rPr>
              <a:t>g</a:t>
            </a:r>
            <a:r>
              <a:rPr sz="2700" b="1" u="sng" dirty="0">
                <a:solidFill>
                  <a:srgbClr val="0070C0"/>
                </a:solidFill>
                <a:latin typeface="Arial"/>
                <a:cs typeface="Arial"/>
              </a:rPr>
              <a:t>r</a:t>
            </a:r>
            <a:r>
              <a:rPr sz="2700" b="1" u="sng" spc="-5" dirty="0">
                <a:solidFill>
                  <a:srgbClr val="0070C0"/>
                </a:solidFill>
                <a:latin typeface="Arial"/>
                <a:cs typeface="Arial"/>
              </a:rPr>
              <a:t>ee</a:t>
            </a:r>
            <a:r>
              <a:rPr sz="2700" b="1" u="sng" dirty="0">
                <a:solidFill>
                  <a:srgbClr val="0070C0"/>
                </a:solidFill>
                <a:latin typeface="Arial"/>
                <a:cs typeface="Arial"/>
              </a:rPr>
              <a:t>n</a:t>
            </a:r>
            <a:r>
              <a:rPr sz="2700" b="1" u="sng" spc="-10" dirty="0">
                <a:solidFill>
                  <a:srgbClr val="0070C0"/>
                </a:solidFill>
                <a:latin typeface="Arial"/>
                <a:cs typeface="Arial"/>
              </a:rPr>
              <a:t> </a:t>
            </a:r>
            <a:r>
              <a:rPr sz="2700" b="1" u="sng" spc="-5" dirty="0">
                <a:solidFill>
                  <a:srgbClr val="0070C0"/>
                </a:solidFill>
                <a:latin typeface="Arial"/>
                <a:cs typeface="Arial"/>
              </a:rPr>
              <a:t>do</a:t>
            </a:r>
            <a:r>
              <a:rPr sz="2700" b="1" u="sng" spc="5" dirty="0">
                <a:solidFill>
                  <a:srgbClr val="0070C0"/>
                </a:solidFill>
                <a:latin typeface="Arial"/>
                <a:cs typeface="Arial"/>
              </a:rPr>
              <a:t>ts</a:t>
            </a:r>
            <a:r>
              <a:rPr sz="2700" b="1" u="sng" dirty="0">
                <a:solidFill>
                  <a:srgbClr val="0070C0"/>
                </a:solidFill>
                <a:latin typeface="Arial"/>
                <a:cs typeface="Arial"/>
              </a:rPr>
              <a:t>)</a:t>
            </a:r>
            <a:r>
              <a:rPr sz="2700" b="1" u="sng" spc="-5" dirty="0">
                <a:solidFill>
                  <a:srgbClr val="0070C0"/>
                </a:solidFill>
                <a:latin typeface="Arial"/>
                <a:cs typeface="Arial"/>
              </a:rPr>
              <a:t> </a:t>
            </a:r>
            <a:r>
              <a:rPr sz="2700" dirty="0">
                <a:solidFill>
                  <a:srgbClr val="FFFFFF"/>
                </a:solidFill>
                <a:latin typeface="Arial"/>
                <a:cs typeface="Arial"/>
              </a:rPr>
              <a:t>r</a:t>
            </a:r>
            <a:r>
              <a:rPr sz="2700" spc="-5" dirty="0">
                <a:solidFill>
                  <a:srgbClr val="FFFFFF"/>
                </a:solidFill>
                <a:latin typeface="Arial"/>
                <a:cs typeface="Arial"/>
              </a:rPr>
              <a:t>ega</a:t>
            </a:r>
            <a:r>
              <a:rPr sz="2700" dirty="0">
                <a:solidFill>
                  <a:srgbClr val="FFFFFF"/>
                </a:solidFill>
                <a:latin typeface="Arial"/>
                <a:cs typeface="Arial"/>
              </a:rPr>
              <a:t>r</a:t>
            </a:r>
            <a:r>
              <a:rPr sz="2700" spc="-5" dirty="0">
                <a:solidFill>
                  <a:srgbClr val="FFFFFF"/>
                </a:solidFill>
                <a:latin typeface="Arial"/>
                <a:cs typeface="Arial"/>
              </a:rPr>
              <a:t>d</a:t>
            </a:r>
            <a:r>
              <a:rPr sz="2700" dirty="0">
                <a:solidFill>
                  <a:srgbClr val="FFFFFF"/>
                </a:solidFill>
                <a:latin typeface="Arial"/>
                <a:cs typeface="Arial"/>
              </a:rPr>
              <a:t>l</a:t>
            </a:r>
            <a:r>
              <a:rPr sz="2700" spc="-5" dirty="0">
                <a:solidFill>
                  <a:srgbClr val="FFFFFF"/>
                </a:solidFill>
                <a:latin typeface="Arial"/>
                <a:cs typeface="Arial"/>
              </a:rPr>
              <a:t>e</a:t>
            </a:r>
            <a:r>
              <a:rPr sz="2700" spc="5" dirty="0">
                <a:solidFill>
                  <a:srgbClr val="FFFFFF"/>
                </a:solidFill>
                <a:latin typeface="Arial"/>
                <a:cs typeface="Arial"/>
              </a:rPr>
              <a:t>s</a:t>
            </a:r>
            <a:r>
              <a:rPr sz="2700" dirty="0">
                <a:solidFill>
                  <a:srgbClr val="FFFFFF"/>
                </a:solidFill>
                <a:latin typeface="Arial"/>
                <a:cs typeface="Arial"/>
              </a:rPr>
              <a:t>s</a:t>
            </a:r>
            <a:r>
              <a:rPr sz="2700" spc="-15" dirty="0">
                <a:solidFill>
                  <a:srgbClr val="FFFFFF"/>
                </a:solidFill>
                <a:latin typeface="Arial"/>
                <a:cs typeface="Arial"/>
              </a:rPr>
              <a:t> </a:t>
            </a:r>
            <a:r>
              <a:rPr sz="2700" spc="-5" dirty="0">
                <a:solidFill>
                  <a:srgbClr val="FFFFFF"/>
                </a:solidFill>
                <a:latin typeface="Arial"/>
                <a:cs typeface="Arial"/>
              </a:rPr>
              <a:t>o</a:t>
            </a:r>
            <a:r>
              <a:rPr sz="2700" dirty="0">
                <a:solidFill>
                  <a:srgbClr val="FFFFFF"/>
                </a:solidFill>
                <a:latin typeface="Arial"/>
                <a:cs typeface="Arial"/>
              </a:rPr>
              <a:t>f</a:t>
            </a:r>
            <a:r>
              <a:rPr sz="2700" spc="-5" dirty="0">
                <a:solidFill>
                  <a:srgbClr val="FFFFFF"/>
                </a:solidFill>
                <a:latin typeface="Arial"/>
                <a:cs typeface="Arial"/>
              </a:rPr>
              <a:t> </a:t>
            </a:r>
            <a:r>
              <a:rPr sz="2700" spc="-10" dirty="0">
                <a:solidFill>
                  <a:srgbClr val="FFFFFF"/>
                </a:solidFill>
                <a:latin typeface="Arial"/>
                <a:cs typeface="Arial"/>
              </a:rPr>
              <a:t>M</a:t>
            </a:r>
            <a:r>
              <a:rPr sz="2700" spc="-5" dirty="0">
                <a:solidFill>
                  <a:srgbClr val="FFFFFF"/>
                </a:solidFill>
                <a:latin typeface="Arial"/>
                <a:cs typeface="Arial"/>
              </a:rPr>
              <a:t>g</a:t>
            </a:r>
            <a:r>
              <a:rPr sz="2700" dirty="0">
                <a:solidFill>
                  <a:srgbClr val="FFFFFF"/>
                </a:solidFill>
                <a:latin typeface="Arial"/>
                <a:cs typeface="Arial"/>
              </a:rPr>
              <a:t>#</a:t>
            </a:r>
            <a:endParaRPr sz="2700" dirty="0">
              <a:latin typeface="Arial"/>
              <a:cs typeface="Arial"/>
            </a:endParaRPr>
          </a:p>
          <a:p>
            <a:pPr>
              <a:lnSpc>
                <a:spcPts val="750"/>
              </a:lnSpc>
              <a:spcBef>
                <a:spcPts val="45"/>
              </a:spcBef>
            </a:pPr>
            <a:endParaRPr sz="750" dirty="0"/>
          </a:p>
          <a:p>
            <a:pPr>
              <a:lnSpc>
                <a:spcPts val="1000"/>
              </a:lnSpc>
            </a:pPr>
            <a:endParaRPr sz="1000" dirty="0"/>
          </a:p>
          <a:p>
            <a:pPr marL="5509895" marR="124460">
              <a:lnSpc>
                <a:spcPct val="200000"/>
              </a:lnSpc>
            </a:pPr>
            <a:r>
              <a:rPr sz="2200" b="1" u="sng" spc="-15" dirty="0">
                <a:latin typeface="Arial"/>
                <a:cs typeface="Arial"/>
              </a:rPr>
              <a:t>E-</a:t>
            </a:r>
            <a:r>
              <a:rPr sz="2200" b="1" u="sng" spc="-30" dirty="0">
                <a:latin typeface="Arial"/>
                <a:cs typeface="Arial"/>
              </a:rPr>
              <a:t>M</a:t>
            </a:r>
            <a:r>
              <a:rPr sz="2200" b="1" u="sng" spc="-25" dirty="0">
                <a:latin typeface="Arial"/>
                <a:cs typeface="Arial"/>
              </a:rPr>
              <a:t>OR</a:t>
            </a:r>
            <a:r>
              <a:rPr sz="2200" b="1" u="sng" spc="-20" dirty="0">
                <a:latin typeface="Arial"/>
                <a:cs typeface="Arial"/>
              </a:rPr>
              <a:t>B</a:t>
            </a:r>
            <a:r>
              <a:rPr sz="2200" b="1" u="sng" spc="-15" dirty="0">
                <a:latin typeface="Arial"/>
                <a:cs typeface="Arial"/>
              </a:rPr>
              <a:t>s</a:t>
            </a:r>
            <a:r>
              <a:rPr sz="2200" b="1" u="sng" spc="30" dirty="0">
                <a:latin typeface="Arial"/>
                <a:cs typeface="Arial"/>
              </a:rPr>
              <a:t> </a:t>
            </a:r>
            <a:r>
              <a:rPr sz="2200" b="1" u="sng" spc="-15" dirty="0">
                <a:latin typeface="Arial"/>
                <a:cs typeface="Arial"/>
              </a:rPr>
              <a:t>La/</a:t>
            </a:r>
            <a:r>
              <a:rPr sz="2200" b="1" u="sng" spc="-20" dirty="0">
                <a:latin typeface="Arial"/>
                <a:cs typeface="Arial"/>
              </a:rPr>
              <a:t>Sm</a:t>
            </a:r>
            <a:r>
              <a:rPr sz="2200" b="1" u="sng" spc="5" dirty="0">
                <a:latin typeface="Arial"/>
                <a:cs typeface="Arial"/>
              </a:rPr>
              <a:t> </a:t>
            </a:r>
            <a:r>
              <a:rPr sz="2200" b="1" u="sng" spc="-15" dirty="0">
                <a:latin typeface="Arial"/>
                <a:cs typeface="Arial"/>
              </a:rPr>
              <a:t>&gt;</a:t>
            </a:r>
            <a:r>
              <a:rPr sz="2200" b="1" u="sng" spc="10" dirty="0">
                <a:latin typeface="Arial"/>
                <a:cs typeface="Arial"/>
              </a:rPr>
              <a:t> </a:t>
            </a:r>
            <a:r>
              <a:rPr sz="2200" b="1" u="sng" spc="-15" dirty="0">
                <a:latin typeface="Arial"/>
                <a:cs typeface="Arial"/>
              </a:rPr>
              <a:t>1.8</a:t>
            </a:r>
            <a:r>
              <a:rPr sz="2200" b="1" u="sng" spc="-10" dirty="0">
                <a:latin typeface="Arial"/>
                <a:cs typeface="Arial"/>
              </a:rPr>
              <a:t> </a:t>
            </a:r>
            <a:endParaRPr lang="en-US" sz="2200" b="1" u="sng" spc="-10" dirty="0" smtClean="0">
              <a:latin typeface="Arial"/>
              <a:cs typeface="Arial"/>
            </a:endParaRPr>
          </a:p>
          <a:p>
            <a:pPr marL="5509895" marR="124460">
              <a:lnSpc>
                <a:spcPct val="200000"/>
              </a:lnSpc>
            </a:pPr>
            <a:r>
              <a:rPr sz="2200" b="1" u="sng" spc="-25" dirty="0" smtClean="0">
                <a:latin typeface="Arial"/>
                <a:cs typeface="Arial"/>
              </a:rPr>
              <a:t>N</a:t>
            </a:r>
            <a:r>
              <a:rPr sz="2200" b="1" u="sng" spc="-10" dirty="0" smtClean="0">
                <a:latin typeface="Arial"/>
                <a:cs typeface="Arial"/>
              </a:rPr>
              <a:t>-</a:t>
            </a:r>
            <a:r>
              <a:rPr sz="2200" b="1" u="sng" spc="-30" dirty="0" smtClean="0">
                <a:latin typeface="Arial"/>
                <a:cs typeface="Arial"/>
              </a:rPr>
              <a:t>M</a:t>
            </a:r>
            <a:r>
              <a:rPr sz="2200" b="1" u="sng" spc="-25" dirty="0" smtClean="0">
                <a:latin typeface="Arial"/>
                <a:cs typeface="Arial"/>
              </a:rPr>
              <a:t>OR</a:t>
            </a:r>
            <a:r>
              <a:rPr sz="2200" b="1" u="sng" spc="-20" dirty="0" smtClean="0">
                <a:latin typeface="Arial"/>
                <a:cs typeface="Arial"/>
              </a:rPr>
              <a:t>B</a:t>
            </a:r>
            <a:r>
              <a:rPr sz="2200" b="1" u="sng" spc="-15" dirty="0" smtClean="0">
                <a:latin typeface="Arial"/>
                <a:cs typeface="Arial"/>
              </a:rPr>
              <a:t>s</a:t>
            </a:r>
            <a:r>
              <a:rPr sz="2200" b="1" u="sng" spc="30" dirty="0" smtClean="0">
                <a:latin typeface="Arial"/>
                <a:cs typeface="Arial"/>
              </a:rPr>
              <a:t> </a:t>
            </a:r>
            <a:r>
              <a:rPr sz="2200" b="1" u="sng" spc="-15" dirty="0">
                <a:latin typeface="Arial"/>
                <a:cs typeface="Arial"/>
              </a:rPr>
              <a:t>La/</a:t>
            </a:r>
            <a:r>
              <a:rPr sz="2200" b="1" u="sng" spc="-20" dirty="0">
                <a:latin typeface="Arial"/>
                <a:cs typeface="Arial"/>
              </a:rPr>
              <a:t>Sm</a:t>
            </a:r>
            <a:r>
              <a:rPr sz="2200" b="1" u="sng" spc="20" dirty="0">
                <a:latin typeface="Arial"/>
                <a:cs typeface="Arial"/>
              </a:rPr>
              <a:t> </a:t>
            </a:r>
            <a:r>
              <a:rPr sz="2200" b="1" u="sng" spc="-15" dirty="0">
                <a:latin typeface="Arial"/>
                <a:cs typeface="Arial"/>
              </a:rPr>
              <a:t>&lt; 0.7</a:t>
            </a:r>
            <a:endParaRPr sz="2200" b="1" u="sng" dirty="0">
              <a:latin typeface="Arial"/>
              <a:cs typeface="Arial"/>
            </a:endParaRPr>
          </a:p>
          <a:p>
            <a:pPr>
              <a:lnSpc>
                <a:spcPts val="600"/>
              </a:lnSpc>
              <a:spcBef>
                <a:spcPts val="39"/>
              </a:spcBef>
            </a:pPr>
            <a:endParaRPr sz="600" b="1" u="sng" dirty="0"/>
          </a:p>
          <a:p>
            <a:pPr>
              <a:lnSpc>
                <a:spcPts val="1000"/>
              </a:lnSpc>
            </a:pPr>
            <a:endParaRPr sz="1000" b="1" u="sng" dirty="0"/>
          </a:p>
          <a:p>
            <a:pPr>
              <a:lnSpc>
                <a:spcPts val="1000"/>
              </a:lnSpc>
            </a:pPr>
            <a:endParaRPr sz="1000" b="1" u="sng" dirty="0"/>
          </a:p>
          <a:p>
            <a:pPr marL="5509895" marR="146685"/>
            <a:r>
              <a:rPr sz="2200" b="1" u="sng" spc="-135" dirty="0">
                <a:latin typeface="Arial"/>
                <a:cs typeface="Arial"/>
              </a:rPr>
              <a:t>T</a:t>
            </a:r>
            <a:r>
              <a:rPr sz="2200" b="1" u="sng" spc="-10" dirty="0">
                <a:latin typeface="Arial"/>
                <a:cs typeface="Arial"/>
              </a:rPr>
              <a:t>-</a:t>
            </a:r>
            <a:r>
              <a:rPr sz="2200" b="1" u="sng" spc="-30" dirty="0">
                <a:latin typeface="Arial"/>
                <a:cs typeface="Arial"/>
              </a:rPr>
              <a:t>M</a:t>
            </a:r>
            <a:r>
              <a:rPr sz="2200" b="1" u="sng" spc="-25" dirty="0">
                <a:latin typeface="Arial"/>
                <a:cs typeface="Arial"/>
              </a:rPr>
              <a:t>OR</a:t>
            </a:r>
            <a:r>
              <a:rPr sz="2200" b="1" u="sng" spc="-20" dirty="0">
                <a:latin typeface="Arial"/>
                <a:cs typeface="Arial"/>
              </a:rPr>
              <a:t>B</a:t>
            </a:r>
            <a:r>
              <a:rPr sz="2200" b="1" u="sng" spc="-15" dirty="0">
                <a:latin typeface="Arial"/>
                <a:cs typeface="Arial"/>
              </a:rPr>
              <a:t>s</a:t>
            </a:r>
            <a:r>
              <a:rPr sz="2200" b="1" u="sng" spc="40" dirty="0">
                <a:latin typeface="Arial"/>
                <a:cs typeface="Arial"/>
              </a:rPr>
              <a:t> </a:t>
            </a:r>
            <a:r>
              <a:rPr sz="2200" b="1" u="sng" spc="-10" dirty="0">
                <a:latin typeface="Arial"/>
                <a:cs typeface="Arial"/>
              </a:rPr>
              <a:t>(transitional) inter</a:t>
            </a:r>
            <a:r>
              <a:rPr sz="2200" b="1" u="sng" spc="-30" dirty="0">
                <a:latin typeface="Arial"/>
                <a:cs typeface="Arial"/>
              </a:rPr>
              <a:t>m</a:t>
            </a:r>
            <a:r>
              <a:rPr sz="2200" b="1" u="sng" spc="-10" dirty="0">
                <a:latin typeface="Arial"/>
                <a:cs typeface="Arial"/>
              </a:rPr>
              <a:t>ediate</a:t>
            </a:r>
            <a:r>
              <a:rPr sz="2200" b="1" u="sng" spc="10" dirty="0">
                <a:latin typeface="Arial"/>
                <a:cs typeface="Arial"/>
              </a:rPr>
              <a:t> </a:t>
            </a:r>
            <a:r>
              <a:rPr sz="2200" b="1" u="sng" spc="-25" dirty="0">
                <a:latin typeface="Arial"/>
                <a:cs typeface="Arial"/>
              </a:rPr>
              <a:t>v</a:t>
            </a:r>
            <a:r>
              <a:rPr sz="2200" b="1" u="sng" spc="-15" dirty="0">
                <a:latin typeface="Arial"/>
                <a:cs typeface="Arial"/>
              </a:rPr>
              <a:t>alues</a:t>
            </a:r>
            <a:endParaRPr sz="2200" b="1" u="sng" dirty="0">
              <a:latin typeface="Arial"/>
              <a:cs typeface="Arial"/>
            </a:endParaRPr>
          </a:p>
        </p:txBody>
      </p:sp>
      <p:sp>
        <p:nvSpPr>
          <p:cNvPr id="10" name="object 10"/>
          <p:cNvSpPr txBox="1"/>
          <p:nvPr/>
        </p:nvSpPr>
        <p:spPr>
          <a:xfrm>
            <a:off x="4482210" y="219901"/>
            <a:ext cx="3228340" cy="544195"/>
          </a:xfrm>
          <a:prstGeom prst="rect">
            <a:avLst/>
          </a:prstGeom>
        </p:spPr>
        <p:txBody>
          <a:bodyPr vert="horz" wrap="square" lIns="0" tIns="0" rIns="0" bIns="0" rtlCol="0">
            <a:noAutofit/>
          </a:bodyPr>
          <a:lstStyle/>
          <a:p>
            <a:pPr marL="12700">
              <a:lnSpc>
                <a:spcPts val="4285"/>
              </a:lnSpc>
              <a:tabLst>
                <a:tab pos="1308100" algn="l"/>
              </a:tabLst>
            </a:pPr>
            <a:r>
              <a:rPr sz="3600" spc="-5" dirty="0">
                <a:solidFill>
                  <a:srgbClr val="00FF00"/>
                </a:solidFill>
                <a:latin typeface="Arial"/>
                <a:cs typeface="Arial"/>
              </a:rPr>
              <a:t>T</a:t>
            </a:r>
            <a:r>
              <a:rPr sz="3600" dirty="0">
                <a:solidFill>
                  <a:srgbClr val="00FF00"/>
                </a:solidFill>
                <a:latin typeface="Arial"/>
                <a:cs typeface="Arial"/>
              </a:rPr>
              <a:t>race	</a:t>
            </a:r>
            <a:r>
              <a:rPr sz="3600" spc="-5" dirty="0">
                <a:solidFill>
                  <a:srgbClr val="00FF00"/>
                </a:solidFill>
                <a:latin typeface="Arial"/>
                <a:cs typeface="Arial"/>
              </a:rPr>
              <a:t>E</a:t>
            </a:r>
            <a:r>
              <a:rPr sz="3600" dirty="0">
                <a:solidFill>
                  <a:srgbClr val="00FF00"/>
                </a:solidFill>
                <a:latin typeface="Arial"/>
                <a:cs typeface="Arial"/>
              </a:rPr>
              <a:t>lemen</a:t>
            </a:r>
            <a:r>
              <a:rPr sz="3600" spc="-5" dirty="0">
                <a:solidFill>
                  <a:srgbClr val="00FF00"/>
                </a:solidFill>
                <a:latin typeface="Arial"/>
                <a:cs typeface="Arial"/>
              </a:rPr>
              <a:t>t</a:t>
            </a:r>
            <a:r>
              <a:rPr sz="3600" dirty="0">
                <a:solidFill>
                  <a:srgbClr val="00FF00"/>
                </a:solidFill>
                <a:latin typeface="Arial"/>
                <a:cs typeface="Arial"/>
              </a:rPr>
              <a:t>s</a:t>
            </a:r>
            <a:endParaRPr sz="3600">
              <a:latin typeface="Arial"/>
              <a:cs typeface="Arial"/>
            </a:endParaRPr>
          </a:p>
        </p:txBody>
      </p:sp>
    </p:spTree>
    <p:extLst>
      <p:ext uri="{BB962C8B-B14F-4D97-AF65-F5344CB8AC3E}">
        <p14:creationId xmlns:p14="http://schemas.microsoft.com/office/powerpoint/2010/main" val="270422529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2227263" y="509588"/>
            <a:ext cx="7772400" cy="5846762"/>
          </a:xfrm>
        </p:spPr>
        <p:txBody>
          <a:bodyPr/>
          <a:lstStyle/>
          <a:p>
            <a:pPr marL="457200" indent="-457200">
              <a:spcBef>
                <a:spcPts val="600"/>
              </a:spcBef>
              <a:buNone/>
              <a:defRPr/>
            </a:pPr>
            <a:r>
              <a:rPr lang="en-US" dirty="0" smtClean="0"/>
              <a:t>Conclusions:</a:t>
            </a:r>
          </a:p>
          <a:p>
            <a:pPr marL="457200" indent="-457200">
              <a:spcBef>
                <a:spcPts val="600"/>
              </a:spcBef>
              <a:defRPr/>
            </a:pPr>
            <a:r>
              <a:rPr lang="en-US" dirty="0" smtClean="0"/>
              <a:t>MORBs have multiple source regions</a:t>
            </a:r>
          </a:p>
          <a:p>
            <a:pPr marL="457200" indent="-457200">
              <a:spcBef>
                <a:spcPts val="600"/>
              </a:spcBef>
              <a:defRPr/>
            </a:pPr>
            <a:r>
              <a:rPr lang="en-US" dirty="0" smtClean="0"/>
              <a:t>The mantle beneath the ocean basins is not homogeneous</a:t>
            </a:r>
          </a:p>
          <a:p>
            <a:pPr marL="1027113" lvl="1">
              <a:spcBef>
                <a:spcPts val="600"/>
              </a:spcBef>
              <a:defRPr/>
            </a:pPr>
            <a:r>
              <a:rPr lang="en-US" dirty="0" smtClean="0"/>
              <a:t>N-MORBs tap an upper, depleted mantle</a:t>
            </a:r>
          </a:p>
          <a:p>
            <a:pPr marL="1027113" lvl="1">
              <a:spcBef>
                <a:spcPts val="600"/>
              </a:spcBef>
              <a:defRPr/>
            </a:pPr>
            <a:r>
              <a:rPr lang="en-US" dirty="0" smtClean="0"/>
              <a:t>E-MORBs tap a deeper enriched source</a:t>
            </a:r>
          </a:p>
          <a:p>
            <a:pPr marL="1027113" lvl="1">
              <a:spcBef>
                <a:spcPts val="600"/>
              </a:spcBef>
              <a:defRPr/>
            </a:pPr>
            <a:endParaRPr lang="en-US" dirty="0" smtClean="0"/>
          </a:p>
          <a:p>
            <a:pPr marL="1027113" lvl="1">
              <a:spcBef>
                <a:spcPts val="600"/>
              </a:spcBef>
              <a:buNone/>
              <a:defRPr/>
            </a:pPr>
            <a:r>
              <a:rPr lang="en-US" dirty="0" smtClean="0"/>
              <a:t>Idea:</a:t>
            </a:r>
          </a:p>
          <a:p>
            <a:pPr marL="1027113" lvl="1">
              <a:spcBef>
                <a:spcPts val="600"/>
              </a:spcBef>
              <a:defRPr/>
            </a:pPr>
            <a:r>
              <a:rPr lang="en-US" dirty="0" smtClean="0"/>
              <a:t>T-MORBs = mixing of N- and E- magmas during ascent and/or in shallow chambers</a:t>
            </a:r>
            <a:endParaRPr lang="en-US" sz="3200" dirty="0"/>
          </a:p>
          <a:p>
            <a:pPr marL="457200" indent="-457200">
              <a:spcBef>
                <a:spcPts val="600"/>
              </a:spcBef>
              <a:buNone/>
              <a:defRPr/>
            </a:pPr>
            <a:endParaRPr lang="en-US" dirty="0" smtClean="0"/>
          </a:p>
        </p:txBody>
      </p:sp>
    </p:spTree>
    <p:extLst>
      <p:ext uri="{BB962C8B-B14F-4D97-AF65-F5344CB8AC3E}">
        <p14:creationId xmlns:p14="http://schemas.microsoft.com/office/powerpoint/2010/main" val="215190502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47917" y="201706"/>
            <a:ext cx="11725835"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latin typeface="Copperplate Gothic Light" panose="020E0507020206020404" pitchFamily="34" charset="0"/>
              </a:rPr>
              <a:t>Characteristic features of MORB:</a:t>
            </a:r>
          </a:p>
          <a:p>
            <a:pPr eaLnBrk="1" hangingPunct="1">
              <a:spcBef>
                <a:spcPct val="0"/>
              </a:spcBef>
              <a:buFontTx/>
              <a:buNone/>
            </a:pPr>
            <a:endParaRPr lang="en-US" altLang="en-US" sz="2000" b="1" i="1" dirty="0">
              <a:latin typeface="Times New Roman" panose="02020603050405020304" pitchFamily="18" charset="0"/>
            </a:endParaRPr>
          </a:p>
          <a:p>
            <a:pPr eaLnBrk="1" hangingPunct="1">
              <a:spcBef>
                <a:spcPct val="0"/>
              </a:spcBef>
              <a:buFontTx/>
              <a:buNone/>
            </a:pPr>
            <a:endParaRPr lang="en-US" altLang="en-US" sz="2000" b="1" i="1" dirty="0">
              <a:latin typeface="Times New Roman" panose="02020603050405020304" pitchFamily="18" charset="0"/>
            </a:endParaRPr>
          </a:p>
          <a:p>
            <a:pPr eaLnBrk="1" hangingPunct="1">
              <a:spcBef>
                <a:spcPct val="0"/>
              </a:spcBef>
            </a:pPr>
            <a:r>
              <a:rPr lang="en-US" altLang="en-US" sz="1600" dirty="0">
                <a:latin typeface="Times New Roman" panose="02020603050405020304" pitchFamily="18" charset="0"/>
              </a:rPr>
              <a:t>   </a:t>
            </a:r>
            <a:r>
              <a:rPr lang="en-US" altLang="en-US" sz="1800" b="1" dirty="0">
                <a:latin typeface="Times New Roman" panose="02020603050405020304" pitchFamily="18" charset="0"/>
              </a:rPr>
              <a:t>Dominant phenocrysts are olivine followed by plagioclase</a:t>
            </a:r>
            <a:r>
              <a:rPr lang="en-US" altLang="en-US" sz="1800" dirty="0">
                <a:latin typeface="Times New Roman" panose="02020603050405020304" pitchFamily="18" charset="0"/>
              </a:rPr>
              <a:t>.  Only the more evolved compositions have     </a:t>
            </a:r>
          </a:p>
          <a:p>
            <a:pPr eaLnBrk="1" hangingPunct="1">
              <a:spcBef>
                <a:spcPct val="0"/>
              </a:spcBef>
              <a:buFontTx/>
              <a:buNone/>
            </a:pPr>
            <a:r>
              <a:rPr lang="en-US" altLang="en-US" sz="1800" dirty="0">
                <a:latin typeface="Times New Roman" panose="02020603050405020304" pitchFamily="18" charset="0"/>
              </a:rPr>
              <a:t>    clinopyroxene  phenocrysts, commonly after olivine phenocrysts have disappeared, presumably because of </a:t>
            </a:r>
          </a:p>
          <a:p>
            <a:pPr eaLnBrk="1" hangingPunct="1">
              <a:spcBef>
                <a:spcPct val="0"/>
              </a:spcBef>
              <a:buFontTx/>
              <a:buNone/>
            </a:pPr>
            <a:r>
              <a:rPr lang="en-US" altLang="en-US" sz="1800" dirty="0">
                <a:latin typeface="Times New Roman" panose="02020603050405020304" pitchFamily="18" charset="0"/>
              </a:rPr>
              <a:t>    the olivine reaction relationship.</a:t>
            </a:r>
          </a:p>
          <a:p>
            <a:pPr eaLnBrk="1" hangingPunct="1">
              <a:spcBef>
                <a:spcPct val="0"/>
              </a:spcBef>
              <a:buFontTx/>
              <a:buNone/>
            </a:pPr>
            <a:endParaRPr lang="en-US" altLang="en-US" sz="1800" dirty="0">
              <a:latin typeface="Times New Roman" panose="02020603050405020304" pitchFamily="18" charset="0"/>
            </a:endParaRPr>
          </a:p>
          <a:p>
            <a:pPr eaLnBrk="1" hangingPunct="1">
              <a:spcBef>
                <a:spcPct val="0"/>
              </a:spcBef>
            </a:pPr>
            <a:r>
              <a:rPr lang="en-US" altLang="en-US" sz="1600" dirty="0">
                <a:latin typeface="Times New Roman" panose="02020603050405020304" pitchFamily="18" charset="0"/>
              </a:rPr>
              <a:t>   </a:t>
            </a:r>
            <a:r>
              <a:rPr lang="en-US" altLang="en-US" sz="1800" b="1" dirty="0">
                <a:latin typeface="Times New Roman" panose="02020603050405020304" pitchFamily="18" charset="0"/>
              </a:rPr>
              <a:t>Hypersthene and olivine normative tholeiitic basalts</a:t>
            </a:r>
            <a:r>
              <a:rPr lang="en-US" altLang="en-US" sz="1800" dirty="0">
                <a:latin typeface="Times New Roman" panose="02020603050405020304" pitchFamily="18" charset="0"/>
              </a:rPr>
              <a:t> with a relatively restricted compositional range     </a:t>
            </a:r>
          </a:p>
          <a:p>
            <a:pPr eaLnBrk="1" hangingPunct="1">
              <a:spcBef>
                <a:spcPct val="0"/>
              </a:spcBef>
              <a:buFontTx/>
              <a:buNone/>
            </a:pPr>
            <a:r>
              <a:rPr lang="en-US" altLang="en-US" sz="1800" dirty="0">
                <a:latin typeface="Times New Roman" panose="02020603050405020304" pitchFamily="18" charset="0"/>
              </a:rPr>
              <a:t>    corresponding to a density minimum along their liquid line of descent.</a:t>
            </a:r>
          </a:p>
          <a:p>
            <a:pPr eaLnBrk="1" hangingPunct="1">
              <a:spcBef>
                <a:spcPct val="0"/>
              </a:spcBef>
            </a:pPr>
            <a:endParaRPr lang="en-US" altLang="en-US" sz="1800" dirty="0">
              <a:latin typeface="Times New Roman" panose="02020603050405020304" pitchFamily="18" charset="0"/>
            </a:endParaRPr>
          </a:p>
          <a:p>
            <a:pPr eaLnBrk="1" hangingPunct="1">
              <a:spcBef>
                <a:spcPct val="0"/>
              </a:spcBef>
            </a:pPr>
            <a:r>
              <a:rPr lang="en-US" altLang="en-US" sz="1600" dirty="0">
                <a:latin typeface="Times New Roman" panose="02020603050405020304" pitchFamily="18" charset="0"/>
              </a:rPr>
              <a:t>    </a:t>
            </a:r>
            <a:r>
              <a:rPr lang="en-US" altLang="en-US" sz="1800" dirty="0">
                <a:latin typeface="Times New Roman" panose="02020603050405020304" pitchFamily="18" charset="0"/>
              </a:rPr>
              <a:t>Primitive lava compositions (high MgO) are the most Fe-poor tholeiitic basalts on the Earth.</a:t>
            </a:r>
          </a:p>
          <a:p>
            <a:pPr eaLnBrk="1" hangingPunct="1">
              <a:spcBef>
                <a:spcPct val="0"/>
              </a:spcBef>
            </a:pPr>
            <a:endParaRPr lang="en-US" altLang="en-US" sz="1800" dirty="0">
              <a:latin typeface="Times New Roman" panose="02020603050405020304" pitchFamily="18" charset="0"/>
            </a:endParaRPr>
          </a:p>
          <a:p>
            <a:pPr eaLnBrk="1" hangingPunct="1">
              <a:spcBef>
                <a:spcPct val="0"/>
              </a:spcBef>
            </a:pPr>
            <a:r>
              <a:rPr lang="en-US" altLang="en-US" sz="1600" dirty="0">
                <a:latin typeface="Times New Roman" panose="02020603050405020304" pitchFamily="18" charset="0"/>
              </a:rPr>
              <a:t>   </a:t>
            </a:r>
            <a:r>
              <a:rPr lang="en-US" altLang="en-US" sz="1800" b="1" dirty="0">
                <a:latin typeface="Times New Roman" panose="02020603050405020304" pitchFamily="18" charset="0"/>
              </a:rPr>
              <a:t>Combined high Al (Al</a:t>
            </a:r>
            <a:r>
              <a:rPr lang="en-US" altLang="en-US" sz="1800" b="1" baseline="-25000" dirty="0">
                <a:latin typeface="Times New Roman" panose="02020603050405020304" pitchFamily="18" charset="0"/>
              </a:rPr>
              <a:t>2</a:t>
            </a:r>
            <a:r>
              <a:rPr lang="en-US" altLang="en-US" sz="1800" b="1" dirty="0">
                <a:latin typeface="Times New Roman" panose="02020603050405020304" pitchFamily="18" charset="0"/>
              </a:rPr>
              <a:t>O</a:t>
            </a:r>
            <a:r>
              <a:rPr lang="en-US" altLang="en-US" sz="1800" b="1" baseline="-25000" dirty="0">
                <a:latin typeface="Times New Roman" panose="02020603050405020304" pitchFamily="18" charset="0"/>
              </a:rPr>
              <a:t>3</a:t>
            </a:r>
            <a:r>
              <a:rPr lang="en-US" altLang="en-US" sz="1800" b="1" dirty="0">
                <a:latin typeface="Times New Roman" panose="02020603050405020304" pitchFamily="18" charset="0"/>
              </a:rPr>
              <a:t> = 15-18 wt.%) and high Ca (</a:t>
            </a:r>
            <a:r>
              <a:rPr lang="en-US" altLang="en-US" sz="1800" b="1" dirty="0" err="1">
                <a:latin typeface="Times New Roman" panose="02020603050405020304" pitchFamily="18" charset="0"/>
              </a:rPr>
              <a:t>CaO</a:t>
            </a:r>
            <a:r>
              <a:rPr lang="en-US" altLang="en-US" sz="1800" b="1" dirty="0">
                <a:latin typeface="Times New Roman" panose="02020603050405020304" pitchFamily="18" charset="0"/>
              </a:rPr>
              <a:t> = 11-13 wt.%), </a:t>
            </a:r>
            <a:r>
              <a:rPr lang="en-US" altLang="en-US" sz="1800" dirty="0">
                <a:latin typeface="Times New Roman" panose="02020603050405020304" pitchFamily="18" charset="0"/>
              </a:rPr>
              <a:t>primitive OIB or Hotspot  </a:t>
            </a:r>
          </a:p>
          <a:p>
            <a:pPr eaLnBrk="1" hangingPunct="1">
              <a:spcBef>
                <a:spcPct val="0"/>
              </a:spcBef>
              <a:buFontTx/>
              <a:buNone/>
            </a:pPr>
            <a:r>
              <a:rPr lang="en-US" altLang="en-US" sz="1800" dirty="0">
                <a:latin typeface="Times New Roman" panose="02020603050405020304" pitchFamily="18" charset="0"/>
              </a:rPr>
              <a:t>     tholeiitic basalts commonly have low Al (&lt; 15 wt.% Al</a:t>
            </a:r>
            <a:r>
              <a:rPr lang="en-US" altLang="en-US" sz="1800" baseline="-25000" dirty="0">
                <a:latin typeface="Times New Roman" panose="02020603050405020304" pitchFamily="18" charset="0"/>
              </a:rPr>
              <a:t>2</a:t>
            </a:r>
            <a:r>
              <a:rPr lang="en-US" altLang="en-US" sz="1800" dirty="0">
                <a:latin typeface="Times New Roman" panose="02020603050405020304" pitchFamily="18" charset="0"/>
              </a:rPr>
              <a:t>O</a:t>
            </a:r>
            <a:r>
              <a:rPr lang="en-US" altLang="en-US" sz="1800" baseline="-25000" dirty="0">
                <a:latin typeface="Times New Roman" panose="02020603050405020304" pitchFamily="18" charset="0"/>
              </a:rPr>
              <a:t>3</a:t>
            </a:r>
            <a:r>
              <a:rPr lang="en-US" altLang="en-US" sz="1800" dirty="0">
                <a:latin typeface="Times New Roman" panose="02020603050405020304" pitchFamily="18" charset="0"/>
              </a:rPr>
              <a:t>) and low Ca (</a:t>
            </a:r>
            <a:r>
              <a:rPr lang="en-US" altLang="en-US" sz="1800" dirty="0">
                <a:latin typeface="Times New Roman" panose="02020603050405020304" pitchFamily="18" charset="0"/>
                <a:sym typeface="Symbol" panose="05050102010706020507" pitchFamily="18" charset="2"/>
              </a:rPr>
              <a:t></a:t>
            </a:r>
            <a:r>
              <a:rPr lang="en-US" altLang="en-US" sz="1800" dirty="0">
                <a:latin typeface="Times New Roman" panose="02020603050405020304" pitchFamily="18" charset="0"/>
              </a:rPr>
              <a:t> 10 wt.% </a:t>
            </a:r>
            <a:r>
              <a:rPr lang="en-US" altLang="en-US" sz="1800" dirty="0" err="1">
                <a:latin typeface="Times New Roman" panose="02020603050405020304" pitchFamily="18" charset="0"/>
              </a:rPr>
              <a:t>CaO</a:t>
            </a:r>
            <a:r>
              <a:rPr lang="en-US" altLang="en-US" sz="1800" dirty="0">
                <a:latin typeface="Times New Roman" panose="02020603050405020304" pitchFamily="18" charset="0"/>
              </a:rPr>
              <a:t>).</a:t>
            </a:r>
          </a:p>
          <a:p>
            <a:pPr eaLnBrk="1" hangingPunct="1">
              <a:spcBef>
                <a:spcPct val="0"/>
              </a:spcBef>
              <a:buFontTx/>
              <a:buNone/>
            </a:pPr>
            <a:endParaRPr lang="en-US" altLang="en-US" sz="1800" dirty="0">
              <a:latin typeface="Times New Roman" panose="02020603050405020304" pitchFamily="18" charset="0"/>
            </a:endParaRPr>
          </a:p>
          <a:p>
            <a:pPr eaLnBrk="1" hangingPunct="1">
              <a:spcBef>
                <a:spcPct val="0"/>
              </a:spcBef>
            </a:pPr>
            <a:r>
              <a:rPr lang="en-US" altLang="en-US" sz="1600" dirty="0">
                <a:latin typeface="Times New Roman" panose="02020603050405020304" pitchFamily="18" charset="0"/>
              </a:rPr>
              <a:t>    The </a:t>
            </a:r>
            <a:r>
              <a:rPr lang="en-US" altLang="en-US" sz="1800" b="1" dirty="0">
                <a:latin typeface="Times New Roman" panose="02020603050405020304" pitchFamily="18" charset="0"/>
              </a:rPr>
              <a:t>Lowest oxidation states (Fe</a:t>
            </a:r>
            <a:r>
              <a:rPr lang="en-US" altLang="en-US" sz="1800" b="1" baseline="30000" dirty="0">
                <a:latin typeface="Times New Roman" panose="02020603050405020304" pitchFamily="18" charset="0"/>
              </a:rPr>
              <a:t>3+</a:t>
            </a:r>
            <a:r>
              <a:rPr lang="en-US" altLang="en-US" sz="1800" b="1" dirty="0">
                <a:latin typeface="Times New Roman" panose="02020603050405020304" pitchFamily="18" charset="0"/>
              </a:rPr>
              <a:t>/</a:t>
            </a:r>
            <a:r>
              <a:rPr lang="en-US" altLang="en-US" sz="1800" b="1" dirty="0">
                <a:latin typeface="Times New Roman" panose="02020603050405020304" pitchFamily="18" charset="0"/>
                <a:sym typeface="Symbol" panose="05050102010706020507" pitchFamily="18" charset="2"/>
              </a:rPr>
              <a:t></a:t>
            </a:r>
            <a:r>
              <a:rPr lang="en-US" altLang="en-US" sz="1800" b="1" dirty="0">
                <a:latin typeface="Times New Roman" panose="02020603050405020304" pitchFamily="18" charset="0"/>
              </a:rPr>
              <a:t>Fe = 0.05 - 0.10) </a:t>
            </a:r>
            <a:r>
              <a:rPr lang="en-US" altLang="en-US" sz="1800" dirty="0">
                <a:latin typeface="Times New Roman" panose="02020603050405020304" pitchFamily="18" charset="0"/>
              </a:rPr>
              <a:t>of all basaltic magmas.</a:t>
            </a:r>
          </a:p>
          <a:p>
            <a:pPr eaLnBrk="1" hangingPunct="1">
              <a:spcBef>
                <a:spcPct val="0"/>
              </a:spcBef>
              <a:buFontTx/>
              <a:buNone/>
            </a:pPr>
            <a:r>
              <a:rPr lang="en-US" altLang="en-US" sz="1600" dirty="0">
                <a:latin typeface="Times New Roman" panose="02020603050405020304" pitchFamily="18" charset="0"/>
              </a:rPr>
              <a:t> </a:t>
            </a:r>
          </a:p>
          <a:p>
            <a:pPr eaLnBrk="1" hangingPunct="1">
              <a:spcBef>
                <a:spcPct val="0"/>
              </a:spcBef>
            </a:pPr>
            <a:r>
              <a:rPr lang="en-US" altLang="en-US" sz="1600" dirty="0">
                <a:latin typeface="Times New Roman" panose="02020603050405020304" pitchFamily="18" charset="0"/>
              </a:rPr>
              <a:t>    </a:t>
            </a:r>
            <a:r>
              <a:rPr lang="en-US" altLang="en-US" sz="1800" b="1" dirty="0">
                <a:latin typeface="Times New Roman" panose="02020603050405020304" pitchFamily="18" charset="0"/>
              </a:rPr>
              <a:t>N-MORB are the most depleted of modern lavas</a:t>
            </a:r>
            <a:r>
              <a:rPr lang="en-US" altLang="en-US" sz="1800" dirty="0">
                <a:latin typeface="Times New Roman" panose="02020603050405020304" pitchFamily="18" charset="0"/>
              </a:rPr>
              <a:t> in terms of incompatible trace elements, especially </a:t>
            </a:r>
          </a:p>
          <a:p>
            <a:pPr eaLnBrk="1" hangingPunct="1">
              <a:spcBef>
                <a:spcPct val="0"/>
              </a:spcBef>
              <a:buFontTx/>
              <a:buNone/>
            </a:pPr>
            <a:r>
              <a:rPr lang="en-US" altLang="en-US" sz="1800" dirty="0">
                <a:latin typeface="Times New Roman" panose="02020603050405020304" pitchFamily="18" charset="0"/>
              </a:rPr>
              <a:t>     LIL elements (K, </a:t>
            </a:r>
            <a:r>
              <a:rPr lang="en-US" altLang="en-US" sz="1800" dirty="0" err="1">
                <a:latin typeface="Times New Roman" panose="02020603050405020304" pitchFamily="18" charset="0"/>
              </a:rPr>
              <a:t>Rb</a:t>
            </a:r>
            <a:r>
              <a:rPr lang="en-US" altLang="en-US" sz="1800" dirty="0">
                <a:latin typeface="Times New Roman" panose="02020603050405020304" pitchFamily="18" charset="0"/>
              </a:rPr>
              <a:t>, Ba) and LREE.  They are, however, relatively rich in HREE, which are relatively </a:t>
            </a:r>
          </a:p>
          <a:p>
            <a:pPr eaLnBrk="1" hangingPunct="1">
              <a:spcBef>
                <a:spcPct val="0"/>
              </a:spcBef>
              <a:buFontTx/>
              <a:buNone/>
            </a:pPr>
            <a:r>
              <a:rPr lang="en-US" altLang="en-US" sz="1800" dirty="0">
                <a:latin typeface="Times New Roman" panose="02020603050405020304" pitchFamily="18" charset="0"/>
              </a:rPr>
              <a:t>     unfractionated.</a:t>
            </a:r>
          </a:p>
          <a:p>
            <a:pPr eaLnBrk="1" hangingPunct="1">
              <a:spcBef>
                <a:spcPct val="0"/>
              </a:spcBef>
            </a:pPr>
            <a:endParaRPr lang="en-US" altLang="en-US" sz="1800" dirty="0">
              <a:latin typeface="Times New Roman" panose="02020603050405020304" pitchFamily="18" charset="0"/>
            </a:endParaRPr>
          </a:p>
          <a:p>
            <a:pPr eaLnBrk="1" hangingPunct="1">
              <a:spcBef>
                <a:spcPct val="0"/>
              </a:spcBef>
              <a:buNone/>
            </a:pPr>
            <a:endParaRPr lang="en-US" altLang="en-US" sz="1800" dirty="0">
              <a:latin typeface="Times New Roman" panose="02020603050405020304" pitchFamily="18" charset="0"/>
            </a:endParaRPr>
          </a:p>
        </p:txBody>
      </p:sp>
    </p:spTree>
    <p:extLst>
      <p:ext uri="{BB962C8B-B14F-4D97-AF65-F5344CB8AC3E}">
        <p14:creationId xmlns:p14="http://schemas.microsoft.com/office/powerpoint/2010/main" val="227993566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099175" y="470715"/>
            <a:ext cx="576430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i="1" dirty="0">
                <a:latin typeface="Times New Roman" panose="02020603050405020304" pitchFamily="18" charset="0"/>
              </a:rPr>
              <a:t>              Petrographic Characteristics of MORB</a:t>
            </a:r>
          </a:p>
          <a:p>
            <a:pPr eaLnBrk="1" hangingPunct="1">
              <a:spcBef>
                <a:spcPct val="0"/>
              </a:spcBef>
              <a:buFontTx/>
              <a:buNone/>
            </a:pPr>
            <a:endParaRPr lang="en-US" altLang="en-US" sz="1800" b="1" i="1" dirty="0">
              <a:latin typeface="Times New Roman" panose="02020603050405020304" pitchFamily="18" charset="0"/>
            </a:endParaRPr>
          </a:p>
          <a:p>
            <a:pPr eaLnBrk="1" hangingPunct="1">
              <a:spcBef>
                <a:spcPct val="0"/>
              </a:spcBef>
              <a:buFontTx/>
              <a:buNone/>
            </a:pP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Picrites</a:t>
            </a:r>
            <a:r>
              <a:rPr lang="en-US" altLang="en-US" sz="1600" b="1" i="1" dirty="0">
                <a:latin typeface="Times New Roman" panose="02020603050405020304" pitchFamily="18" charset="0"/>
              </a:rPr>
              <a:t> </a:t>
            </a:r>
            <a:r>
              <a:rPr lang="en-US" altLang="en-US" sz="1600" i="1" dirty="0">
                <a:latin typeface="Times New Roman" panose="02020603050405020304" pitchFamily="18" charset="0"/>
              </a:rPr>
              <a:t>(MgO &gt; 12 wt.%)</a:t>
            </a:r>
          </a:p>
          <a:p>
            <a:pPr eaLnBrk="1" hangingPunct="1">
              <a:spcBef>
                <a:spcPct val="0"/>
              </a:spcBef>
              <a:buFontTx/>
              <a:buNone/>
            </a:pPr>
            <a:r>
              <a:rPr lang="en-US" altLang="en-US" sz="1600" b="1" i="1" dirty="0">
                <a:latin typeface="Times New Roman" panose="02020603050405020304" pitchFamily="18" charset="0"/>
              </a:rPr>
              <a:t>       </a:t>
            </a:r>
            <a:r>
              <a:rPr lang="en-US" altLang="en-US" sz="1400" dirty="0">
                <a:latin typeface="Times New Roman" panose="02020603050405020304" pitchFamily="18" charset="0"/>
              </a:rPr>
              <a:t>Relatively rare, </a:t>
            </a:r>
          </a:p>
          <a:p>
            <a:pPr eaLnBrk="1" hangingPunct="1">
              <a:spcBef>
                <a:spcPct val="0"/>
              </a:spcBef>
              <a:buFontTx/>
              <a:buNone/>
            </a:pPr>
            <a:r>
              <a:rPr lang="en-US" altLang="en-US" sz="1400" dirty="0">
                <a:latin typeface="Times New Roman" panose="02020603050405020304" pitchFamily="18" charset="0"/>
              </a:rPr>
              <a:t>        Highly porphyritic lavas (20+%) with olivine </a:t>
            </a:r>
            <a:r>
              <a:rPr lang="en-US" altLang="en-US" sz="1400" dirty="0" err="1">
                <a:latin typeface="Times New Roman" panose="02020603050405020304" pitchFamily="18" charset="0"/>
              </a:rPr>
              <a:t>megacrysts</a:t>
            </a:r>
            <a:r>
              <a:rPr lang="en-US" altLang="en-US" sz="1400" dirty="0">
                <a:latin typeface="Times New Roman" panose="02020603050405020304" pitchFamily="18" charset="0"/>
              </a:rPr>
              <a:t> to </a:t>
            </a:r>
            <a:r>
              <a:rPr lang="en-US" altLang="en-US" sz="1400" dirty="0" err="1">
                <a:latin typeface="Times New Roman" panose="02020603050405020304" pitchFamily="18" charset="0"/>
              </a:rPr>
              <a:t>Fo</a:t>
            </a:r>
            <a:r>
              <a:rPr lang="en-US" altLang="en-US" sz="1400" dirty="0">
                <a:latin typeface="Times New Roman" panose="02020603050405020304" pitchFamily="18" charset="0"/>
              </a:rPr>
              <a:t> 91.</a:t>
            </a:r>
          </a:p>
          <a:p>
            <a:pPr eaLnBrk="1" hangingPunct="1">
              <a:spcBef>
                <a:spcPct val="0"/>
              </a:spcBef>
              <a:buFontTx/>
              <a:buNone/>
            </a:pPr>
            <a:endParaRPr lang="en-US" altLang="en-US" sz="1400" b="1" dirty="0">
              <a:latin typeface="Times New Roman" panose="02020603050405020304" pitchFamily="18" charset="0"/>
            </a:endParaRPr>
          </a:p>
          <a:p>
            <a:pPr eaLnBrk="1" hangingPunct="1">
              <a:spcBef>
                <a:spcPct val="0"/>
              </a:spcBef>
              <a:buFontTx/>
              <a:buNone/>
            </a:pPr>
            <a:r>
              <a:rPr lang="en-US" altLang="en-US" sz="1600" b="1" dirty="0">
                <a:latin typeface="Times New Roman" panose="02020603050405020304" pitchFamily="18" charset="0"/>
              </a:rPr>
              <a:t>    Olivine basalts</a:t>
            </a:r>
            <a:r>
              <a:rPr lang="en-US" altLang="en-US" sz="1600" b="1" i="1" dirty="0">
                <a:latin typeface="Times New Roman" panose="02020603050405020304" pitchFamily="18" charset="0"/>
              </a:rPr>
              <a:t>  </a:t>
            </a:r>
            <a:r>
              <a:rPr lang="en-US" altLang="en-US" sz="1600" i="1" dirty="0">
                <a:latin typeface="Times New Roman" panose="02020603050405020304" pitchFamily="18" charset="0"/>
              </a:rPr>
              <a:t>(MgO = 10 - 12 wt.%)</a:t>
            </a:r>
          </a:p>
          <a:p>
            <a:pPr eaLnBrk="1" hangingPunct="1">
              <a:spcBef>
                <a:spcPct val="0"/>
              </a:spcBef>
              <a:buFontTx/>
              <a:buNone/>
            </a:pPr>
            <a:r>
              <a:rPr lang="en-US" altLang="en-US" sz="1600" b="1" i="1" dirty="0">
                <a:latin typeface="Times New Roman" panose="02020603050405020304" pitchFamily="18" charset="0"/>
              </a:rPr>
              <a:t>       </a:t>
            </a:r>
            <a:r>
              <a:rPr lang="en-US" altLang="en-US" sz="1400" dirty="0">
                <a:latin typeface="Times New Roman" panose="02020603050405020304" pitchFamily="18" charset="0"/>
              </a:rPr>
              <a:t>Porphyritic basalts with more olivine than </a:t>
            </a:r>
            <a:r>
              <a:rPr lang="en-US" altLang="en-US" sz="1400" dirty="0" err="1">
                <a:latin typeface="Times New Roman" panose="02020603050405020304" pitchFamily="18" charset="0"/>
              </a:rPr>
              <a:t>plag</a:t>
            </a:r>
            <a:r>
              <a:rPr lang="en-US" altLang="en-US" sz="1400" dirty="0">
                <a:latin typeface="Times New Roman" panose="02020603050405020304" pitchFamily="18" charset="0"/>
              </a:rPr>
              <a:t>. phenocrysts.</a:t>
            </a:r>
          </a:p>
          <a:p>
            <a:pPr eaLnBrk="1" hangingPunct="1">
              <a:spcBef>
                <a:spcPct val="0"/>
              </a:spcBef>
              <a:buFontTx/>
              <a:buNone/>
            </a:pPr>
            <a:r>
              <a:rPr lang="en-US" altLang="en-US" sz="1400" dirty="0">
                <a:latin typeface="Times New Roman" panose="02020603050405020304" pitchFamily="18" charset="0"/>
              </a:rPr>
              <a:t>         Predominate along the central ridge axis and valley floor.</a:t>
            </a:r>
          </a:p>
          <a:p>
            <a:pPr eaLnBrk="1" hangingPunct="1">
              <a:spcBef>
                <a:spcPct val="0"/>
              </a:spcBef>
              <a:buFontTx/>
              <a:buNone/>
            </a:pPr>
            <a:endParaRPr lang="en-US" altLang="en-US" sz="1400" b="1" dirty="0">
              <a:latin typeface="Times New Roman" panose="02020603050405020304" pitchFamily="18" charset="0"/>
            </a:endParaRPr>
          </a:p>
          <a:p>
            <a:pPr eaLnBrk="1" hangingPunct="1">
              <a:spcBef>
                <a:spcPct val="0"/>
              </a:spcBef>
              <a:buFontTx/>
              <a:buNone/>
            </a:pPr>
            <a:r>
              <a:rPr lang="en-US" altLang="en-US" sz="1600" b="1" dirty="0">
                <a:latin typeface="Times New Roman" panose="02020603050405020304" pitchFamily="18" charset="0"/>
              </a:rPr>
              <a:t>    Olivine - plagioclase basalts</a:t>
            </a:r>
            <a:r>
              <a:rPr lang="en-US" altLang="en-US" sz="1600" b="1" i="1" dirty="0">
                <a:latin typeface="Times New Roman" panose="02020603050405020304" pitchFamily="18" charset="0"/>
              </a:rPr>
              <a:t> </a:t>
            </a:r>
            <a:r>
              <a:rPr lang="en-US" altLang="en-US" sz="1600" i="1" dirty="0">
                <a:latin typeface="Times New Roman" panose="02020603050405020304" pitchFamily="18" charset="0"/>
              </a:rPr>
              <a:t>(MgO </a:t>
            </a:r>
            <a:r>
              <a:rPr lang="en-US" altLang="en-US" sz="1600" i="1" dirty="0">
                <a:latin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rPr>
              <a:t> 10 wt.%).</a:t>
            </a:r>
          </a:p>
          <a:p>
            <a:pPr eaLnBrk="1" hangingPunct="1">
              <a:spcBef>
                <a:spcPct val="0"/>
              </a:spcBef>
              <a:buFontTx/>
              <a:buNone/>
            </a:pPr>
            <a:r>
              <a:rPr lang="en-US" altLang="en-US" sz="1600" b="1" i="1" dirty="0">
                <a:latin typeface="Times New Roman" panose="02020603050405020304" pitchFamily="18" charset="0"/>
              </a:rPr>
              <a:t>        </a:t>
            </a:r>
            <a:r>
              <a:rPr lang="en-US" altLang="en-US" sz="1400" dirty="0">
                <a:latin typeface="Times New Roman" panose="02020603050405020304" pitchFamily="18" charset="0"/>
              </a:rPr>
              <a:t>Porphyritic basalts with </a:t>
            </a:r>
            <a:r>
              <a:rPr lang="en-US" altLang="en-US" sz="1400" dirty="0" err="1">
                <a:latin typeface="Times New Roman" panose="02020603050405020304" pitchFamily="18" charset="0"/>
              </a:rPr>
              <a:t>plag</a:t>
            </a:r>
            <a:r>
              <a:rPr lang="en-US" altLang="en-US" sz="1400" dirty="0">
                <a:latin typeface="Times New Roman" panose="02020603050405020304" pitchFamily="18" charset="0"/>
              </a:rPr>
              <a:t>. more abundant than olivine.</a:t>
            </a:r>
            <a:r>
              <a:rPr lang="en-US" altLang="en-US" sz="1600" dirty="0">
                <a:latin typeface="Times New Roman" panose="02020603050405020304" pitchFamily="18" charset="0"/>
              </a:rPr>
              <a:t> </a:t>
            </a:r>
          </a:p>
          <a:p>
            <a:pPr eaLnBrk="1" hangingPunct="1">
              <a:spcBef>
                <a:spcPct val="0"/>
              </a:spcBef>
              <a:buFontTx/>
              <a:buNone/>
            </a:pPr>
            <a:r>
              <a:rPr lang="en-US" altLang="en-US" sz="1400" dirty="0">
                <a:latin typeface="Times New Roman" panose="02020603050405020304" pitchFamily="18" charset="0"/>
              </a:rPr>
              <a:t>          More common on central valley scarps and walls.</a:t>
            </a:r>
          </a:p>
          <a:p>
            <a:pPr eaLnBrk="1" hangingPunct="1">
              <a:spcBef>
                <a:spcPct val="0"/>
              </a:spcBef>
              <a:buFontTx/>
              <a:buNone/>
            </a:pPr>
            <a:endParaRPr lang="en-US" altLang="en-US" sz="1400" b="1" dirty="0">
              <a:latin typeface="Times New Roman" panose="02020603050405020304" pitchFamily="18" charset="0"/>
            </a:endParaRPr>
          </a:p>
          <a:p>
            <a:pPr eaLnBrk="1" hangingPunct="1">
              <a:spcBef>
                <a:spcPct val="0"/>
              </a:spcBef>
              <a:buFontTx/>
              <a:buNone/>
            </a:pPr>
            <a:r>
              <a:rPr lang="en-US" altLang="en-US" sz="1600" b="1" dirty="0">
                <a:latin typeface="Times New Roman" panose="02020603050405020304" pitchFamily="18" charset="0"/>
              </a:rPr>
              <a:t>    Plagioclase basalts</a:t>
            </a:r>
            <a:r>
              <a:rPr lang="en-US" altLang="en-US" sz="1600" b="1" i="1" dirty="0">
                <a:latin typeface="Times New Roman" panose="02020603050405020304" pitchFamily="18" charset="0"/>
              </a:rPr>
              <a:t> </a:t>
            </a:r>
            <a:r>
              <a:rPr lang="en-US" altLang="en-US" sz="1600" i="1" dirty="0">
                <a:latin typeface="Times New Roman" panose="02020603050405020304" pitchFamily="18" charset="0"/>
              </a:rPr>
              <a:t>(Al</a:t>
            </a:r>
            <a:r>
              <a:rPr lang="en-US" altLang="en-US" sz="1600" i="1" baseline="-25000" dirty="0">
                <a:latin typeface="Times New Roman" panose="02020603050405020304" pitchFamily="18" charset="0"/>
              </a:rPr>
              <a:t>2</a:t>
            </a:r>
            <a:r>
              <a:rPr lang="en-US" altLang="en-US" sz="1600" i="1" dirty="0">
                <a:latin typeface="Times New Roman" panose="02020603050405020304" pitchFamily="18" charset="0"/>
              </a:rPr>
              <a:t>O</a:t>
            </a:r>
            <a:r>
              <a:rPr lang="en-US" altLang="en-US" sz="1600" i="1" baseline="-25000" dirty="0">
                <a:latin typeface="Times New Roman" panose="02020603050405020304" pitchFamily="18" charset="0"/>
              </a:rPr>
              <a:t>3</a:t>
            </a:r>
            <a:r>
              <a:rPr lang="en-US" altLang="en-US" sz="1600" i="1" dirty="0">
                <a:latin typeface="Times New Roman" panose="02020603050405020304" pitchFamily="18" charset="0"/>
              </a:rPr>
              <a:t> </a:t>
            </a:r>
            <a:r>
              <a:rPr lang="en-US" altLang="en-US" sz="1600" i="1" dirty="0">
                <a:latin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rPr>
              <a:t> 19 wt.%)</a:t>
            </a:r>
          </a:p>
          <a:p>
            <a:pPr eaLnBrk="1" hangingPunct="1">
              <a:spcBef>
                <a:spcPct val="0"/>
              </a:spcBef>
              <a:buFontTx/>
              <a:buNone/>
            </a:pPr>
            <a:r>
              <a:rPr lang="en-US" altLang="en-US" sz="1400" dirty="0">
                <a:latin typeface="Times New Roman" panose="02020603050405020304" pitchFamily="18" charset="0"/>
              </a:rPr>
              <a:t>          Highly porphyritic basalts with </a:t>
            </a:r>
            <a:r>
              <a:rPr lang="en-US" altLang="en-US" sz="1400" dirty="0" err="1">
                <a:latin typeface="Times New Roman" panose="02020603050405020304" pitchFamily="18" charset="0"/>
              </a:rPr>
              <a:t>plag</a:t>
            </a:r>
            <a:r>
              <a:rPr lang="en-US" altLang="en-US" sz="1400" dirty="0">
                <a:latin typeface="Times New Roman" panose="02020603050405020304" pitchFamily="18" charset="0"/>
              </a:rPr>
              <a:t>. </a:t>
            </a:r>
            <a:r>
              <a:rPr lang="en-US" altLang="en-US" sz="1400" dirty="0" err="1">
                <a:latin typeface="Times New Roman" panose="02020603050405020304" pitchFamily="18" charset="0"/>
              </a:rPr>
              <a:t>megacrysts</a:t>
            </a:r>
            <a:r>
              <a:rPr lang="en-US" altLang="en-US" sz="1400" dirty="0">
                <a:latin typeface="Times New Roman" panose="02020603050405020304" pitchFamily="18" charset="0"/>
              </a:rPr>
              <a:t> to An 90.</a:t>
            </a:r>
          </a:p>
          <a:p>
            <a:pPr eaLnBrk="1" hangingPunct="1">
              <a:spcBef>
                <a:spcPct val="0"/>
              </a:spcBef>
              <a:buFontTx/>
              <a:buNone/>
            </a:pPr>
            <a:r>
              <a:rPr lang="en-US" altLang="en-US" sz="1400" dirty="0">
                <a:latin typeface="Times New Roman" panose="02020603050405020304" pitchFamily="18" charset="0"/>
              </a:rPr>
              <a:t>          Probably represent </a:t>
            </a:r>
            <a:r>
              <a:rPr lang="en-US" altLang="en-US" sz="1400" dirty="0" err="1">
                <a:latin typeface="Times New Roman" panose="02020603050405020304" pitchFamily="18" charset="0"/>
              </a:rPr>
              <a:t>plag</a:t>
            </a:r>
            <a:r>
              <a:rPr lang="en-US" altLang="en-US" sz="1400" dirty="0">
                <a:latin typeface="Times New Roman" panose="02020603050405020304" pitchFamily="18" charset="0"/>
              </a:rPr>
              <a:t>. cumulates.</a:t>
            </a:r>
          </a:p>
          <a:p>
            <a:pPr eaLnBrk="1" hangingPunct="1">
              <a:spcBef>
                <a:spcPct val="0"/>
              </a:spcBef>
              <a:buFontTx/>
              <a:buNone/>
            </a:pPr>
            <a:endParaRPr lang="en-US" altLang="en-US" sz="1400" b="1" dirty="0">
              <a:latin typeface="Times New Roman" panose="02020603050405020304" pitchFamily="18" charset="0"/>
            </a:endParaRPr>
          </a:p>
          <a:p>
            <a:pPr eaLnBrk="1" hangingPunct="1">
              <a:spcBef>
                <a:spcPct val="0"/>
              </a:spcBef>
              <a:buFontTx/>
              <a:buNone/>
            </a:pPr>
            <a:r>
              <a:rPr lang="en-US" altLang="en-US" sz="1600" b="1" dirty="0">
                <a:latin typeface="Times New Roman" panose="02020603050405020304" pitchFamily="18" charset="0"/>
              </a:rPr>
              <a:t>    Plagioclase - clinopyroxene basalts</a:t>
            </a:r>
            <a:r>
              <a:rPr lang="en-US" altLang="en-US" sz="1600" b="1" i="1" dirty="0">
                <a:latin typeface="Times New Roman" panose="02020603050405020304" pitchFamily="18" charset="0"/>
              </a:rPr>
              <a:t> </a:t>
            </a:r>
            <a:r>
              <a:rPr lang="en-US" altLang="en-US" sz="1600" i="1" dirty="0">
                <a:latin typeface="Times New Roman" panose="02020603050405020304" pitchFamily="18" charset="0"/>
              </a:rPr>
              <a:t>(MgO </a:t>
            </a:r>
            <a:r>
              <a:rPr lang="en-US" altLang="en-US" sz="1600" i="1" dirty="0">
                <a:latin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rPr>
              <a:t> 7 wt.%)</a:t>
            </a:r>
          </a:p>
          <a:p>
            <a:pPr eaLnBrk="1" hangingPunct="1">
              <a:spcBef>
                <a:spcPct val="0"/>
              </a:spcBef>
              <a:buFontTx/>
              <a:buNone/>
            </a:pPr>
            <a:r>
              <a:rPr lang="en-US" altLang="en-US" sz="1400" dirty="0">
                <a:latin typeface="Times New Roman" panose="02020603050405020304" pitchFamily="18" charset="0"/>
              </a:rPr>
              <a:t>          Relatively </a:t>
            </a:r>
            <a:r>
              <a:rPr lang="en-US" altLang="en-US" sz="1400" dirty="0" err="1">
                <a:latin typeface="Times New Roman" panose="02020603050405020304" pitchFamily="18" charset="0"/>
              </a:rPr>
              <a:t>aphyric</a:t>
            </a:r>
            <a:r>
              <a:rPr lang="en-US" altLang="en-US" sz="1400" dirty="0">
                <a:latin typeface="Times New Roman" panose="02020603050405020304" pitchFamily="18" charset="0"/>
              </a:rPr>
              <a:t> basalts with minor </a:t>
            </a:r>
            <a:r>
              <a:rPr lang="en-US" altLang="en-US" sz="1400" dirty="0" err="1">
                <a:latin typeface="Times New Roman" panose="02020603050405020304" pitchFamily="18" charset="0"/>
              </a:rPr>
              <a:t>cpx</a:t>
            </a:r>
            <a:r>
              <a:rPr lang="en-US" altLang="en-US" sz="1400" dirty="0">
                <a:latin typeface="Times New Roman" panose="02020603050405020304" pitchFamily="18" charset="0"/>
              </a:rPr>
              <a:t> and </a:t>
            </a:r>
            <a:r>
              <a:rPr lang="en-US" altLang="en-US" sz="1400" dirty="0" err="1">
                <a:latin typeface="Times New Roman" panose="02020603050405020304" pitchFamily="18" charset="0"/>
              </a:rPr>
              <a:t>plag</a:t>
            </a:r>
            <a:r>
              <a:rPr lang="en-US" altLang="en-US" sz="1400" dirty="0">
                <a:latin typeface="Times New Roman" panose="02020603050405020304" pitchFamily="18" charset="0"/>
              </a:rPr>
              <a:t>.    </a:t>
            </a:r>
          </a:p>
          <a:p>
            <a:pPr eaLnBrk="1" hangingPunct="1">
              <a:spcBef>
                <a:spcPct val="0"/>
              </a:spcBef>
              <a:buFontTx/>
              <a:buNone/>
            </a:pPr>
            <a:r>
              <a:rPr lang="en-US" altLang="en-US" sz="1400" dirty="0">
                <a:latin typeface="Times New Roman" panose="02020603050405020304" pitchFamily="18" charset="0"/>
              </a:rPr>
              <a:t>          No olivine microphenocrysts.  </a:t>
            </a:r>
          </a:p>
          <a:p>
            <a:pPr eaLnBrk="1" hangingPunct="1">
              <a:spcBef>
                <a:spcPct val="0"/>
              </a:spcBef>
              <a:buFontTx/>
              <a:buNone/>
            </a:pPr>
            <a:r>
              <a:rPr lang="en-US" altLang="en-US" sz="1400" dirty="0">
                <a:latin typeface="Times New Roman" panose="02020603050405020304" pitchFamily="18" charset="0"/>
              </a:rPr>
              <a:t>          Most common as diabase dykes and sills.</a:t>
            </a:r>
          </a:p>
        </p:txBody>
      </p:sp>
      <p:pic>
        <p:nvPicPr>
          <p:cNvPr id="12291" name="Picture 6" descr="mgfeMORB"/>
          <p:cNvPicPr>
            <a:picLocks noChangeAspect="1" noChangeArrowheads="1"/>
          </p:cNvPicPr>
          <p:nvPr/>
        </p:nvPicPr>
        <p:blipFill>
          <a:blip r:embed="rId2">
            <a:extLst>
              <a:ext uri="{28A0092B-C50C-407E-A947-70E740481C1C}">
                <a14:useLocalDpi xmlns:a14="http://schemas.microsoft.com/office/drawing/2010/main" val="0"/>
              </a:ext>
            </a:extLst>
          </a:blip>
          <a:srcRect l="1573" t="1643" r="1573" b="1643"/>
          <a:stretch>
            <a:fillRect/>
          </a:stretch>
        </p:blipFill>
        <p:spPr bwMode="auto">
          <a:xfrm>
            <a:off x="1597025" y="1368426"/>
            <a:ext cx="450215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02460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1652" y="754151"/>
            <a:ext cx="11132025" cy="2862322"/>
          </a:xfrm>
          <a:prstGeom prst="rect">
            <a:avLst/>
          </a:prstGeom>
        </p:spPr>
        <p:txBody>
          <a:bodyPr wrap="square">
            <a:spAutoFit/>
          </a:bodyPr>
          <a:lstStyle/>
          <a:p>
            <a:pPr algn="just">
              <a:lnSpc>
                <a:spcPct val="150000"/>
              </a:lnSpc>
            </a:pPr>
            <a:r>
              <a:rPr lang="en-US" sz="2400" dirty="0"/>
              <a:t>Why are we so interested in oceanic basalts?</a:t>
            </a:r>
          </a:p>
          <a:p>
            <a:pPr algn="just">
              <a:lnSpc>
                <a:spcPct val="150000"/>
              </a:lnSpc>
            </a:pPr>
            <a:r>
              <a:rPr lang="en-US" sz="2400" dirty="0"/>
              <a:t>● Oceanic basalts are uncontaminated </a:t>
            </a:r>
            <a:r>
              <a:rPr lang="en-US" sz="2400" dirty="0" smtClean="0"/>
              <a:t>by continental </a:t>
            </a:r>
            <a:r>
              <a:rPr lang="en-US" sz="2400" dirty="0"/>
              <a:t>crust</a:t>
            </a:r>
          </a:p>
          <a:p>
            <a:pPr algn="just">
              <a:lnSpc>
                <a:spcPct val="150000"/>
              </a:lnSpc>
            </a:pPr>
            <a:r>
              <a:rPr lang="en-US" sz="2400" dirty="0"/>
              <a:t>● Therefore their compositions tell </a:t>
            </a:r>
            <a:r>
              <a:rPr lang="en-US" sz="2400" dirty="0" smtClean="0"/>
              <a:t>us something </a:t>
            </a:r>
            <a:r>
              <a:rPr lang="en-US" sz="2400" dirty="0"/>
              <a:t>about their respective </a:t>
            </a:r>
            <a:r>
              <a:rPr lang="en-US" sz="2400" dirty="0" smtClean="0"/>
              <a:t>mantle sources</a:t>
            </a:r>
            <a:endParaRPr lang="en-US" sz="2400" dirty="0"/>
          </a:p>
          <a:p>
            <a:pPr algn="just">
              <a:lnSpc>
                <a:spcPct val="150000"/>
              </a:lnSpc>
            </a:pPr>
            <a:r>
              <a:rPr lang="en-US" sz="2400" dirty="0"/>
              <a:t>● MORB provides information about </a:t>
            </a:r>
            <a:r>
              <a:rPr lang="en-US" sz="2400" dirty="0" smtClean="0"/>
              <a:t>the upper </a:t>
            </a:r>
            <a:r>
              <a:rPr lang="en-US" sz="2400" dirty="0"/>
              <a:t>depleted mantle</a:t>
            </a:r>
          </a:p>
          <a:p>
            <a:pPr algn="just">
              <a:lnSpc>
                <a:spcPct val="150000"/>
              </a:lnSpc>
            </a:pPr>
            <a:r>
              <a:rPr lang="en-US" sz="2400" dirty="0"/>
              <a:t>● OIB provides information about the </a:t>
            </a:r>
            <a:r>
              <a:rPr lang="en-US" sz="2400" dirty="0" smtClean="0"/>
              <a:t>lower (</a:t>
            </a:r>
            <a:r>
              <a:rPr lang="en-US" sz="2400" dirty="0"/>
              <a:t>more fertile (primitive?)) </a:t>
            </a:r>
            <a:r>
              <a:rPr lang="en-US" sz="2400" dirty="0" smtClean="0"/>
              <a:t>mantle</a:t>
            </a:r>
            <a:endParaRPr lang="en-US" sz="2400" dirty="0"/>
          </a:p>
        </p:txBody>
      </p:sp>
      <p:sp>
        <p:nvSpPr>
          <p:cNvPr id="4" name="Rectangle 3"/>
          <p:cNvSpPr/>
          <p:nvPr/>
        </p:nvSpPr>
        <p:spPr>
          <a:xfrm>
            <a:off x="3957224" y="384819"/>
            <a:ext cx="4037837" cy="461665"/>
          </a:xfrm>
          <a:prstGeom prst="rect">
            <a:avLst/>
          </a:prstGeom>
        </p:spPr>
        <p:txBody>
          <a:bodyPr wrap="none">
            <a:spAutoFit/>
          </a:bodyPr>
          <a:lstStyle/>
          <a:p>
            <a:r>
              <a:rPr lang="en-US" sz="2400" b="1" i="1" dirty="0">
                <a:solidFill>
                  <a:srgbClr val="000000"/>
                </a:solidFill>
                <a:latin typeface="Times New Roman" panose="02020603050405020304" pitchFamily="18" charset="0"/>
              </a:rPr>
              <a:t>Oceanic Intraplate Volcanism </a:t>
            </a:r>
            <a:endParaRPr lang="en-US" sz="2400" dirty="0"/>
          </a:p>
        </p:txBody>
      </p:sp>
    </p:spTree>
    <p:extLst>
      <p:ext uri="{BB962C8B-B14F-4D97-AF65-F5344CB8AC3E}">
        <p14:creationId xmlns:p14="http://schemas.microsoft.com/office/powerpoint/2010/main" val="3990049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4638"/>
            <a:ext cx="8229600" cy="944562"/>
          </a:xfrm>
        </p:spPr>
        <p:txBody>
          <a:bodyPr/>
          <a:lstStyle/>
          <a:p>
            <a:r>
              <a:rPr lang="en-US" altLang="en-US"/>
              <a:t>What is Geochemistry??</a:t>
            </a:r>
          </a:p>
        </p:txBody>
      </p:sp>
      <p:sp>
        <p:nvSpPr>
          <p:cNvPr id="8195" name="Rectangle 3"/>
          <p:cNvSpPr>
            <a:spLocks noGrp="1" noChangeArrowheads="1"/>
          </p:cNvSpPr>
          <p:nvPr>
            <p:ph type="body" idx="1"/>
          </p:nvPr>
        </p:nvSpPr>
        <p:spPr>
          <a:xfrm>
            <a:off x="1905000" y="1295400"/>
            <a:ext cx="8458200" cy="5029200"/>
          </a:xfrm>
        </p:spPr>
        <p:txBody>
          <a:bodyPr/>
          <a:lstStyle/>
          <a:p>
            <a:r>
              <a:rPr lang="en-US" altLang="en-US"/>
              <a:t>Victor Goldschmidt defined the study of geochemistry as: “the laws governing the distribution of the chemical elements and their isotopes throughout the earth”</a:t>
            </a:r>
          </a:p>
          <a:p>
            <a:endParaRPr lang="en-US" altLang="en-US"/>
          </a:p>
          <a:p>
            <a:r>
              <a:rPr lang="en-US" altLang="en-US"/>
              <a:t>What does that mean?</a:t>
            </a:r>
          </a:p>
          <a:p>
            <a:r>
              <a:rPr lang="en-US" altLang="en-US"/>
              <a:t>We are interested in understanding the different ways in which elements move </a:t>
            </a:r>
            <a:r>
              <a:rPr lang="en-US" altLang="en-US">
                <a:sym typeface="Wingdings" panose="05000000000000000000" pitchFamily="2" charset="2"/>
              </a:rPr>
              <a:t> whether in the core, mantle, crust, oceans, sediments, air, space, or other planets…</a:t>
            </a:r>
            <a:endParaRPr lang="en-US" altLang="en-US"/>
          </a:p>
        </p:txBody>
      </p:sp>
    </p:spTree>
    <p:extLst>
      <p:ext uri="{BB962C8B-B14F-4D97-AF65-F5344CB8AC3E}">
        <p14:creationId xmlns:p14="http://schemas.microsoft.com/office/powerpoint/2010/main" val="3000384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object 30"/>
          <p:cNvSpPr/>
          <p:nvPr/>
        </p:nvSpPr>
        <p:spPr>
          <a:xfrm>
            <a:off x="2322576" y="1434905"/>
            <a:ext cx="6160242" cy="4417255"/>
          </a:xfrm>
          <a:prstGeom prst="rect">
            <a:avLst/>
          </a:prstGeom>
          <a:blipFill>
            <a:blip r:embed="rId2" cstate="print"/>
            <a:stretch>
              <a:fillRect/>
            </a:stretch>
          </a:blipFill>
        </p:spPr>
        <p:txBody>
          <a:bodyPr wrap="square" lIns="0" tIns="0" rIns="0" bIns="0" rtlCol="0">
            <a:noAutofit/>
          </a:bodyPr>
          <a:lstStyle/>
          <a:p>
            <a:endParaRPr/>
          </a:p>
        </p:txBody>
      </p:sp>
      <p:sp>
        <p:nvSpPr>
          <p:cNvPr id="4" name="object 28"/>
          <p:cNvSpPr txBox="1"/>
          <p:nvPr/>
        </p:nvSpPr>
        <p:spPr>
          <a:xfrm>
            <a:off x="2846231" y="544384"/>
            <a:ext cx="5422006" cy="340995"/>
          </a:xfrm>
          <a:prstGeom prst="rect">
            <a:avLst/>
          </a:prstGeom>
        </p:spPr>
        <p:txBody>
          <a:bodyPr vert="horz" wrap="square" lIns="0" tIns="0" rIns="0" bIns="0" rtlCol="0">
            <a:noAutofit/>
          </a:bodyPr>
          <a:lstStyle/>
          <a:p>
            <a:pPr marL="12700" algn="ctr">
              <a:lnSpc>
                <a:spcPct val="100000"/>
              </a:lnSpc>
            </a:pPr>
            <a:r>
              <a:rPr sz="2200" spc="-5" dirty="0" smtClean="0">
                <a:latin typeface="Impact"/>
                <a:cs typeface="Impact"/>
              </a:rPr>
              <a:t>Silicat</a:t>
            </a:r>
            <a:r>
              <a:rPr sz="2200" spc="0" dirty="0" smtClean="0">
                <a:latin typeface="Impact"/>
                <a:cs typeface="Impact"/>
              </a:rPr>
              <a:t>e</a:t>
            </a:r>
            <a:r>
              <a:rPr sz="2200" spc="-10" dirty="0" smtClean="0">
                <a:latin typeface="Impact"/>
                <a:cs typeface="Impact"/>
              </a:rPr>
              <a:t> </a:t>
            </a:r>
            <a:r>
              <a:rPr sz="2200" spc="0" dirty="0" smtClean="0">
                <a:latin typeface="Impact"/>
                <a:cs typeface="Impact"/>
              </a:rPr>
              <a:t>M</a:t>
            </a:r>
            <a:r>
              <a:rPr sz="2200" spc="-5" dirty="0" smtClean="0">
                <a:latin typeface="Impact"/>
                <a:cs typeface="Impact"/>
              </a:rPr>
              <a:t>ag</a:t>
            </a:r>
            <a:r>
              <a:rPr sz="2200" spc="-10" dirty="0" smtClean="0">
                <a:latin typeface="Impact"/>
                <a:cs typeface="Impact"/>
              </a:rPr>
              <a:t>m</a:t>
            </a:r>
            <a:r>
              <a:rPr sz="2200" spc="0" dirty="0" smtClean="0">
                <a:latin typeface="Impact"/>
                <a:cs typeface="Impact"/>
              </a:rPr>
              <a:t>a</a:t>
            </a:r>
            <a:r>
              <a:rPr sz="2200" spc="-5" dirty="0" smtClean="0">
                <a:latin typeface="Impact"/>
                <a:cs typeface="Impact"/>
              </a:rPr>
              <a:t> </a:t>
            </a:r>
            <a:r>
              <a:rPr sz="2200" spc="-10" dirty="0" smtClean="0">
                <a:latin typeface="Impact"/>
                <a:cs typeface="Impact"/>
              </a:rPr>
              <a:t>C</a:t>
            </a:r>
            <a:r>
              <a:rPr sz="2200" spc="-5" dirty="0" smtClean="0">
                <a:latin typeface="Impact"/>
                <a:cs typeface="Impact"/>
              </a:rPr>
              <a:t>o</a:t>
            </a:r>
            <a:r>
              <a:rPr sz="2200" spc="-10" dirty="0" smtClean="0">
                <a:latin typeface="Impact"/>
                <a:cs typeface="Impact"/>
              </a:rPr>
              <a:t>m</a:t>
            </a:r>
            <a:r>
              <a:rPr sz="2200" spc="-5" dirty="0" smtClean="0">
                <a:latin typeface="Impact"/>
                <a:cs typeface="Impact"/>
              </a:rPr>
              <a:t>position</a:t>
            </a:r>
            <a:r>
              <a:rPr sz="2200" spc="0" dirty="0" smtClean="0">
                <a:latin typeface="Impact"/>
                <a:cs typeface="Impact"/>
              </a:rPr>
              <a:t>s</a:t>
            </a:r>
            <a:endParaRPr sz="2200" dirty="0">
              <a:latin typeface="Impact"/>
              <a:cs typeface="Impact"/>
            </a:endParaRPr>
          </a:p>
        </p:txBody>
      </p:sp>
    </p:spTree>
    <p:extLst>
      <p:ext uri="{BB962C8B-B14F-4D97-AF65-F5344CB8AC3E}">
        <p14:creationId xmlns:p14="http://schemas.microsoft.com/office/powerpoint/2010/main" val="243149243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443568"/>
            <a:ext cx="11573302" cy="4893647"/>
          </a:xfrm>
          <a:prstGeom prst="rect">
            <a:avLst/>
          </a:prstGeom>
        </p:spPr>
        <p:txBody>
          <a:bodyPr wrap="square">
            <a:spAutoFit/>
          </a:bodyPr>
          <a:lstStyle/>
          <a:p>
            <a:pPr algn="ctr">
              <a:lnSpc>
                <a:spcPct val="150000"/>
              </a:lnSpc>
            </a:pPr>
            <a:r>
              <a:rPr lang="en-US" sz="2400" b="1" dirty="0" smtClean="0">
                <a:latin typeface="TimesNewRoman"/>
              </a:rPr>
              <a:t>Types </a:t>
            </a:r>
            <a:r>
              <a:rPr lang="en-US" sz="2400" b="1" dirty="0">
                <a:latin typeface="TimesNewRoman"/>
              </a:rPr>
              <a:t>of OIB Magmas</a:t>
            </a:r>
          </a:p>
          <a:p>
            <a:pPr algn="just">
              <a:lnSpc>
                <a:spcPct val="150000"/>
              </a:lnSpc>
            </a:pPr>
            <a:r>
              <a:rPr lang="en-US" sz="2400" dirty="0">
                <a:latin typeface="TimesNewRoman"/>
              </a:rPr>
              <a:t>Two principal magma series</a:t>
            </a:r>
          </a:p>
          <a:p>
            <a:pPr algn="ctr">
              <a:lnSpc>
                <a:spcPct val="150000"/>
              </a:lnSpc>
            </a:pPr>
            <a:r>
              <a:rPr lang="en-US" sz="2400" dirty="0">
                <a:latin typeface="AdobePiStd"/>
              </a:rPr>
              <a:t>● </a:t>
            </a:r>
            <a:r>
              <a:rPr lang="en-US" sz="2400" dirty="0">
                <a:latin typeface="TimesNewRoman"/>
              </a:rPr>
              <a:t>Tholeiitic series (dominant type)</a:t>
            </a:r>
          </a:p>
          <a:p>
            <a:pPr algn="just">
              <a:lnSpc>
                <a:spcPct val="150000"/>
              </a:lnSpc>
            </a:pPr>
            <a:r>
              <a:rPr lang="en-US" sz="2400" dirty="0">
                <a:latin typeface="AdobePiStd"/>
              </a:rPr>
              <a:t>✦ </a:t>
            </a:r>
            <a:r>
              <a:rPr lang="en-US" sz="2400" dirty="0">
                <a:latin typeface="TimesNewRoman"/>
              </a:rPr>
              <a:t>Parental ocean island tholeiitic basalt, or OIT</a:t>
            </a:r>
          </a:p>
          <a:p>
            <a:pPr algn="just">
              <a:lnSpc>
                <a:spcPct val="150000"/>
              </a:lnSpc>
            </a:pPr>
            <a:r>
              <a:rPr lang="en-US" sz="2400" dirty="0">
                <a:latin typeface="AdobePiStd"/>
              </a:rPr>
              <a:t>✦ </a:t>
            </a:r>
            <a:r>
              <a:rPr lang="en-US" sz="2400" dirty="0">
                <a:latin typeface="TimesNewRoman"/>
              </a:rPr>
              <a:t>Similar to MORB, but with distinct chemical </a:t>
            </a:r>
            <a:r>
              <a:rPr lang="en-US" sz="2400" dirty="0" smtClean="0">
                <a:latin typeface="TimesNewRoman"/>
              </a:rPr>
              <a:t>and mineralogical </a:t>
            </a:r>
            <a:r>
              <a:rPr lang="en-US" sz="2400" dirty="0">
                <a:latin typeface="TimesNewRoman"/>
              </a:rPr>
              <a:t>differences</a:t>
            </a:r>
          </a:p>
          <a:p>
            <a:pPr algn="ctr">
              <a:lnSpc>
                <a:spcPct val="150000"/>
              </a:lnSpc>
            </a:pPr>
            <a:r>
              <a:rPr lang="en-US" sz="2400" dirty="0">
                <a:latin typeface="AdobePiStd"/>
              </a:rPr>
              <a:t>● </a:t>
            </a:r>
            <a:r>
              <a:rPr lang="en-US" sz="2400" dirty="0">
                <a:latin typeface="TimesNewRoman"/>
              </a:rPr>
              <a:t>Alkaline series (subordinate)</a:t>
            </a:r>
          </a:p>
          <a:p>
            <a:pPr algn="just">
              <a:lnSpc>
                <a:spcPct val="150000"/>
              </a:lnSpc>
            </a:pPr>
            <a:r>
              <a:rPr lang="en-US" sz="2400" dirty="0">
                <a:latin typeface="AdobePiStd"/>
              </a:rPr>
              <a:t>✦ </a:t>
            </a:r>
            <a:r>
              <a:rPr lang="en-US" sz="2400" dirty="0">
                <a:latin typeface="TimesNewRoman"/>
              </a:rPr>
              <a:t>Parental ocean island alkaline basalt, or OIA</a:t>
            </a:r>
          </a:p>
          <a:p>
            <a:pPr algn="just">
              <a:lnSpc>
                <a:spcPct val="150000"/>
              </a:lnSpc>
            </a:pPr>
            <a:r>
              <a:rPr lang="en-US" sz="2000" dirty="0">
                <a:latin typeface="TimesNewRoman,Bold"/>
              </a:rPr>
              <a:t>Some islands are dominated by tholeiitic basalts (and </a:t>
            </a:r>
            <a:r>
              <a:rPr lang="en-US" sz="2000" dirty="0" smtClean="0">
                <a:latin typeface="TimesNewRoman,Bold"/>
              </a:rPr>
              <a:t>their derivatives</a:t>
            </a:r>
            <a:r>
              <a:rPr lang="en-US" sz="2000" dirty="0">
                <a:latin typeface="TimesNewRoman,Bold"/>
              </a:rPr>
              <a:t>) (e.g. Hawaii and Reunion) others by </a:t>
            </a:r>
            <a:r>
              <a:rPr lang="en-US" sz="2000" dirty="0" smtClean="0">
                <a:latin typeface="TimesNewRoman,Bold"/>
              </a:rPr>
              <a:t>alkali basalts </a:t>
            </a:r>
            <a:r>
              <a:rPr lang="en-US" sz="2000" dirty="0">
                <a:latin typeface="TimesNewRoman,Bold"/>
              </a:rPr>
              <a:t>(and their derivatives) (e.g. Tahiti and Tristan </a:t>
            </a:r>
            <a:r>
              <a:rPr lang="en-US" sz="2000" dirty="0" smtClean="0">
                <a:latin typeface="TimesNewRoman,Bold"/>
              </a:rPr>
              <a:t>de Cunha</a:t>
            </a:r>
            <a:r>
              <a:rPr lang="en-US" sz="2000" dirty="0">
                <a:latin typeface="TimesNewRoman,Bold"/>
              </a:rPr>
              <a:t>)</a:t>
            </a:r>
            <a:endParaRPr lang="en-US" sz="2000" dirty="0"/>
          </a:p>
        </p:txBody>
      </p:sp>
    </p:spTree>
    <p:extLst>
      <p:ext uri="{BB962C8B-B14F-4D97-AF65-F5344CB8AC3E}">
        <p14:creationId xmlns:p14="http://schemas.microsoft.com/office/powerpoint/2010/main" val="364389416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44385"/>
            <a:ext cx="11591365" cy="563231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dirty="0">
                <a:solidFill>
                  <a:srgbClr val="191919"/>
                </a:solidFill>
                <a:latin typeface="Times-Roman"/>
              </a:rPr>
              <a:t>For the same Mg# OITs typically </a:t>
            </a:r>
            <a:r>
              <a:rPr lang="en-US" sz="2400" dirty="0" smtClean="0">
                <a:solidFill>
                  <a:srgbClr val="191919"/>
                </a:solidFill>
                <a:latin typeface="Times-Roman"/>
              </a:rPr>
              <a:t>have higher </a:t>
            </a:r>
            <a:r>
              <a:rPr lang="en-US" sz="2400" dirty="0">
                <a:solidFill>
                  <a:srgbClr val="191919"/>
                </a:solidFill>
                <a:latin typeface="Times-Roman"/>
              </a:rPr>
              <a:t>K</a:t>
            </a:r>
            <a:r>
              <a:rPr lang="en-US" sz="2400" baseline="-25000" dirty="0">
                <a:solidFill>
                  <a:srgbClr val="191919"/>
                </a:solidFill>
                <a:latin typeface="Times-Roman"/>
              </a:rPr>
              <a:t>2</a:t>
            </a:r>
            <a:r>
              <a:rPr lang="en-US" sz="2400" dirty="0">
                <a:solidFill>
                  <a:srgbClr val="191919"/>
                </a:solidFill>
                <a:latin typeface="Times-Roman"/>
              </a:rPr>
              <a:t>O, TiO</a:t>
            </a:r>
            <a:r>
              <a:rPr lang="en-US" sz="2400" baseline="-25000" dirty="0">
                <a:solidFill>
                  <a:srgbClr val="191919"/>
                </a:solidFill>
                <a:latin typeface="Times-Roman"/>
              </a:rPr>
              <a:t>2</a:t>
            </a:r>
            <a:r>
              <a:rPr lang="en-US" sz="2400" dirty="0">
                <a:solidFill>
                  <a:srgbClr val="191919"/>
                </a:solidFill>
                <a:latin typeface="Times-Roman"/>
              </a:rPr>
              <a:t>, and P</a:t>
            </a:r>
            <a:r>
              <a:rPr lang="en-US" sz="2400" baseline="-25000" dirty="0">
                <a:solidFill>
                  <a:srgbClr val="191919"/>
                </a:solidFill>
                <a:latin typeface="Times-Roman"/>
              </a:rPr>
              <a:t>2</a:t>
            </a:r>
            <a:r>
              <a:rPr lang="en-US" sz="2400" dirty="0">
                <a:solidFill>
                  <a:srgbClr val="191919"/>
                </a:solidFill>
                <a:latin typeface="Times-Roman"/>
              </a:rPr>
              <a:t>O</a:t>
            </a:r>
            <a:r>
              <a:rPr lang="en-US" sz="2400" baseline="-25000" dirty="0">
                <a:solidFill>
                  <a:srgbClr val="191919"/>
                </a:solidFill>
                <a:latin typeface="Times-Roman"/>
              </a:rPr>
              <a:t>5</a:t>
            </a:r>
            <a:r>
              <a:rPr lang="en-US" sz="2400" dirty="0">
                <a:solidFill>
                  <a:srgbClr val="191919"/>
                </a:solidFill>
                <a:latin typeface="Times-Roman"/>
              </a:rPr>
              <a:t>, and lower Al</a:t>
            </a:r>
            <a:r>
              <a:rPr lang="en-US" sz="2400" baseline="-25000" dirty="0">
                <a:solidFill>
                  <a:srgbClr val="191919"/>
                </a:solidFill>
                <a:latin typeface="Times-Roman"/>
              </a:rPr>
              <a:t>2</a:t>
            </a:r>
            <a:r>
              <a:rPr lang="en-US" sz="2400" dirty="0">
                <a:solidFill>
                  <a:srgbClr val="191919"/>
                </a:solidFill>
                <a:latin typeface="Times-Roman"/>
              </a:rPr>
              <a:t>O</a:t>
            </a:r>
            <a:r>
              <a:rPr lang="en-US" sz="2400" baseline="-25000" dirty="0">
                <a:solidFill>
                  <a:srgbClr val="191919"/>
                </a:solidFill>
                <a:latin typeface="Times-Roman"/>
              </a:rPr>
              <a:t>3</a:t>
            </a:r>
            <a:r>
              <a:rPr lang="en-US" sz="2400" dirty="0">
                <a:solidFill>
                  <a:srgbClr val="191919"/>
                </a:solidFill>
                <a:latin typeface="Times-Roman"/>
              </a:rPr>
              <a:t> than MORBs.</a:t>
            </a:r>
          </a:p>
          <a:p>
            <a:pPr marL="342900" indent="-342900" algn="just">
              <a:lnSpc>
                <a:spcPct val="150000"/>
              </a:lnSpc>
              <a:buFont typeface="Arial" panose="020B0604020202020204" pitchFamily="34" charset="0"/>
              <a:buChar char="•"/>
            </a:pPr>
            <a:r>
              <a:rPr lang="en-US" sz="2400" dirty="0">
                <a:solidFill>
                  <a:srgbClr val="191919"/>
                </a:solidFill>
                <a:latin typeface="Times-Roman"/>
              </a:rPr>
              <a:t>There is more overlap in the other major elements. </a:t>
            </a:r>
            <a:endParaRPr lang="en-US" sz="2400" dirty="0" smtClean="0">
              <a:solidFill>
                <a:srgbClr val="191919"/>
              </a:solidFill>
              <a:latin typeface="Times-Roman"/>
            </a:endParaRPr>
          </a:p>
          <a:p>
            <a:pPr marL="342900" indent="-342900" algn="just">
              <a:lnSpc>
                <a:spcPct val="150000"/>
              </a:lnSpc>
              <a:buFont typeface="Arial" panose="020B0604020202020204" pitchFamily="34" charset="0"/>
              <a:buChar char="•"/>
            </a:pPr>
            <a:r>
              <a:rPr lang="en-US" sz="2400" dirty="0" smtClean="0">
                <a:solidFill>
                  <a:srgbClr val="191919"/>
                </a:solidFill>
                <a:latin typeface="Times-Roman"/>
              </a:rPr>
              <a:t>Magma types </a:t>
            </a:r>
            <a:r>
              <a:rPr lang="en-US" sz="2400" dirty="0">
                <a:solidFill>
                  <a:srgbClr val="191919"/>
                </a:solidFill>
                <a:latin typeface="Times-Roman"/>
              </a:rPr>
              <a:t>range from silica-saturated to slightly </a:t>
            </a:r>
            <a:r>
              <a:rPr lang="en-US" sz="2400" dirty="0" smtClean="0">
                <a:solidFill>
                  <a:srgbClr val="191919"/>
                </a:solidFill>
                <a:latin typeface="Times-Roman"/>
              </a:rPr>
              <a:t>undersaturated olivine </a:t>
            </a:r>
            <a:r>
              <a:rPr lang="en-US" sz="2400" dirty="0" err="1">
                <a:solidFill>
                  <a:srgbClr val="191919"/>
                </a:solidFill>
                <a:latin typeface="Times-Roman"/>
              </a:rPr>
              <a:t>tholeiites</a:t>
            </a:r>
            <a:r>
              <a:rPr lang="en-US" sz="2400" dirty="0">
                <a:solidFill>
                  <a:srgbClr val="191919"/>
                </a:solidFill>
                <a:latin typeface="Times-Roman"/>
              </a:rPr>
              <a:t> to </a:t>
            </a:r>
            <a:r>
              <a:rPr lang="en-US" sz="2400" dirty="0" err="1">
                <a:solidFill>
                  <a:srgbClr val="191919"/>
                </a:solidFill>
                <a:latin typeface="Times-Roman"/>
              </a:rPr>
              <a:t>picrites</a:t>
            </a:r>
            <a:r>
              <a:rPr lang="en-US" sz="2400" dirty="0" smtClean="0">
                <a:solidFill>
                  <a:srgbClr val="191919"/>
                </a:solidFill>
                <a:latin typeface="Times-Roman"/>
              </a:rPr>
              <a:t>.</a:t>
            </a:r>
          </a:p>
          <a:p>
            <a:pPr marL="342900" indent="-342900" algn="just">
              <a:lnSpc>
                <a:spcPct val="150000"/>
              </a:lnSpc>
              <a:buFont typeface="Arial" panose="020B0604020202020204" pitchFamily="34" charset="0"/>
              <a:buChar char="•"/>
            </a:pPr>
            <a:r>
              <a:rPr lang="en-US" sz="2400" dirty="0" smtClean="0">
                <a:solidFill>
                  <a:srgbClr val="191919"/>
                </a:solidFill>
                <a:latin typeface="Times-Roman"/>
              </a:rPr>
              <a:t>Olivine </a:t>
            </a:r>
            <a:r>
              <a:rPr lang="en-US" sz="2400" dirty="0">
                <a:solidFill>
                  <a:srgbClr val="191919"/>
                </a:solidFill>
                <a:latin typeface="Times-Roman"/>
              </a:rPr>
              <a:t>(Fo</a:t>
            </a:r>
            <a:r>
              <a:rPr lang="en-US" sz="2400" baseline="-25000" dirty="0">
                <a:solidFill>
                  <a:srgbClr val="191919"/>
                </a:solidFill>
                <a:latin typeface="Times-Roman"/>
              </a:rPr>
              <a:t>70</a:t>
            </a:r>
            <a:r>
              <a:rPr lang="en-US" sz="2400" dirty="0">
                <a:solidFill>
                  <a:srgbClr val="191919"/>
                </a:solidFill>
                <a:latin typeface="Times-Roman"/>
              </a:rPr>
              <a:t>–</a:t>
            </a:r>
            <a:r>
              <a:rPr lang="en-US" sz="2400" baseline="-25000" dirty="0">
                <a:solidFill>
                  <a:srgbClr val="191919"/>
                </a:solidFill>
                <a:latin typeface="Times-Roman"/>
              </a:rPr>
              <a:t>90</a:t>
            </a:r>
            <a:r>
              <a:rPr lang="en-US" sz="2400" dirty="0">
                <a:solidFill>
                  <a:srgbClr val="191919"/>
                </a:solidFill>
                <a:latin typeface="Times-Roman"/>
              </a:rPr>
              <a:t>) is the </a:t>
            </a:r>
            <a:r>
              <a:rPr lang="en-US" sz="2400" dirty="0" smtClean="0">
                <a:solidFill>
                  <a:srgbClr val="191919"/>
                </a:solidFill>
                <a:latin typeface="Times-Roman"/>
              </a:rPr>
              <a:t>dominant phenocryst </a:t>
            </a:r>
            <a:r>
              <a:rPr lang="en-US" sz="2400" dirty="0">
                <a:solidFill>
                  <a:srgbClr val="191919"/>
                </a:solidFill>
                <a:latin typeface="Times-Roman"/>
              </a:rPr>
              <a:t>phase in OITs, with Cr-spinel subordinate. Much </a:t>
            </a:r>
            <a:r>
              <a:rPr lang="en-US" sz="2400" dirty="0" smtClean="0">
                <a:solidFill>
                  <a:srgbClr val="191919"/>
                </a:solidFill>
                <a:latin typeface="Times-Roman"/>
              </a:rPr>
              <a:t>of the </a:t>
            </a:r>
            <a:r>
              <a:rPr lang="en-US" sz="2400" dirty="0">
                <a:solidFill>
                  <a:srgbClr val="191919"/>
                </a:solidFill>
                <a:latin typeface="Times-Roman"/>
              </a:rPr>
              <a:t>evolution of tholeiitic series in OIBs can be modeled </a:t>
            </a:r>
            <a:r>
              <a:rPr lang="en-US" sz="2400" dirty="0" smtClean="0">
                <a:solidFill>
                  <a:srgbClr val="191919"/>
                </a:solidFill>
                <a:latin typeface="Times-Roman"/>
              </a:rPr>
              <a:t>by fractional </a:t>
            </a:r>
            <a:r>
              <a:rPr lang="en-US" sz="2400" dirty="0">
                <a:solidFill>
                  <a:srgbClr val="191919"/>
                </a:solidFill>
                <a:latin typeface="Times-Roman"/>
              </a:rPr>
              <a:t>crystallization of olivine alone. The linear pattern </a:t>
            </a:r>
            <a:r>
              <a:rPr lang="en-US" sz="2400" dirty="0" smtClean="0">
                <a:solidFill>
                  <a:srgbClr val="191919"/>
                </a:solidFill>
                <a:latin typeface="Times-Roman"/>
              </a:rPr>
              <a:t>for a </a:t>
            </a:r>
            <a:r>
              <a:rPr lang="en-US" sz="2400" dirty="0">
                <a:solidFill>
                  <a:srgbClr val="191919"/>
                </a:solidFill>
                <a:latin typeface="Times-Roman"/>
              </a:rPr>
              <a:t>Hawaiian </a:t>
            </a:r>
            <a:r>
              <a:rPr lang="en-US" sz="2400" dirty="0" err="1">
                <a:solidFill>
                  <a:srgbClr val="191919"/>
                </a:solidFill>
                <a:latin typeface="Times-Roman"/>
              </a:rPr>
              <a:t>tholeiite</a:t>
            </a:r>
            <a:r>
              <a:rPr lang="en-US" sz="2400" dirty="0">
                <a:solidFill>
                  <a:srgbClr val="191919"/>
                </a:solidFill>
                <a:latin typeface="Times-Roman"/>
              </a:rPr>
              <a:t>, for example, is different from the </a:t>
            </a:r>
            <a:r>
              <a:rPr lang="en-US" sz="2400" dirty="0" smtClean="0">
                <a:solidFill>
                  <a:srgbClr val="191919"/>
                </a:solidFill>
                <a:latin typeface="Times-Roman"/>
              </a:rPr>
              <a:t>curved and </a:t>
            </a:r>
            <a:r>
              <a:rPr lang="en-US" sz="2400" dirty="0">
                <a:solidFill>
                  <a:srgbClr val="191919"/>
                </a:solidFill>
                <a:latin typeface="Times-Roman"/>
              </a:rPr>
              <a:t>kinked variation diagrams for MORBs where </a:t>
            </a:r>
            <a:r>
              <a:rPr lang="en-US" sz="2400" dirty="0" smtClean="0">
                <a:solidFill>
                  <a:srgbClr val="191919"/>
                </a:solidFill>
                <a:latin typeface="Times-Roman"/>
              </a:rPr>
              <a:t>plagioclase and </a:t>
            </a:r>
            <a:r>
              <a:rPr lang="en-US" sz="2400" dirty="0">
                <a:solidFill>
                  <a:srgbClr val="191919"/>
                </a:solidFill>
                <a:latin typeface="Times-Roman"/>
              </a:rPr>
              <a:t>clinopyroxene crystallize as well.</a:t>
            </a:r>
            <a:endParaRPr lang="en-US" sz="2400" dirty="0"/>
          </a:p>
        </p:txBody>
      </p:sp>
    </p:spTree>
    <p:extLst>
      <p:ext uri="{BB962C8B-B14F-4D97-AF65-F5344CB8AC3E}">
        <p14:creationId xmlns:p14="http://schemas.microsoft.com/office/powerpoint/2010/main" val="125175860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174875" y="1"/>
            <a:ext cx="7772400" cy="1038225"/>
          </a:xfrm>
        </p:spPr>
        <p:txBody>
          <a:bodyPr/>
          <a:lstStyle/>
          <a:p>
            <a:pPr algn="ctr">
              <a:defRPr/>
            </a:pPr>
            <a:r>
              <a:rPr lang="en-US" dirty="0" smtClean="0"/>
              <a:t>Trace Elements</a:t>
            </a:r>
          </a:p>
        </p:txBody>
      </p:sp>
      <p:sp>
        <p:nvSpPr>
          <p:cNvPr id="44035" name="Rectangle 3"/>
          <p:cNvSpPr>
            <a:spLocks noGrp="1" noChangeArrowheads="1"/>
          </p:cNvSpPr>
          <p:nvPr>
            <p:ph type="body" idx="1"/>
          </p:nvPr>
        </p:nvSpPr>
        <p:spPr>
          <a:xfrm>
            <a:off x="532264" y="1201739"/>
            <a:ext cx="10890912" cy="4841875"/>
          </a:xfrm>
        </p:spPr>
        <p:txBody>
          <a:bodyPr/>
          <a:lstStyle/>
          <a:p>
            <a:pPr algn="just">
              <a:spcBef>
                <a:spcPts val="600"/>
              </a:spcBef>
              <a:defRPr/>
            </a:pPr>
            <a:r>
              <a:rPr lang="en-US" sz="2800" dirty="0">
                <a:latin typeface="Times New Roman" panose="02020603050405020304" pitchFamily="18" charset="0"/>
                <a:cs typeface="Times New Roman" panose="02020603050405020304" pitchFamily="18" charset="0"/>
              </a:rPr>
              <a:t>The large ion </a:t>
            </a:r>
            <a:r>
              <a:rPr lang="en-US" sz="2800" dirty="0" err="1">
                <a:latin typeface="Times New Roman" panose="02020603050405020304" pitchFamily="18" charset="0"/>
                <a:cs typeface="Times New Roman" panose="02020603050405020304" pitchFamily="18" charset="0"/>
              </a:rPr>
              <a:t>lithophile</a:t>
            </a:r>
            <a:r>
              <a:rPr lang="en-US" sz="2800" dirty="0">
                <a:latin typeface="Times New Roman" panose="02020603050405020304" pitchFamily="18" charset="0"/>
                <a:cs typeface="Times New Roman" panose="02020603050405020304" pitchFamily="18" charset="0"/>
              </a:rPr>
              <a:t> (LIL) trace elements (K, </a:t>
            </a:r>
            <a:r>
              <a:rPr lang="en-US" sz="2800" dirty="0" err="1">
                <a:latin typeface="Times New Roman" panose="02020603050405020304" pitchFamily="18" charset="0"/>
                <a:cs typeface="Times New Roman" panose="02020603050405020304" pitchFamily="18" charset="0"/>
              </a:rPr>
              <a:t>Rb</a:t>
            </a:r>
            <a:r>
              <a:rPr lang="en-US" sz="2800" dirty="0">
                <a:latin typeface="Times New Roman" panose="02020603050405020304" pitchFamily="18" charset="0"/>
                <a:cs typeface="Times New Roman" panose="02020603050405020304" pitchFamily="18" charset="0"/>
              </a:rPr>
              <a:t>, Cs,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Pb</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Sr</a:t>
            </a:r>
            <a:r>
              <a:rPr lang="en-US" sz="2800" dirty="0">
                <a:latin typeface="Times New Roman" panose="02020603050405020304" pitchFamily="18" charset="0"/>
                <a:cs typeface="Times New Roman" panose="02020603050405020304" pitchFamily="18" charset="0"/>
              </a:rPr>
              <a:t>) are incompatible and are all enriched in OIB magmas with respect to MORBs</a:t>
            </a:r>
          </a:p>
          <a:p>
            <a:pPr algn="just">
              <a:spcBef>
                <a:spcPts val="600"/>
              </a:spcBef>
              <a:defRPr/>
            </a:pPr>
            <a:r>
              <a:rPr lang="en-US" sz="2800" dirty="0">
                <a:latin typeface="Times New Roman" panose="02020603050405020304" pitchFamily="18" charset="0"/>
                <a:cs typeface="Times New Roman" panose="02020603050405020304" pitchFamily="18" charset="0"/>
              </a:rPr>
              <a:t>The ratios of incompatible elements have been employed to distinguish between source reservoirs </a:t>
            </a:r>
          </a:p>
          <a:p>
            <a:pPr lvl="1" algn="just">
              <a:lnSpc>
                <a:spcPct val="200000"/>
              </a:lnSpc>
              <a:spcBef>
                <a:spcPts val="600"/>
              </a:spcBef>
              <a:defRPr/>
            </a:pPr>
            <a:r>
              <a:rPr lang="en-US" sz="2400" b="1" dirty="0">
                <a:latin typeface="Times New Roman" panose="02020603050405020304" pitchFamily="18" charset="0"/>
                <a:cs typeface="Times New Roman" panose="02020603050405020304" pitchFamily="18" charset="0"/>
              </a:rPr>
              <a:t>N-MORB: the K/</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ratio is high (usually &gt; 100)</a:t>
            </a:r>
          </a:p>
          <a:p>
            <a:pPr lvl="1" algn="just">
              <a:lnSpc>
                <a:spcPct val="200000"/>
              </a:lnSpc>
              <a:spcBef>
                <a:spcPts val="600"/>
              </a:spcBef>
              <a:defRPr/>
            </a:pPr>
            <a:r>
              <a:rPr lang="en-US" sz="2400" b="1" dirty="0">
                <a:latin typeface="Times New Roman" panose="02020603050405020304" pitchFamily="18" charset="0"/>
                <a:cs typeface="Times New Roman" panose="02020603050405020304" pitchFamily="18" charset="0"/>
              </a:rPr>
              <a:t>E-MORB: the K/</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ratio is in the mid 30’s</a:t>
            </a:r>
          </a:p>
          <a:p>
            <a:pPr lvl="1" algn="just">
              <a:lnSpc>
                <a:spcPct val="200000"/>
              </a:lnSpc>
              <a:spcBef>
                <a:spcPts val="600"/>
              </a:spcBef>
              <a:defRPr/>
            </a:pPr>
            <a:r>
              <a:rPr lang="en-US" sz="2400" b="1" dirty="0">
                <a:latin typeface="Times New Roman" panose="02020603050405020304" pitchFamily="18" charset="0"/>
                <a:cs typeface="Times New Roman" panose="02020603050405020304" pitchFamily="18" charset="0"/>
              </a:rPr>
              <a:t>OITs range from 25-40, and OIAs in the upper 20’s</a:t>
            </a:r>
          </a:p>
          <a:p>
            <a:pPr algn="just">
              <a:spcBef>
                <a:spcPts val="600"/>
              </a:spcBef>
              <a:buNone/>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39856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934" y="409433"/>
            <a:ext cx="10426890" cy="5570756"/>
          </a:xfrm>
          <a:prstGeom prst="rect">
            <a:avLst/>
          </a:prstGeom>
        </p:spPr>
        <p:txBody>
          <a:bodyPr wrap="square">
            <a:spAutoFit/>
          </a:bodyPr>
          <a:lstStyle/>
          <a:p>
            <a:pPr algn="ctr"/>
            <a:r>
              <a:rPr lang="en-US" sz="3200" dirty="0">
                <a:latin typeface="TimesNewRoman"/>
              </a:rPr>
              <a:t>Trace Elements</a:t>
            </a:r>
          </a:p>
          <a:p>
            <a:pPr algn="just">
              <a:lnSpc>
                <a:spcPct val="150000"/>
              </a:lnSpc>
            </a:pPr>
            <a:r>
              <a:rPr lang="en-US" sz="2400" dirty="0">
                <a:latin typeface="AdobePiStd"/>
              </a:rPr>
              <a:t>● </a:t>
            </a:r>
            <a:r>
              <a:rPr lang="en-US" sz="2400" dirty="0">
                <a:latin typeface="TimesNewRoman"/>
              </a:rPr>
              <a:t>HFS elements (</a:t>
            </a:r>
            <a:r>
              <a:rPr lang="en-US" sz="2400" dirty="0" err="1">
                <a:latin typeface="TimesNewRoman"/>
              </a:rPr>
              <a:t>Th</a:t>
            </a:r>
            <a:r>
              <a:rPr lang="en-US" sz="2400" dirty="0">
                <a:latin typeface="TimesNewRoman"/>
              </a:rPr>
              <a:t>, U, Ce, </a:t>
            </a:r>
            <a:r>
              <a:rPr lang="en-US" sz="2400" dirty="0" err="1">
                <a:latin typeface="TimesNewRoman"/>
              </a:rPr>
              <a:t>Zr</a:t>
            </a:r>
            <a:r>
              <a:rPr lang="en-US" sz="2400" dirty="0">
                <a:latin typeface="TimesNewRoman"/>
              </a:rPr>
              <a:t>, </a:t>
            </a:r>
            <a:r>
              <a:rPr lang="en-US" sz="2400" dirty="0" err="1">
                <a:latin typeface="TimesNewRoman"/>
              </a:rPr>
              <a:t>Hf</a:t>
            </a:r>
            <a:r>
              <a:rPr lang="en-US" sz="2400" dirty="0">
                <a:latin typeface="TimesNewRoman"/>
              </a:rPr>
              <a:t>, </a:t>
            </a:r>
            <a:r>
              <a:rPr lang="en-US" sz="2400" dirty="0" err="1">
                <a:latin typeface="TimesNewRoman"/>
              </a:rPr>
              <a:t>Nb</a:t>
            </a:r>
            <a:r>
              <a:rPr lang="en-US" sz="2400" dirty="0">
                <a:latin typeface="TimesNewRoman"/>
              </a:rPr>
              <a:t>, Ta, and </a:t>
            </a:r>
            <a:r>
              <a:rPr lang="en-US" sz="2400" dirty="0" err="1">
                <a:latin typeface="TimesNewRoman"/>
              </a:rPr>
              <a:t>Ti</a:t>
            </a:r>
            <a:r>
              <a:rPr lang="en-US" sz="2400" dirty="0">
                <a:latin typeface="TimesNewRoman"/>
              </a:rPr>
              <a:t>) </a:t>
            </a:r>
            <a:r>
              <a:rPr lang="en-US" sz="2400" dirty="0" smtClean="0">
                <a:latin typeface="TimesNewRoman"/>
              </a:rPr>
              <a:t>are also </a:t>
            </a:r>
            <a:r>
              <a:rPr lang="en-US" sz="2400" dirty="0">
                <a:latin typeface="TimesNewRoman"/>
              </a:rPr>
              <a:t>incompatible, and are enriched in OIBs &gt; </a:t>
            </a:r>
            <a:r>
              <a:rPr lang="en-US" sz="2400" dirty="0" smtClean="0">
                <a:latin typeface="TimesNewRoman"/>
              </a:rPr>
              <a:t>MORBs.</a:t>
            </a:r>
          </a:p>
          <a:p>
            <a:pPr algn="just">
              <a:lnSpc>
                <a:spcPct val="150000"/>
              </a:lnSpc>
            </a:pPr>
            <a:r>
              <a:rPr lang="en-US" sz="2400" dirty="0">
                <a:latin typeface="TimesNewRoman"/>
              </a:rPr>
              <a:t>OIAs tend to be depleted in </a:t>
            </a:r>
            <a:r>
              <a:rPr lang="en-US" sz="2400" dirty="0" smtClean="0">
                <a:latin typeface="TimesNewRoman"/>
              </a:rPr>
              <a:t>Ni and Cr relative to OITs </a:t>
            </a:r>
            <a:r>
              <a:rPr lang="en-US" sz="2400" dirty="0">
                <a:latin typeface="TimesNewRoman"/>
              </a:rPr>
              <a:t>and MORBs, which, along with the higher </a:t>
            </a:r>
            <a:r>
              <a:rPr lang="en-US" sz="2400" dirty="0" err="1">
                <a:latin typeface="TimesNewRoman"/>
              </a:rPr>
              <a:t>Mg#s</a:t>
            </a:r>
            <a:r>
              <a:rPr lang="en-US" sz="2400" dirty="0">
                <a:latin typeface="TimesNewRoman"/>
              </a:rPr>
              <a:t>, </a:t>
            </a:r>
            <a:r>
              <a:rPr lang="en-US" sz="2400" dirty="0" smtClean="0">
                <a:latin typeface="TimesNewRoman"/>
              </a:rPr>
              <a:t>suggests they </a:t>
            </a:r>
            <a:r>
              <a:rPr lang="en-US" sz="2400" dirty="0">
                <a:latin typeface="TimesNewRoman"/>
              </a:rPr>
              <a:t>have experienced fractionation of these </a:t>
            </a:r>
            <a:r>
              <a:rPr lang="en-US" sz="2400" dirty="0" smtClean="0">
                <a:latin typeface="TimesNewRoman"/>
              </a:rPr>
              <a:t>phases prior </a:t>
            </a:r>
            <a:r>
              <a:rPr lang="en-US" sz="2400" dirty="0">
                <a:latin typeface="TimesNewRoman"/>
              </a:rPr>
              <a:t>to eruption.</a:t>
            </a:r>
          </a:p>
          <a:p>
            <a:pPr algn="just">
              <a:lnSpc>
                <a:spcPct val="150000"/>
              </a:lnSpc>
            </a:pPr>
            <a:r>
              <a:rPr lang="en-US" sz="2400" dirty="0" smtClean="0">
                <a:latin typeface="AdobePiStd"/>
              </a:rPr>
              <a:t>● </a:t>
            </a:r>
            <a:r>
              <a:rPr lang="en-US" sz="2400" dirty="0">
                <a:latin typeface="TimesNewRoman"/>
              </a:rPr>
              <a:t>Ratios of these elements are also used to </a:t>
            </a:r>
            <a:r>
              <a:rPr lang="en-US" sz="2400" dirty="0" smtClean="0">
                <a:latin typeface="TimesNewRoman"/>
              </a:rPr>
              <a:t>distinguish mantle </a:t>
            </a:r>
            <a:r>
              <a:rPr lang="en-US" sz="2400" dirty="0">
                <a:latin typeface="TimesNewRoman"/>
              </a:rPr>
              <a:t>sources</a:t>
            </a:r>
          </a:p>
          <a:p>
            <a:pPr algn="ctr">
              <a:lnSpc>
                <a:spcPct val="150000"/>
              </a:lnSpc>
            </a:pPr>
            <a:r>
              <a:rPr lang="en-US" sz="2400" dirty="0">
                <a:latin typeface="AdobePiStd"/>
              </a:rPr>
              <a:t>✦ </a:t>
            </a:r>
            <a:r>
              <a:rPr lang="en-US" sz="2400" dirty="0">
                <a:latin typeface="TimesNewRoman"/>
              </a:rPr>
              <a:t>The </a:t>
            </a:r>
            <a:r>
              <a:rPr lang="en-US" sz="2400" dirty="0" err="1">
                <a:latin typeface="TimesNewRoman"/>
              </a:rPr>
              <a:t>Zr</a:t>
            </a:r>
            <a:r>
              <a:rPr lang="en-US" sz="2400" dirty="0">
                <a:latin typeface="TimesNewRoman"/>
              </a:rPr>
              <a:t>/</a:t>
            </a:r>
            <a:r>
              <a:rPr lang="en-US" sz="2400" dirty="0" err="1">
                <a:latin typeface="TimesNewRoman"/>
              </a:rPr>
              <a:t>Nb</a:t>
            </a:r>
            <a:r>
              <a:rPr lang="en-US" sz="2400" dirty="0">
                <a:latin typeface="TimesNewRoman"/>
              </a:rPr>
              <a:t> ratio</a:t>
            </a:r>
          </a:p>
          <a:p>
            <a:pPr algn="just">
              <a:lnSpc>
                <a:spcPct val="150000"/>
              </a:lnSpc>
            </a:pPr>
            <a:r>
              <a:rPr lang="en-US" sz="2400" dirty="0">
                <a:latin typeface="AdobePiStd"/>
              </a:rPr>
              <a:t>▲ </a:t>
            </a:r>
            <a:r>
              <a:rPr lang="en-US" sz="2400" dirty="0">
                <a:latin typeface="TimesNewRoman"/>
              </a:rPr>
              <a:t>N-MORB generally quite high (&gt;30)</a:t>
            </a:r>
          </a:p>
          <a:p>
            <a:pPr algn="just">
              <a:lnSpc>
                <a:spcPct val="150000"/>
              </a:lnSpc>
            </a:pPr>
            <a:r>
              <a:rPr lang="en-US" sz="2400" dirty="0">
                <a:latin typeface="AdobePiStd"/>
              </a:rPr>
              <a:t>▲ </a:t>
            </a:r>
            <a:r>
              <a:rPr lang="en-US" sz="2400" dirty="0">
                <a:latin typeface="TimesNewRoman"/>
              </a:rPr>
              <a:t>OIBs are low (&lt;20)</a:t>
            </a:r>
            <a:endParaRPr lang="en-US" sz="2400" dirty="0"/>
          </a:p>
        </p:txBody>
      </p:sp>
    </p:spTree>
    <p:extLst>
      <p:ext uri="{BB962C8B-B14F-4D97-AF65-F5344CB8AC3E}">
        <p14:creationId xmlns:p14="http://schemas.microsoft.com/office/powerpoint/2010/main" val="206730235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934" y="409433"/>
            <a:ext cx="10426890" cy="6463308"/>
          </a:xfrm>
          <a:prstGeom prst="rect">
            <a:avLst/>
          </a:prstGeom>
        </p:spPr>
        <p:txBody>
          <a:bodyPr wrap="square">
            <a:spAutoFit/>
          </a:bodyPr>
          <a:lstStyle/>
          <a:p>
            <a:pPr algn="just">
              <a:lnSpc>
                <a:spcPct val="150000"/>
              </a:lnSpc>
            </a:pPr>
            <a:r>
              <a:rPr lang="en-US" sz="3200" dirty="0" smtClean="0">
                <a:latin typeface="TimesNewRoman"/>
              </a:rPr>
              <a:t>OIA</a:t>
            </a:r>
            <a:endParaRPr lang="en-US" sz="3200" dirty="0">
              <a:latin typeface="TimesNewRoman"/>
            </a:endParaRPr>
          </a:p>
          <a:p>
            <a:pPr marL="342900" indent="-342900" algn="just">
              <a:lnSpc>
                <a:spcPct val="150000"/>
              </a:lnSpc>
              <a:buFont typeface="Wingdings" panose="05000000000000000000" pitchFamily="2" charset="2"/>
              <a:buChar char="§"/>
            </a:pPr>
            <a:r>
              <a:rPr lang="en-US" sz="2400" dirty="0">
                <a:latin typeface="AdobePiStd"/>
              </a:rPr>
              <a:t>● </a:t>
            </a:r>
            <a:r>
              <a:rPr lang="en-US" sz="2400" dirty="0"/>
              <a:t>are characterized by higher </a:t>
            </a:r>
            <a:r>
              <a:rPr lang="en-US" sz="2400" dirty="0" smtClean="0"/>
              <a:t>alkali and </a:t>
            </a:r>
            <a:r>
              <a:rPr lang="en-US" sz="2400" dirty="0"/>
              <a:t>lower silica content than </a:t>
            </a:r>
            <a:r>
              <a:rPr lang="en-US" sz="2400" dirty="0" err="1" smtClean="0"/>
              <a:t>tholeiites</a:t>
            </a:r>
            <a:r>
              <a:rPr lang="en-US" sz="2400" dirty="0" smtClean="0"/>
              <a:t>.</a:t>
            </a:r>
          </a:p>
          <a:p>
            <a:pPr marL="342900" indent="-342900" algn="just">
              <a:lnSpc>
                <a:spcPct val="150000"/>
              </a:lnSpc>
              <a:buFont typeface="Wingdings" panose="05000000000000000000" pitchFamily="2" charset="2"/>
              <a:buChar char="§"/>
            </a:pPr>
            <a:r>
              <a:rPr lang="en-US" sz="2400" dirty="0"/>
              <a:t>Because of the lower silica content, olivine is </a:t>
            </a:r>
            <a:r>
              <a:rPr lang="en-US" sz="2400" dirty="0" smtClean="0"/>
              <a:t>even more </a:t>
            </a:r>
            <a:r>
              <a:rPr lang="en-US" sz="2400" dirty="0"/>
              <a:t>prevalent in OIAs, </a:t>
            </a:r>
            <a:r>
              <a:rPr lang="en-US" sz="2400" dirty="0" smtClean="0"/>
              <a:t>occurring </a:t>
            </a:r>
            <a:r>
              <a:rPr lang="en-US" sz="2400" dirty="0"/>
              <a:t>in the groundmass as </a:t>
            </a:r>
            <a:r>
              <a:rPr lang="en-US" sz="2400" dirty="0" smtClean="0"/>
              <a:t>well as </a:t>
            </a:r>
            <a:r>
              <a:rPr lang="en-US" sz="2400" dirty="0"/>
              <a:t>an ubiquitous phenocryst phase. Olivine also occurs over </a:t>
            </a:r>
            <a:r>
              <a:rPr lang="en-US" sz="2400" dirty="0" smtClean="0"/>
              <a:t>a broader </a:t>
            </a:r>
            <a:r>
              <a:rPr lang="en-US" sz="2400" dirty="0"/>
              <a:t>range of the differentiated spectrum and has a greater</a:t>
            </a:r>
          </a:p>
          <a:p>
            <a:pPr marL="342900" indent="-342900" algn="just">
              <a:lnSpc>
                <a:spcPct val="150000"/>
              </a:lnSpc>
              <a:buFont typeface="Wingdings" panose="05000000000000000000" pitchFamily="2" charset="2"/>
              <a:buChar char="§"/>
            </a:pPr>
            <a:r>
              <a:rPr lang="en-US" sz="2400" dirty="0"/>
              <a:t>compositional range (Fo</a:t>
            </a:r>
            <a:r>
              <a:rPr lang="en-US" sz="2800" baseline="-25000" dirty="0"/>
              <a:t>35–90</a:t>
            </a:r>
            <a:r>
              <a:rPr lang="en-US" sz="2400" dirty="0"/>
              <a:t>) than it does in </a:t>
            </a:r>
            <a:r>
              <a:rPr lang="en-US" sz="2400" dirty="0" smtClean="0"/>
              <a:t>OIT</a:t>
            </a:r>
            <a:r>
              <a:rPr lang="en-US" sz="2400" dirty="0"/>
              <a:t> </a:t>
            </a:r>
            <a:r>
              <a:rPr lang="en-US" sz="2400" dirty="0">
                <a:solidFill>
                  <a:srgbClr val="191919"/>
                </a:solidFill>
                <a:latin typeface="Times-Roman"/>
              </a:rPr>
              <a:t>Olivine (Fo</a:t>
            </a:r>
            <a:r>
              <a:rPr lang="en-US" sz="2400" baseline="-25000" dirty="0">
                <a:solidFill>
                  <a:srgbClr val="191919"/>
                </a:solidFill>
                <a:latin typeface="Times-Roman"/>
              </a:rPr>
              <a:t>70</a:t>
            </a:r>
            <a:r>
              <a:rPr lang="en-US" sz="2400" dirty="0">
                <a:solidFill>
                  <a:srgbClr val="191919"/>
                </a:solidFill>
                <a:latin typeface="Times-Roman"/>
              </a:rPr>
              <a:t>–</a:t>
            </a:r>
            <a:r>
              <a:rPr lang="en-US" sz="2400" baseline="-25000" dirty="0">
                <a:solidFill>
                  <a:srgbClr val="191919"/>
                </a:solidFill>
                <a:latin typeface="Times-Roman"/>
              </a:rPr>
              <a:t>90</a:t>
            </a:r>
            <a:r>
              <a:rPr lang="en-US" sz="2400" dirty="0" smtClean="0">
                <a:solidFill>
                  <a:srgbClr val="191919"/>
                </a:solidFill>
                <a:latin typeface="Times-Roman"/>
              </a:rPr>
              <a:t>)</a:t>
            </a:r>
          </a:p>
          <a:p>
            <a:pPr marL="342900" indent="-342900" algn="just">
              <a:lnSpc>
                <a:spcPct val="150000"/>
              </a:lnSpc>
              <a:buFont typeface="Wingdings" panose="05000000000000000000" pitchFamily="2" charset="2"/>
              <a:buChar char="§"/>
            </a:pPr>
            <a:r>
              <a:rPr lang="en-US" sz="2400" dirty="0" smtClean="0"/>
              <a:t> There is usually </a:t>
            </a:r>
            <a:r>
              <a:rPr lang="en-US" sz="2400" dirty="0"/>
              <a:t>only one pyroxene in OIAs, a brownish Ti-rich augite</a:t>
            </a:r>
            <a:r>
              <a:rPr lang="en-US" sz="2400" dirty="0" smtClean="0"/>
              <a:t>.</a:t>
            </a:r>
          </a:p>
          <a:p>
            <a:pPr marL="342900" indent="-342900" algn="just">
              <a:lnSpc>
                <a:spcPct val="150000"/>
              </a:lnSpc>
              <a:buFont typeface="Wingdings" panose="05000000000000000000" pitchFamily="2" charset="2"/>
              <a:buChar char="§"/>
            </a:pPr>
            <a:r>
              <a:rPr lang="en-US" sz="2400" dirty="0"/>
              <a:t>Amphibole is also an occasional phenocryst phase, </a:t>
            </a:r>
            <a:r>
              <a:rPr lang="en-US" sz="2400" dirty="0" smtClean="0"/>
              <a:t>indicating a </a:t>
            </a:r>
            <a:r>
              <a:rPr lang="en-US" sz="2400" dirty="0"/>
              <a:t>higher volatile content. </a:t>
            </a:r>
            <a:endParaRPr lang="en-US" sz="2400" dirty="0" smtClean="0"/>
          </a:p>
          <a:p>
            <a:pPr marL="342900" indent="-342900" algn="just">
              <a:lnSpc>
                <a:spcPct val="150000"/>
              </a:lnSpc>
              <a:buFont typeface="Wingdings" panose="05000000000000000000" pitchFamily="2" charset="2"/>
              <a:buChar char="§"/>
            </a:pPr>
            <a:endParaRPr lang="en-US" sz="2400" dirty="0"/>
          </a:p>
        </p:txBody>
      </p:sp>
    </p:spTree>
    <p:extLst>
      <p:ext uri="{BB962C8B-B14F-4D97-AF65-F5344CB8AC3E}">
        <p14:creationId xmlns:p14="http://schemas.microsoft.com/office/powerpoint/2010/main" val="243812991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166938" y="1"/>
            <a:ext cx="7772400" cy="987425"/>
          </a:xfrm>
        </p:spPr>
        <p:txBody>
          <a:bodyPr/>
          <a:lstStyle/>
          <a:p>
            <a:pPr>
              <a:defRPr/>
            </a:pPr>
            <a:r>
              <a:rPr lang="en-US" smtClean="0"/>
              <a:t>Trace Elements: REEs</a:t>
            </a:r>
          </a:p>
        </p:txBody>
      </p:sp>
      <p:sp>
        <p:nvSpPr>
          <p:cNvPr id="43019" name="Rectangle 11"/>
          <p:cNvSpPr>
            <a:spLocks noChangeArrowheads="1"/>
          </p:cNvSpPr>
          <p:nvPr/>
        </p:nvSpPr>
        <p:spPr bwMode="auto">
          <a:xfrm>
            <a:off x="6597650" y="3370264"/>
            <a:ext cx="95250" cy="9525"/>
          </a:xfrm>
          <a:prstGeom prst="rect">
            <a:avLst/>
          </a:prstGeom>
          <a:solidFill>
            <a:srgbClr val="000000"/>
          </a:solidFill>
          <a:ln w="9525">
            <a:noFill/>
            <a:miter lim="800000"/>
            <a:headEnd/>
            <a:tailEnd/>
          </a:ln>
        </p:spPr>
        <p:txBody>
          <a:bodyPr/>
          <a:lstStyle/>
          <a:p>
            <a:pPr>
              <a:defRPr/>
            </a:pPr>
            <a:endParaRPr lang="en-US"/>
          </a:p>
        </p:txBody>
      </p:sp>
      <p:pic>
        <p:nvPicPr>
          <p:cNvPr id="29700" name="Picture 142" descr="Fig 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1" y="1405719"/>
            <a:ext cx="4685924" cy="524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889812" y="1128714"/>
            <a:ext cx="5876737" cy="2585323"/>
          </a:xfrm>
          <a:prstGeom prst="rect">
            <a:avLst/>
          </a:prstGeom>
          <a:noFill/>
        </p:spPr>
        <p:txBody>
          <a:bodyPr wrap="square">
            <a:spAutoFit/>
          </a:bodyPr>
          <a:lstStyle/>
          <a:p>
            <a:pPr>
              <a:defRPr/>
            </a:pPr>
            <a:r>
              <a:rPr lang="en-US" dirty="0"/>
              <a:t>Note that ocean island tholeiites (OITs represented by the Kilauea and Mauna Loa samples) overlap with MORB and are not unlike E-MORB</a:t>
            </a:r>
          </a:p>
          <a:p>
            <a:pPr>
              <a:defRPr/>
            </a:pPr>
            <a:endParaRPr lang="en-US" dirty="0"/>
          </a:p>
          <a:p>
            <a:pPr>
              <a:defRPr/>
            </a:pPr>
            <a:r>
              <a:rPr lang="en-US" dirty="0"/>
              <a:t>The alkaline basalts have steeper slopes and greater LREE enrichment than the OIT’s. Some fall within the upper MORB field, </a:t>
            </a:r>
            <a:r>
              <a:rPr lang="en-US" b="1" dirty="0"/>
              <a:t>but most are distinct</a:t>
            </a:r>
          </a:p>
          <a:p>
            <a:pPr>
              <a:defRPr/>
            </a:pPr>
            <a:endParaRPr lang="en-US" dirty="0"/>
          </a:p>
          <a:p>
            <a:pPr>
              <a:defRPr/>
            </a:pPr>
            <a:endParaRPr lang="en-US" dirty="0"/>
          </a:p>
        </p:txBody>
      </p:sp>
    </p:spTree>
    <p:extLst>
      <p:ext uri="{BB962C8B-B14F-4D97-AF65-F5344CB8AC3E}">
        <p14:creationId xmlns:p14="http://schemas.microsoft.com/office/powerpoint/2010/main" val="398973409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58" y="524436"/>
            <a:ext cx="10959353" cy="4524315"/>
          </a:xfrm>
          <a:prstGeom prst="rect">
            <a:avLst/>
          </a:prstGeom>
        </p:spPr>
        <p:txBody>
          <a:bodyPr wrap="square">
            <a:spAutoFit/>
          </a:bodyPr>
          <a:lstStyle/>
          <a:p>
            <a:pPr algn="just">
              <a:lnSpc>
                <a:spcPct val="150000"/>
              </a:lnSpc>
            </a:pPr>
            <a:r>
              <a:rPr lang="en-US" sz="2400" dirty="0">
                <a:solidFill>
                  <a:srgbClr val="191919"/>
                </a:solidFill>
                <a:latin typeface="Times New Roman" panose="02020603050405020304" pitchFamily="18" charset="0"/>
                <a:cs typeface="Times New Roman" panose="02020603050405020304" pitchFamily="18" charset="0"/>
              </a:rPr>
              <a:t>La </a:t>
            </a:r>
            <a:r>
              <a:rPr lang="en-US" sz="2400" dirty="0" smtClean="0">
                <a:solidFill>
                  <a:srgbClr val="191919"/>
                </a:solidFill>
                <a:latin typeface="Times New Roman" panose="02020603050405020304" pitchFamily="18" charset="0"/>
                <a:cs typeface="Times New Roman" panose="02020603050405020304" pitchFamily="18" charset="0"/>
              </a:rPr>
              <a:t>/</a:t>
            </a:r>
            <a:r>
              <a:rPr lang="en-US" sz="2400" dirty="0" err="1" smtClean="0">
                <a:solidFill>
                  <a:srgbClr val="191919"/>
                </a:solidFill>
                <a:latin typeface="Times New Roman" panose="02020603050405020304" pitchFamily="18" charset="0"/>
                <a:cs typeface="Times New Roman" panose="02020603050405020304" pitchFamily="18" charset="0"/>
              </a:rPr>
              <a:t>Yb</a:t>
            </a:r>
            <a:r>
              <a:rPr lang="en-US" sz="2400" dirty="0" smtClean="0">
                <a:solidFill>
                  <a:srgbClr val="191919"/>
                </a:solidFill>
                <a:latin typeface="Times New Roman" panose="02020603050405020304" pitchFamily="18" charset="0"/>
                <a:cs typeface="Times New Roman" panose="02020603050405020304" pitchFamily="18" charset="0"/>
              </a:rPr>
              <a:t> </a:t>
            </a:r>
            <a:r>
              <a:rPr lang="en-US" sz="2400" dirty="0">
                <a:solidFill>
                  <a:srgbClr val="191919"/>
                </a:solidFill>
                <a:latin typeface="Times New Roman" panose="02020603050405020304" pitchFamily="18" charset="0"/>
                <a:cs typeface="Times New Roman" panose="02020603050405020304" pitchFamily="18" charset="0"/>
              </a:rPr>
              <a:t>(the overall slope on the REE diagram</a:t>
            </a:r>
            <a:r>
              <a:rPr lang="en-US" sz="2400" dirty="0" smtClean="0">
                <a:solidFill>
                  <a:srgbClr val="191919"/>
                </a:solidFill>
                <a:latin typeface="Times New Roman" panose="02020603050405020304" pitchFamily="18" charset="0"/>
                <a:cs typeface="Times New Roman" panose="02020603050405020304" pitchFamily="18" charset="0"/>
              </a:rPr>
              <a:t>) is </a:t>
            </a:r>
            <a:r>
              <a:rPr lang="en-US" sz="2400" dirty="0">
                <a:solidFill>
                  <a:srgbClr val="191919"/>
                </a:solidFill>
                <a:latin typeface="Times New Roman" panose="02020603050405020304" pitchFamily="18" charset="0"/>
                <a:cs typeface="Times New Roman" panose="02020603050405020304" pitchFamily="18" charset="0"/>
              </a:rPr>
              <a:t>crudely proportional to the degree of </a:t>
            </a:r>
            <a:r>
              <a:rPr lang="en-US" sz="2400" dirty="0" smtClean="0">
                <a:solidFill>
                  <a:srgbClr val="191919"/>
                </a:solidFill>
                <a:latin typeface="Times New Roman" panose="02020603050405020304" pitchFamily="18" charset="0"/>
                <a:cs typeface="Times New Roman" panose="02020603050405020304" pitchFamily="18" charset="0"/>
              </a:rPr>
              <a:t>silica </a:t>
            </a:r>
            <a:r>
              <a:rPr lang="en-US" sz="2400" dirty="0" err="1" smtClean="0">
                <a:solidFill>
                  <a:srgbClr val="191919"/>
                </a:solidFill>
                <a:latin typeface="Times New Roman" panose="02020603050405020304" pitchFamily="18" charset="0"/>
                <a:cs typeface="Times New Roman" panose="02020603050405020304" pitchFamily="18" charset="0"/>
              </a:rPr>
              <a:t>undersaturation</a:t>
            </a:r>
            <a:r>
              <a:rPr lang="en-US" sz="2400" dirty="0" smtClean="0">
                <a:solidFill>
                  <a:srgbClr val="191919"/>
                </a:solidFill>
                <a:latin typeface="Times New Roman" panose="02020603050405020304" pitchFamily="18" charset="0"/>
                <a:cs typeface="Times New Roman" panose="02020603050405020304" pitchFamily="18" charset="0"/>
              </a:rPr>
              <a:t> </a:t>
            </a:r>
            <a:r>
              <a:rPr lang="en-US" sz="2400" dirty="0">
                <a:solidFill>
                  <a:srgbClr val="191919"/>
                </a:solidFill>
                <a:latin typeface="Times New Roman" panose="02020603050405020304" pitchFamily="18" charset="0"/>
                <a:cs typeface="Times New Roman" panose="02020603050405020304" pitchFamily="18" charset="0"/>
              </a:rPr>
              <a:t>in OIBs. </a:t>
            </a:r>
            <a:endParaRPr lang="en-US" sz="2400" dirty="0" smtClean="0">
              <a:solidFill>
                <a:srgbClr val="191919"/>
              </a:solidFill>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rgbClr val="191919"/>
                </a:solidFill>
                <a:latin typeface="Times New Roman" panose="02020603050405020304" pitchFamily="18" charset="0"/>
                <a:cs typeface="Times New Roman" panose="02020603050405020304" pitchFamily="18" charset="0"/>
              </a:rPr>
              <a:t>Highly </a:t>
            </a:r>
            <a:r>
              <a:rPr lang="en-US" sz="2400" dirty="0">
                <a:solidFill>
                  <a:srgbClr val="191919"/>
                </a:solidFill>
                <a:latin typeface="Times New Roman" panose="02020603050405020304" pitchFamily="18" charset="0"/>
                <a:cs typeface="Times New Roman" panose="02020603050405020304" pitchFamily="18" charset="0"/>
              </a:rPr>
              <a:t>undersaturated </a:t>
            </a:r>
            <a:r>
              <a:rPr lang="en-US" sz="2400" dirty="0" smtClean="0">
                <a:solidFill>
                  <a:srgbClr val="191919"/>
                </a:solidFill>
                <a:latin typeface="Times New Roman" panose="02020603050405020304" pitchFamily="18" charset="0"/>
                <a:cs typeface="Times New Roman" panose="02020603050405020304" pitchFamily="18" charset="0"/>
              </a:rPr>
              <a:t>magmas can </a:t>
            </a:r>
            <a:r>
              <a:rPr lang="en-US" sz="2400" dirty="0">
                <a:solidFill>
                  <a:srgbClr val="191919"/>
                </a:solidFill>
                <a:latin typeface="Times New Roman" panose="02020603050405020304" pitchFamily="18" charset="0"/>
                <a:cs typeface="Times New Roman" panose="02020603050405020304" pitchFamily="18" charset="0"/>
              </a:rPr>
              <a:t>have La </a:t>
            </a:r>
            <a:r>
              <a:rPr lang="en-US" sz="2400" dirty="0" smtClean="0">
                <a:solidFill>
                  <a:srgbClr val="191919"/>
                </a:solidFill>
                <a:latin typeface="Times New Roman" panose="02020603050405020304" pitchFamily="18" charset="0"/>
                <a:cs typeface="Times New Roman" panose="02020603050405020304" pitchFamily="18" charset="0"/>
              </a:rPr>
              <a:t>/ </a:t>
            </a:r>
            <a:r>
              <a:rPr lang="en-US" sz="2400" dirty="0" err="1" smtClean="0">
                <a:solidFill>
                  <a:srgbClr val="191919"/>
                </a:solidFill>
                <a:latin typeface="Times New Roman" panose="02020603050405020304" pitchFamily="18" charset="0"/>
                <a:cs typeface="Times New Roman" panose="02020603050405020304" pitchFamily="18" charset="0"/>
              </a:rPr>
              <a:t>Yb</a:t>
            </a:r>
            <a:r>
              <a:rPr lang="en-US" sz="2400" dirty="0" smtClean="0">
                <a:solidFill>
                  <a:srgbClr val="191919"/>
                </a:solidFill>
                <a:latin typeface="Times New Roman" panose="02020603050405020304" pitchFamily="18" charset="0"/>
                <a:cs typeface="Times New Roman" panose="02020603050405020304" pitchFamily="18" charset="0"/>
              </a:rPr>
              <a:t> </a:t>
            </a:r>
            <a:r>
              <a:rPr lang="en-US" sz="2400" dirty="0">
                <a:solidFill>
                  <a:srgbClr val="191919"/>
                </a:solidFill>
                <a:latin typeface="Times New Roman" panose="02020603050405020304" pitchFamily="18" charset="0"/>
                <a:cs typeface="Times New Roman" panose="02020603050405020304" pitchFamily="18" charset="0"/>
              </a:rPr>
              <a:t>in excess of 30, whereas OIA ratios </a:t>
            </a:r>
            <a:r>
              <a:rPr lang="en-US" sz="2400" dirty="0" smtClean="0">
                <a:solidFill>
                  <a:srgbClr val="191919"/>
                </a:solidFill>
                <a:latin typeface="Times New Roman" panose="02020603050405020304" pitchFamily="18" charset="0"/>
                <a:cs typeface="Times New Roman" panose="02020603050405020304" pitchFamily="18" charset="0"/>
              </a:rPr>
              <a:t>are closer </a:t>
            </a:r>
            <a:r>
              <a:rPr lang="en-US" sz="2400" dirty="0">
                <a:solidFill>
                  <a:srgbClr val="191919"/>
                </a:solidFill>
                <a:latin typeface="Times New Roman" panose="02020603050405020304" pitchFamily="18" charset="0"/>
                <a:cs typeface="Times New Roman" panose="02020603050405020304" pitchFamily="18" charset="0"/>
              </a:rPr>
              <a:t>to 12, and OITs about 4. </a:t>
            </a:r>
            <a:endParaRPr lang="en-US" sz="2400" dirty="0" smtClean="0">
              <a:solidFill>
                <a:srgbClr val="191919"/>
              </a:solidFill>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rgbClr val="191919"/>
                </a:solidFill>
                <a:latin typeface="Times New Roman" panose="02020603050405020304" pitchFamily="18" charset="0"/>
                <a:cs typeface="Times New Roman" panose="02020603050405020304" pitchFamily="18" charset="0"/>
              </a:rPr>
              <a:t>Note </a:t>
            </a:r>
            <a:r>
              <a:rPr lang="en-US" sz="2400" dirty="0">
                <a:solidFill>
                  <a:srgbClr val="191919"/>
                </a:solidFill>
                <a:latin typeface="Times New Roman" panose="02020603050405020304" pitchFamily="18" charset="0"/>
                <a:cs typeface="Times New Roman" panose="02020603050405020304" pitchFamily="18" charset="0"/>
              </a:rPr>
              <a:t>also that the </a:t>
            </a:r>
            <a:r>
              <a:rPr lang="en-US" sz="2400" i="1" dirty="0" smtClean="0">
                <a:solidFill>
                  <a:srgbClr val="191919"/>
                </a:solidFill>
                <a:latin typeface="Times New Roman" panose="02020603050405020304" pitchFamily="18" charset="0"/>
                <a:cs typeface="Times New Roman" panose="02020603050405020304" pitchFamily="18" charset="0"/>
              </a:rPr>
              <a:t>heavy </a:t>
            </a:r>
            <a:r>
              <a:rPr lang="en-US" sz="2400" dirty="0" smtClean="0">
                <a:solidFill>
                  <a:srgbClr val="191919"/>
                </a:solidFill>
                <a:latin typeface="Times New Roman" panose="02020603050405020304" pitchFamily="18" charset="0"/>
                <a:cs typeface="Times New Roman" panose="02020603050405020304" pitchFamily="18" charset="0"/>
              </a:rPr>
              <a:t>REEs </a:t>
            </a:r>
            <a:r>
              <a:rPr lang="en-US" sz="2400" dirty="0">
                <a:solidFill>
                  <a:srgbClr val="191919"/>
                </a:solidFill>
                <a:latin typeface="Times New Roman" panose="02020603050405020304" pitchFamily="18" charset="0"/>
                <a:cs typeface="Times New Roman" panose="02020603050405020304" pitchFamily="18" charset="0"/>
              </a:rPr>
              <a:t>are also fractionated in the OIB samples in </a:t>
            </a:r>
            <a:r>
              <a:rPr lang="en-US" sz="2400" dirty="0" smtClean="0">
                <a:solidFill>
                  <a:srgbClr val="191919"/>
                </a:solidFill>
                <a:latin typeface="Times New Roman" panose="02020603050405020304" pitchFamily="18" charset="0"/>
                <a:cs typeface="Times New Roman" panose="02020603050405020304" pitchFamily="18" charset="0"/>
              </a:rPr>
              <a:t>previous Figure. (</a:t>
            </a:r>
            <a:r>
              <a:rPr lang="en-US" sz="2400" dirty="0">
                <a:solidFill>
                  <a:srgbClr val="191919"/>
                </a:solidFill>
                <a:latin typeface="Times New Roman" panose="02020603050405020304" pitchFamily="18" charset="0"/>
                <a:cs typeface="Times New Roman" panose="02020603050405020304" pitchFamily="18" charset="0"/>
              </a:rPr>
              <a:t>as compared to the flat HREE patterns in N- and EMORB).</a:t>
            </a:r>
          </a:p>
          <a:p>
            <a:pPr algn="just">
              <a:lnSpc>
                <a:spcPct val="150000"/>
              </a:lnSpc>
            </a:pPr>
            <a:r>
              <a:rPr lang="en-US" sz="2400" dirty="0">
                <a:solidFill>
                  <a:srgbClr val="191919"/>
                </a:solidFill>
                <a:latin typeface="Times New Roman" panose="02020603050405020304" pitchFamily="18" charset="0"/>
                <a:cs typeface="Times New Roman" panose="02020603050405020304" pitchFamily="18" charset="0"/>
              </a:rPr>
              <a:t>This indicates that garnet was a residual phase </a:t>
            </a:r>
            <a:r>
              <a:rPr lang="en-US" sz="2400" dirty="0" smtClean="0">
                <a:solidFill>
                  <a:srgbClr val="191919"/>
                </a:solidFill>
                <a:latin typeface="Times New Roman" panose="02020603050405020304" pitchFamily="18" charset="0"/>
                <a:cs typeface="Times New Roman" panose="02020603050405020304" pitchFamily="18" charset="0"/>
              </a:rPr>
              <a:t>because it </a:t>
            </a:r>
            <a:r>
              <a:rPr lang="en-US" sz="2400" dirty="0">
                <a:solidFill>
                  <a:srgbClr val="191919"/>
                </a:solidFill>
                <a:latin typeface="Times New Roman" panose="02020603050405020304" pitchFamily="18" charset="0"/>
                <a:cs typeface="Times New Roman" panose="02020603050405020304" pitchFamily="18" charset="0"/>
              </a:rPr>
              <a:t>is one of the few common minerals </a:t>
            </a:r>
            <a:r>
              <a:rPr lang="en-US" sz="2400" dirty="0" smtClean="0">
                <a:solidFill>
                  <a:srgbClr val="191919"/>
                </a:solidFill>
                <a:latin typeface="Times New Roman" panose="02020603050405020304" pitchFamily="18" charset="0"/>
                <a:cs typeface="Times New Roman" panose="02020603050405020304" pitchFamily="18" charset="0"/>
              </a:rPr>
              <a:t>that differentially </a:t>
            </a:r>
            <a:r>
              <a:rPr lang="en-US" sz="2400" dirty="0">
                <a:solidFill>
                  <a:srgbClr val="191919"/>
                </a:solidFill>
                <a:latin typeface="Times New Roman" panose="02020603050405020304" pitchFamily="18" charset="0"/>
                <a:cs typeface="Times New Roman" panose="02020603050405020304" pitchFamily="18" charset="0"/>
              </a:rPr>
              <a:t>incorporates HREE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68568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tx2">
                <a:lumMod val="20000"/>
                <a:lumOff val="80000"/>
              </a:schemeClr>
            </a:gs>
            <a:gs pos="100000">
              <a:srgbClr val="6C2046">
                <a:alpha val="60784"/>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242047" y="322729"/>
            <a:ext cx="11712388" cy="3970318"/>
          </a:xfrm>
          <a:prstGeom prst="rect">
            <a:avLst/>
          </a:prstGeom>
        </p:spPr>
        <p:txBody>
          <a:bodyPr wrap="square">
            <a:spAutoFit/>
          </a:bodyPr>
          <a:lstStyle/>
          <a:p>
            <a:pPr algn="just">
              <a:lnSpc>
                <a:spcPct val="150000"/>
              </a:lnSpc>
            </a:pPr>
            <a:r>
              <a:rPr lang="en-US" sz="2400" dirty="0">
                <a:solidFill>
                  <a:srgbClr val="191919"/>
                </a:solidFill>
                <a:latin typeface="Times New Roman" panose="02020603050405020304" pitchFamily="18" charset="0"/>
                <a:cs typeface="Times New Roman" panose="02020603050405020304" pitchFamily="18" charset="0"/>
              </a:rPr>
              <a:t>From the consistent negative slopes in </a:t>
            </a:r>
            <a:r>
              <a:rPr lang="en-US" sz="2400" dirty="0" smtClean="0">
                <a:solidFill>
                  <a:srgbClr val="191919"/>
                </a:solidFill>
                <a:latin typeface="Times New Roman" panose="02020603050405020304" pitchFamily="18" charset="0"/>
                <a:cs typeface="Times New Roman" panose="02020603050405020304" pitchFamily="18" charset="0"/>
              </a:rPr>
              <a:t>Figure, we can </a:t>
            </a:r>
            <a:r>
              <a:rPr lang="en-US" sz="2400" dirty="0">
                <a:solidFill>
                  <a:srgbClr val="191919"/>
                </a:solidFill>
                <a:latin typeface="Times New Roman" panose="02020603050405020304" pitchFamily="18" charset="0"/>
                <a:cs typeface="Times New Roman" panose="02020603050405020304" pitchFamily="18" charset="0"/>
              </a:rPr>
              <a:t>deduce </a:t>
            </a:r>
            <a:r>
              <a:rPr lang="en-US" sz="2400" dirty="0" smtClean="0">
                <a:solidFill>
                  <a:srgbClr val="191919"/>
                </a:solidFill>
                <a:latin typeface="Times New Roman" panose="02020603050405020304" pitchFamily="18" charset="0"/>
                <a:cs typeface="Times New Roman" panose="02020603050405020304" pitchFamily="18" charset="0"/>
              </a:rPr>
              <a:t>that:</a:t>
            </a:r>
          </a:p>
          <a:p>
            <a:pPr algn="just">
              <a:lnSpc>
                <a:spcPct val="150000"/>
              </a:lnSpc>
            </a:pPr>
            <a:r>
              <a:rPr lang="en-US" sz="2400" dirty="0" smtClean="0">
                <a:solidFill>
                  <a:srgbClr val="191919"/>
                </a:solidFill>
                <a:latin typeface="Times New Roman" panose="02020603050405020304" pitchFamily="18" charset="0"/>
                <a:cs typeface="Times New Roman" panose="02020603050405020304" pitchFamily="18" charset="0"/>
              </a:rPr>
              <a:t> </a:t>
            </a:r>
            <a:r>
              <a:rPr lang="en-US" sz="2400" dirty="0">
                <a:solidFill>
                  <a:srgbClr val="191919"/>
                </a:solidFill>
                <a:latin typeface="Times New Roman" panose="02020603050405020304" pitchFamily="18" charset="0"/>
                <a:cs typeface="Times New Roman" panose="02020603050405020304" pitchFamily="18" charset="0"/>
              </a:rPr>
              <a:t>E-MORBs and OIBs (OIAs and OITs) </a:t>
            </a:r>
            <a:r>
              <a:rPr lang="en-US" sz="2400" dirty="0" smtClean="0">
                <a:solidFill>
                  <a:srgbClr val="191919"/>
                </a:solidFill>
                <a:latin typeface="Times New Roman" panose="02020603050405020304" pitchFamily="18" charset="0"/>
                <a:cs typeface="Times New Roman" panose="02020603050405020304" pitchFamily="18" charset="0"/>
              </a:rPr>
              <a:t>are distinct </a:t>
            </a:r>
            <a:r>
              <a:rPr lang="en-US" sz="2400" dirty="0">
                <a:solidFill>
                  <a:srgbClr val="191919"/>
                </a:solidFill>
                <a:latin typeface="Times New Roman" panose="02020603050405020304" pitchFamily="18" charset="0"/>
                <a:cs typeface="Times New Roman" panose="02020603050405020304" pitchFamily="18" charset="0"/>
              </a:rPr>
              <a:t>from N-MORBs (positive slope) and appear to </a:t>
            </a:r>
            <a:r>
              <a:rPr lang="en-US" sz="2400" dirty="0" smtClean="0">
                <a:solidFill>
                  <a:srgbClr val="191919"/>
                </a:solidFill>
                <a:latin typeface="Times New Roman" panose="02020603050405020304" pitchFamily="18" charset="0"/>
                <a:cs typeface="Times New Roman" panose="02020603050405020304" pitchFamily="18" charset="0"/>
              </a:rPr>
              <a:t>originate in </a:t>
            </a:r>
            <a:r>
              <a:rPr lang="en-US" sz="2400" dirty="0">
                <a:solidFill>
                  <a:srgbClr val="191919"/>
                </a:solidFill>
                <a:latin typeface="Times New Roman" panose="02020603050405020304" pitchFamily="18" charset="0"/>
                <a:cs typeface="Times New Roman" panose="02020603050405020304" pitchFamily="18" charset="0"/>
              </a:rPr>
              <a:t>an enriched mantle reservoir, although very low </a:t>
            </a:r>
            <a:r>
              <a:rPr lang="en-US" sz="2400" dirty="0" smtClean="0">
                <a:solidFill>
                  <a:srgbClr val="191919"/>
                </a:solidFill>
                <a:latin typeface="Times New Roman" panose="02020603050405020304" pitchFamily="18" charset="0"/>
                <a:cs typeface="Times New Roman" panose="02020603050405020304" pitchFamily="18" charset="0"/>
              </a:rPr>
              <a:t>degrees of </a:t>
            </a:r>
            <a:r>
              <a:rPr lang="en-US" sz="2400" dirty="0">
                <a:solidFill>
                  <a:srgbClr val="191919"/>
                </a:solidFill>
                <a:latin typeface="Times New Roman" panose="02020603050405020304" pitchFamily="18" charset="0"/>
                <a:cs typeface="Times New Roman" panose="02020603050405020304" pitchFamily="18" charset="0"/>
              </a:rPr>
              <a:t>partial melting may also produce </a:t>
            </a:r>
            <a:r>
              <a:rPr lang="en-US" sz="2400" dirty="0" smtClean="0">
                <a:solidFill>
                  <a:srgbClr val="191919"/>
                </a:solidFill>
                <a:latin typeface="Times New Roman" panose="02020603050405020304" pitchFamily="18" charset="0"/>
                <a:cs typeface="Times New Roman" panose="02020603050405020304" pitchFamily="18" charset="0"/>
              </a:rPr>
              <a:t>LREE-enriched melts </a:t>
            </a:r>
            <a:r>
              <a:rPr lang="en-US" sz="2400" dirty="0">
                <a:solidFill>
                  <a:srgbClr val="191919"/>
                </a:solidFill>
                <a:latin typeface="Times New Roman" panose="02020603050405020304" pitchFamily="18" charset="0"/>
                <a:cs typeface="Times New Roman" panose="02020603050405020304" pitchFamily="18" charset="0"/>
              </a:rPr>
              <a:t>from a primordial or slightly depleted source. </a:t>
            </a:r>
            <a:r>
              <a:rPr lang="en-US" sz="2400" dirty="0" smtClean="0">
                <a:solidFill>
                  <a:srgbClr val="191919"/>
                </a:solidFill>
                <a:latin typeface="Times New Roman" panose="02020603050405020304" pitchFamily="18" charset="0"/>
                <a:cs typeface="Times New Roman" panose="02020603050405020304" pitchFamily="18" charset="0"/>
              </a:rPr>
              <a:t>MORB </a:t>
            </a:r>
            <a:r>
              <a:rPr lang="en-US" sz="2400" dirty="0" err="1">
                <a:solidFill>
                  <a:srgbClr val="191919"/>
                </a:solidFill>
                <a:latin typeface="Times New Roman" panose="02020603050405020304" pitchFamily="18" charset="0"/>
                <a:cs typeface="Times New Roman" panose="02020603050405020304" pitchFamily="18" charset="0"/>
              </a:rPr>
              <a:t>tholeiites</a:t>
            </a:r>
            <a:r>
              <a:rPr lang="en-US" sz="2400" dirty="0">
                <a:solidFill>
                  <a:srgbClr val="191919"/>
                </a:solidFill>
                <a:latin typeface="Times New Roman" panose="02020603050405020304" pitchFamily="18" charset="0"/>
                <a:cs typeface="Times New Roman" panose="02020603050405020304" pitchFamily="18" charset="0"/>
              </a:rPr>
              <a:t> probably originated in the </a:t>
            </a:r>
            <a:r>
              <a:rPr lang="en-US" sz="2400" dirty="0" smtClean="0">
                <a:solidFill>
                  <a:srgbClr val="191919"/>
                </a:solidFill>
                <a:latin typeface="Times New Roman" panose="02020603050405020304" pitchFamily="18" charset="0"/>
                <a:cs typeface="Times New Roman" panose="02020603050405020304" pitchFamily="18" charset="0"/>
              </a:rPr>
              <a:t>depleted upper </a:t>
            </a:r>
            <a:r>
              <a:rPr lang="en-US" sz="2400" dirty="0">
                <a:solidFill>
                  <a:srgbClr val="191919"/>
                </a:solidFill>
                <a:latin typeface="Times New Roman" panose="02020603050405020304" pitchFamily="18" charset="0"/>
                <a:cs typeface="Times New Roman" panose="02020603050405020304" pitchFamily="18" charset="0"/>
              </a:rPr>
              <a:t>mantle, and alkali basalts in an enriched mantle </a:t>
            </a:r>
            <a:r>
              <a:rPr lang="en-US" sz="2400" dirty="0" smtClean="0">
                <a:solidFill>
                  <a:srgbClr val="191919"/>
                </a:solidFill>
                <a:latin typeface="Times New Roman" panose="02020603050405020304" pitchFamily="18" charset="0"/>
                <a:cs typeface="Times New Roman" panose="02020603050405020304" pitchFamily="18" charset="0"/>
              </a:rPr>
              <a:t>reservoir </a:t>
            </a:r>
            <a:r>
              <a:rPr lang="en-US" sz="2400" dirty="0">
                <a:solidFill>
                  <a:srgbClr val="191919"/>
                </a:solidFill>
                <a:latin typeface="Times New Roman" panose="02020603050405020304" pitchFamily="18" charset="0"/>
                <a:cs typeface="Times New Roman" panose="02020603050405020304" pitchFamily="18" charset="0"/>
              </a:rPr>
              <a:t>(perhaps in the lower mantle). </a:t>
            </a:r>
            <a:endParaRPr lang="en-US" sz="2400" dirty="0" smtClean="0">
              <a:solidFill>
                <a:srgbClr val="191919"/>
              </a:solidFill>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rgbClr val="191919"/>
                </a:solidFill>
                <a:latin typeface="Times New Roman" panose="02020603050405020304" pitchFamily="18" charset="0"/>
                <a:cs typeface="Times New Roman" panose="02020603050405020304" pitchFamily="18" charset="0"/>
              </a:rPr>
              <a:t>E-MORB and </a:t>
            </a:r>
            <a:r>
              <a:rPr lang="en-US" sz="2400" dirty="0">
                <a:solidFill>
                  <a:srgbClr val="191919"/>
                </a:solidFill>
                <a:latin typeface="Times New Roman" panose="02020603050405020304" pitchFamily="18" charset="0"/>
                <a:cs typeface="Times New Roman" panose="02020603050405020304" pitchFamily="18" charset="0"/>
              </a:rPr>
              <a:t>ocean island </a:t>
            </a:r>
            <a:r>
              <a:rPr lang="en-US" sz="2400" dirty="0" err="1">
                <a:solidFill>
                  <a:srgbClr val="191919"/>
                </a:solidFill>
                <a:latin typeface="Times New Roman" panose="02020603050405020304" pitchFamily="18" charset="0"/>
                <a:cs typeface="Times New Roman" panose="02020603050405020304" pitchFamily="18" charset="0"/>
              </a:rPr>
              <a:t>tholeiites</a:t>
            </a:r>
            <a:r>
              <a:rPr lang="en-US" sz="2400" dirty="0">
                <a:solidFill>
                  <a:srgbClr val="191919"/>
                </a:solidFill>
                <a:latin typeface="Times New Roman" panose="02020603050405020304" pitchFamily="18" charset="0"/>
                <a:cs typeface="Times New Roman" panose="02020603050405020304" pitchFamily="18" charset="0"/>
              </a:rPr>
              <a:t> also have an </a:t>
            </a:r>
            <a:r>
              <a:rPr lang="en-US" sz="2400" dirty="0" smtClean="0">
                <a:solidFill>
                  <a:srgbClr val="191919"/>
                </a:solidFill>
                <a:latin typeface="Times New Roman" panose="02020603050405020304" pitchFamily="18" charset="0"/>
                <a:cs typeface="Times New Roman" panose="02020603050405020304" pitchFamily="18" charset="0"/>
              </a:rPr>
              <a:t>enriched reservoir </a:t>
            </a:r>
            <a:r>
              <a:rPr lang="en-US" sz="2400" dirty="0">
                <a:solidFill>
                  <a:srgbClr val="191919"/>
                </a:solidFill>
                <a:latin typeface="Times New Roman" panose="02020603050405020304" pitchFamily="18" charset="0"/>
                <a:cs typeface="Times New Roman" panose="02020603050405020304" pitchFamily="18" charset="0"/>
              </a:rPr>
              <a:t>source.</a:t>
            </a:r>
          </a:p>
        </p:txBody>
      </p:sp>
    </p:spTree>
    <p:extLst>
      <p:ext uri="{BB962C8B-B14F-4D97-AF65-F5344CB8AC3E}">
        <p14:creationId xmlns:p14="http://schemas.microsoft.com/office/powerpoint/2010/main" val="12120824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0" y="214005"/>
            <a:ext cx="11256135" cy="646331"/>
          </a:xfrm>
          <a:prstGeom prst="rect">
            <a:avLst/>
          </a:prstGeom>
        </p:spPr>
        <p:txBody>
          <a:bodyPr wrap="square">
            <a:spAutoFit/>
          </a:bodyPr>
          <a:lstStyle/>
          <a:p>
            <a:pPr algn="ctr"/>
            <a:r>
              <a:rPr lang="en-US" b="1" dirty="0">
                <a:latin typeface="FrutigerLT-Bold"/>
              </a:rPr>
              <a:t>GRANITOIDS-THEIR MINERALOGY,</a:t>
            </a:r>
          </a:p>
          <a:p>
            <a:pPr algn="ctr"/>
            <a:r>
              <a:rPr lang="en-US" b="1" dirty="0">
                <a:latin typeface="FrutigerLT-Bold"/>
              </a:rPr>
              <a:t>GEOCHEMISTRY AND OCCURRENCE</a:t>
            </a:r>
            <a:endParaRPr lang="en-US" dirty="0"/>
          </a:p>
        </p:txBody>
      </p:sp>
      <p:sp>
        <p:nvSpPr>
          <p:cNvPr id="5" name="Rectangle 4"/>
          <p:cNvSpPr/>
          <p:nvPr/>
        </p:nvSpPr>
        <p:spPr>
          <a:xfrm>
            <a:off x="587815" y="913492"/>
            <a:ext cx="10934164" cy="5155257"/>
          </a:xfrm>
          <a:prstGeom prst="rect">
            <a:avLst/>
          </a:prstGeom>
        </p:spPr>
        <p:txBody>
          <a:bodyPr wrap="square">
            <a:spAutoFit/>
          </a:bodyPr>
          <a:lstStyle/>
          <a:p>
            <a:pPr marL="285750" indent="-285750" algn="just">
              <a:lnSpc>
                <a:spcPct val="200000"/>
              </a:lnSpc>
              <a:buFont typeface="Arial" panose="020B0604020202020204" pitchFamily="34" charset="0"/>
              <a:buChar char="•"/>
            </a:pPr>
            <a:r>
              <a:rPr lang="en-US" sz="2350" b="1" dirty="0">
                <a:latin typeface="Times New Roman" panose="02020603050405020304" pitchFamily="18" charset="0"/>
                <a:cs typeface="Times New Roman" panose="02020603050405020304" pitchFamily="18" charset="0"/>
              </a:rPr>
              <a:t>The continental crust is commonly described as having a granitic composition.</a:t>
            </a:r>
          </a:p>
          <a:p>
            <a:pPr marL="285750" indent="-285750" algn="just">
              <a:lnSpc>
                <a:spcPct val="200000"/>
              </a:lnSpc>
              <a:buFont typeface="Arial" panose="020B0604020202020204" pitchFamily="34" charset="0"/>
              <a:buChar char="•"/>
            </a:pPr>
            <a:r>
              <a:rPr lang="en-US" sz="2350" b="1" dirty="0">
                <a:latin typeface="Times New Roman" panose="02020603050405020304" pitchFamily="18" charset="0"/>
                <a:cs typeface="Times New Roman" panose="02020603050405020304" pitchFamily="18" charset="0"/>
              </a:rPr>
              <a:t>This </a:t>
            </a:r>
            <a:r>
              <a:rPr lang="en-US" sz="2350" b="1" dirty="0" err="1">
                <a:latin typeface="Times New Roman" panose="02020603050405020304" pitchFamily="18" charset="0"/>
                <a:cs typeface="Times New Roman" panose="02020603050405020304" pitchFamily="18" charset="0"/>
              </a:rPr>
              <a:t>emphasises</a:t>
            </a:r>
            <a:r>
              <a:rPr lang="en-US" sz="2350" b="1" dirty="0">
                <a:latin typeface="Times New Roman" panose="02020603050405020304" pitchFamily="18" charset="0"/>
                <a:cs typeface="Times New Roman" panose="02020603050405020304" pitchFamily="18" charset="0"/>
              </a:rPr>
              <a:t> the contrast with the mafic rocks of the oceanic crust and </a:t>
            </a:r>
            <a:r>
              <a:rPr lang="en-US" sz="2350" b="1" dirty="0" smtClean="0">
                <a:latin typeface="Times New Roman" panose="02020603050405020304" pitchFamily="18" charset="0"/>
                <a:cs typeface="Times New Roman" panose="02020603050405020304" pitchFamily="18" charset="0"/>
              </a:rPr>
              <a:t>ultramafic nature </a:t>
            </a:r>
            <a:r>
              <a:rPr lang="en-US" sz="2350" b="1" dirty="0">
                <a:latin typeface="Times New Roman" panose="02020603050405020304" pitchFamily="18" charset="0"/>
                <a:cs typeface="Times New Roman" panose="02020603050405020304" pitchFamily="18" charset="0"/>
              </a:rPr>
              <a:t>of the mantle, from which both the continental crust </a:t>
            </a:r>
            <a:r>
              <a:rPr lang="en-US" sz="2350" b="1" dirty="0" smtClean="0">
                <a:latin typeface="Times New Roman" panose="02020603050405020304" pitchFamily="18" charset="0"/>
                <a:cs typeface="Times New Roman" panose="02020603050405020304" pitchFamily="18" charset="0"/>
              </a:rPr>
              <a:t>ultimately derives</a:t>
            </a:r>
            <a:r>
              <a:rPr lang="en-US" sz="2350" b="1" dirty="0">
                <a:latin typeface="Times New Roman" panose="02020603050405020304" pitchFamily="18" charset="0"/>
                <a:cs typeface="Times New Roman" panose="02020603050405020304" pitchFamily="18" charset="0"/>
              </a:rPr>
              <a:t>. However, there are important subtleties in the mineralogy and </a:t>
            </a:r>
            <a:r>
              <a:rPr lang="en-US" sz="2350" b="1" dirty="0" smtClean="0">
                <a:latin typeface="Times New Roman" panose="02020603050405020304" pitchFamily="18" charset="0"/>
                <a:cs typeface="Times New Roman" panose="02020603050405020304" pitchFamily="18" charset="0"/>
              </a:rPr>
              <a:t>composition of </a:t>
            </a:r>
            <a:r>
              <a:rPr lang="en-US" sz="2350" b="1" dirty="0">
                <a:latin typeface="Times New Roman" panose="02020603050405020304" pitchFamily="18" charset="0"/>
                <a:cs typeface="Times New Roman" panose="02020603050405020304" pitchFamily="18" charset="0"/>
              </a:rPr>
              <a:t>silica rich rocks that have potential implications for their derivation and </a:t>
            </a:r>
            <a:r>
              <a:rPr lang="en-US" sz="2350" b="1" dirty="0" smtClean="0">
                <a:latin typeface="Times New Roman" panose="02020603050405020304" pitchFamily="18" charset="0"/>
                <a:cs typeface="Times New Roman" panose="02020603050405020304" pitchFamily="18" charset="0"/>
              </a:rPr>
              <a:t>will </a:t>
            </a:r>
            <a:r>
              <a:rPr lang="en-US" sz="2350" b="1" dirty="0">
                <a:latin typeface="Times New Roman" panose="02020603050405020304" pitchFamily="18" charset="0"/>
                <a:cs typeface="Times New Roman" panose="02020603050405020304" pitchFamily="18" charset="0"/>
              </a:rPr>
              <a:t>therefore start with the classification of silica-rich, ‘granitic’ </a:t>
            </a:r>
            <a:r>
              <a:rPr lang="en-US" sz="2350" b="1" dirty="0" smtClean="0">
                <a:latin typeface="Times New Roman" panose="02020603050405020304" pitchFamily="18" charset="0"/>
                <a:cs typeface="Times New Roman" panose="02020603050405020304" pitchFamily="18" charset="0"/>
              </a:rPr>
              <a:t>rocks, as </a:t>
            </a:r>
            <a:r>
              <a:rPr lang="en-US" sz="2350" b="1" dirty="0">
                <a:latin typeface="Times New Roman" panose="02020603050405020304" pitchFamily="18" charset="0"/>
                <a:cs typeface="Times New Roman" panose="02020603050405020304" pitchFamily="18" charset="0"/>
              </a:rPr>
              <a:t>more properly termed, </a:t>
            </a:r>
            <a:r>
              <a:rPr lang="en-US" sz="2350" b="1" dirty="0" err="1">
                <a:latin typeface="Times New Roman" panose="02020603050405020304" pitchFamily="18" charset="0"/>
                <a:cs typeface="Times New Roman" panose="02020603050405020304" pitchFamily="18" charset="0"/>
              </a:rPr>
              <a:t>granitoids</a:t>
            </a:r>
            <a:r>
              <a:rPr lang="en-US" sz="235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586427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3784331" y="128101"/>
            <a:ext cx="5557932" cy="523220"/>
          </a:xfrm>
          <a:prstGeom prst="rect">
            <a:avLst/>
          </a:prstGeom>
        </p:spPr>
        <p:txBody>
          <a:bodyPr wrap="none">
            <a:spAutoFit/>
          </a:bodyPr>
          <a:lstStyle/>
          <a:p>
            <a:r>
              <a:rPr lang="en-US" sz="2800" b="1" i="1" dirty="0">
                <a:latin typeface="FrutigerLT-Italic"/>
              </a:rPr>
              <a:t>Mineralogy and major elements</a:t>
            </a:r>
            <a:endParaRPr lang="en-US" sz="2800" b="1" dirty="0"/>
          </a:p>
        </p:txBody>
      </p:sp>
      <p:sp>
        <p:nvSpPr>
          <p:cNvPr id="3" name="Rectangle 2"/>
          <p:cNvSpPr/>
          <p:nvPr/>
        </p:nvSpPr>
        <p:spPr>
          <a:xfrm>
            <a:off x="109182" y="651321"/>
            <a:ext cx="6388253" cy="6093976"/>
          </a:xfrm>
          <a:prstGeom prst="rect">
            <a:avLst/>
          </a:prstGeom>
        </p:spPr>
        <p:txBody>
          <a:bodyPr wrap="square">
            <a:spAutoFit/>
          </a:bodyPr>
          <a:lstStyle/>
          <a:p>
            <a:pPr algn="just">
              <a:lnSpc>
                <a:spcPct val="150000"/>
              </a:lnSpc>
            </a:pPr>
            <a:r>
              <a:rPr lang="en-US" sz="2000" dirty="0">
                <a:latin typeface="PalatinoLT-Light"/>
              </a:rPr>
              <a:t>The term </a:t>
            </a:r>
            <a:r>
              <a:rPr lang="en-US" sz="2000" dirty="0" err="1">
                <a:latin typeface="PalatinoLT-Light"/>
              </a:rPr>
              <a:t>granitoid</a:t>
            </a:r>
            <a:r>
              <a:rPr lang="en-US" sz="2000" dirty="0">
                <a:latin typeface="PalatinoLT-Light"/>
              </a:rPr>
              <a:t> applies to the suite of felsic plutonic rocks whose </a:t>
            </a:r>
            <a:r>
              <a:rPr lang="en-US" sz="2000" dirty="0" smtClean="0">
                <a:latin typeface="PalatinoLT-Light"/>
              </a:rPr>
              <a:t>compositions are </a:t>
            </a:r>
            <a:r>
              <a:rPr lang="en-US" sz="2000" dirty="0" err="1">
                <a:latin typeface="PalatinoLT-Light"/>
              </a:rPr>
              <a:t>summarised</a:t>
            </a:r>
            <a:r>
              <a:rPr lang="en-US" sz="2000" dirty="0">
                <a:latin typeface="PalatinoLT-Light"/>
              </a:rPr>
              <a:t> in </a:t>
            </a:r>
            <a:r>
              <a:rPr lang="en-US" sz="2000" dirty="0" smtClean="0">
                <a:latin typeface="PalatinoLT-Light"/>
              </a:rPr>
              <a:t>Figure. </a:t>
            </a:r>
            <a:r>
              <a:rPr lang="en-US" sz="2000" dirty="0">
                <a:latin typeface="PalatinoLT-Light"/>
              </a:rPr>
              <a:t>The dominant minerals are quartz and </a:t>
            </a:r>
            <a:r>
              <a:rPr lang="en-US" sz="2000" dirty="0" smtClean="0">
                <a:latin typeface="PalatinoLT-Light"/>
              </a:rPr>
              <a:t>various types </a:t>
            </a:r>
            <a:r>
              <a:rPr lang="en-US" sz="2000" dirty="0">
                <a:latin typeface="PalatinoLT-Light"/>
              </a:rPr>
              <a:t>of feldspar, the proportions of which define the rock type. </a:t>
            </a:r>
            <a:r>
              <a:rPr lang="en-US" sz="2000" dirty="0" smtClean="0">
                <a:latin typeface="PalatinoLT-Light"/>
              </a:rPr>
              <a:t>Plagioclase predominates </a:t>
            </a:r>
            <a:r>
              <a:rPr lang="en-US" sz="2000" dirty="0">
                <a:latin typeface="PalatinoLT-Light"/>
              </a:rPr>
              <a:t>in </a:t>
            </a:r>
            <a:r>
              <a:rPr lang="en-US" sz="2000" i="1" dirty="0" err="1">
                <a:latin typeface="PalatinoLT-LightItalic"/>
              </a:rPr>
              <a:t>tonalite</a:t>
            </a:r>
            <a:r>
              <a:rPr lang="en-US" sz="2000" dirty="0">
                <a:latin typeface="PalatinoLT-Light"/>
              </a:rPr>
              <a:t>, alkali feldspar in </a:t>
            </a:r>
            <a:r>
              <a:rPr lang="en-US" sz="2000" i="1" dirty="0">
                <a:latin typeface="PalatinoLT-LightItalic"/>
              </a:rPr>
              <a:t>granite </a:t>
            </a:r>
            <a:r>
              <a:rPr lang="en-US" sz="2000" dirty="0" smtClean="0">
                <a:latin typeface="PalatinoLT-Light"/>
              </a:rPr>
              <a:t>and </a:t>
            </a:r>
            <a:r>
              <a:rPr lang="en-US" sz="2000" dirty="0">
                <a:latin typeface="PalatinoLT-Light"/>
              </a:rPr>
              <a:t>both </a:t>
            </a:r>
            <a:r>
              <a:rPr lang="en-US" sz="2000" dirty="0" smtClean="0">
                <a:latin typeface="PalatinoLT-Light"/>
              </a:rPr>
              <a:t>types are </a:t>
            </a:r>
            <a:r>
              <a:rPr lang="en-US" sz="2000" dirty="0">
                <a:latin typeface="PalatinoLT-Light"/>
              </a:rPr>
              <a:t>present in </a:t>
            </a:r>
            <a:r>
              <a:rPr lang="en-US" sz="2000" i="1" dirty="0">
                <a:latin typeface="PalatinoLT-LightItalic"/>
              </a:rPr>
              <a:t>granodiorite</a:t>
            </a:r>
            <a:r>
              <a:rPr lang="en-US" sz="2000" dirty="0">
                <a:latin typeface="PalatinoLT-Light"/>
              </a:rPr>
              <a:t>. </a:t>
            </a:r>
            <a:endParaRPr lang="en-US" sz="2000" dirty="0" smtClean="0">
              <a:latin typeface="PalatinoLT-Light"/>
            </a:endParaRPr>
          </a:p>
          <a:p>
            <a:pPr algn="just">
              <a:lnSpc>
                <a:spcPct val="150000"/>
              </a:lnSpc>
            </a:pPr>
            <a:r>
              <a:rPr lang="en-US" sz="2000" dirty="0" err="1" smtClean="0">
                <a:latin typeface="PalatinoLT-Light"/>
              </a:rPr>
              <a:t>Trondjhemite</a:t>
            </a:r>
            <a:r>
              <a:rPr lang="en-US" sz="2000" dirty="0" smtClean="0">
                <a:latin typeface="PalatinoLT-Light"/>
              </a:rPr>
              <a:t> </a:t>
            </a:r>
            <a:r>
              <a:rPr lang="en-US" sz="2000" dirty="0">
                <a:latin typeface="PalatinoLT-Light"/>
              </a:rPr>
              <a:t>is a variety of </a:t>
            </a:r>
            <a:r>
              <a:rPr lang="en-US" sz="2000" dirty="0" err="1">
                <a:latin typeface="PalatinoLT-Light"/>
              </a:rPr>
              <a:t>tonalite</a:t>
            </a:r>
            <a:r>
              <a:rPr lang="en-US" sz="2000" dirty="0">
                <a:latin typeface="PalatinoLT-Light"/>
              </a:rPr>
              <a:t> that is </a:t>
            </a:r>
            <a:r>
              <a:rPr lang="en-US" sz="2000" dirty="0" smtClean="0">
                <a:latin typeface="PalatinoLT-Light"/>
              </a:rPr>
              <a:t>unusually quartz </a:t>
            </a:r>
            <a:r>
              <a:rPr lang="en-US" sz="2000" dirty="0">
                <a:latin typeface="PalatinoLT-Light"/>
              </a:rPr>
              <a:t>rich and contains sodic, not calcic plagioclase. The proportion of </a:t>
            </a:r>
            <a:r>
              <a:rPr lang="en-US" sz="2000" dirty="0" smtClean="0">
                <a:latin typeface="PalatinoLT-Light"/>
              </a:rPr>
              <a:t>mafic minerals </a:t>
            </a:r>
            <a:r>
              <a:rPr lang="en-US" sz="2000" dirty="0">
                <a:latin typeface="PalatinoLT-Light"/>
              </a:rPr>
              <a:t>varies from 20-40% in granodiorite and </a:t>
            </a:r>
            <a:r>
              <a:rPr lang="en-US" sz="2000" dirty="0" err="1">
                <a:latin typeface="PalatinoLT-Light"/>
              </a:rPr>
              <a:t>tonalite</a:t>
            </a:r>
            <a:r>
              <a:rPr lang="en-US" sz="2000" dirty="0">
                <a:latin typeface="PalatinoLT-Light"/>
              </a:rPr>
              <a:t> to only a few percent</a:t>
            </a:r>
          </a:p>
          <a:p>
            <a:pPr algn="just">
              <a:lnSpc>
                <a:spcPct val="150000"/>
              </a:lnSpc>
            </a:pPr>
            <a:r>
              <a:rPr lang="en-US" sz="2000" dirty="0">
                <a:latin typeface="PalatinoLT-Light"/>
              </a:rPr>
              <a:t>in granite. Pyroxene is rare, the most common mafic minerals being </a:t>
            </a:r>
            <a:r>
              <a:rPr lang="en-US" sz="2000" dirty="0" smtClean="0">
                <a:latin typeface="PalatinoLT-Light"/>
              </a:rPr>
              <a:t>hydrated species </a:t>
            </a:r>
            <a:r>
              <a:rPr lang="en-US" sz="2000" dirty="0">
                <a:latin typeface="PalatinoLT-Light"/>
              </a:rPr>
              <a:t>such as hornblende and biotite.</a:t>
            </a:r>
            <a:endParaRPr lang="en-US" sz="2000" dirty="0"/>
          </a:p>
        </p:txBody>
      </p:sp>
      <p:pic>
        <p:nvPicPr>
          <p:cNvPr id="5" name="Picture 4"/>
          <p:cNvPicPr>
            <a:picLocks noChangeAspect="1"/>
          </p:cNvPicPr>
          <p:nvPr/>
        </p:nvPicPr>
        <p:blipFill>
          <a:blip r:embed="rId2"/>
          <a:stretch>
            <a:fillRect/>
          </a:stretch>
        </p:blipFill>
        <p:spPr>
          <a:xfrm>
            <a:off x="6497435" y="2142699"/>
            <a:ext cx="5694565" cy="2914984"/>
          </a:xfrm>
          <a:prstGeom prst="rect">
            <a:avLst/>
          </a:prstGeom>
        </p:spPr>
      </p:pic>
    </p:spTree>
    <p:extLst>
      <p:ext uri="{BB962C8B-B14F-4D97-AF65-F5344CB8AC3E}">
        <p14:creationId xmlns:p14="http://schemas.microsoft.com/office/powerpoint/2010/main" val="598357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object 60"/>
          <p:cNvSpPr txBox="1"/>
          <p:nvPr/>
        </p:nvSpPr>
        <p:spPr>
          <a:xfrm>
            <a:off x="776118" y="219622"/>
            <a:ext cx="6102984" cy="4109182"/>
          </a:xfrm>
          <a:prstGeom prst="rect">
            <a:avLst/>
          </a:prstGeom>
        </p:spPr>
        <p:txBody>
          <a:bodyPr vert="horz" wrap="square" lIns="0" tIns="0" rIns="0" bIns="0" rtlCol="0">
            <a:noAutofit/>
          </a:bodyPr>
          <a:lstStyle/>
          <a:p>
            <a:pPr marL="125095" marR="12700" indent="63500">
              <a:lnSpc>
                <a:spcPct val="150000"/>
              </a:lnSpc>
            </a:pPr>
            <a:r>
              <a:rPr sz="3200" spc="-10" dirty="0" smtClean="0">
                <a:latin typeface="Impact"/>
                <a:cs typeface="Impact"/>
              </a:rPr>
              <a:t>W</a:t>
            </a:r>
            <a:r>
              <a:rPr sz="3200" spc="-5" dirty="0" smtClean="0">
                <a:latin typeface="Impact"/>
                <a:cs typeface="Impact"/>
              </a:rPr>
              <a:t>ha</a:t>
            </a:r>
            <a:r>
              <a:rPr sz="3200" spc="0" dirty="0" smtClean="0">
                <a:latin typeface="Impact"/>
                <a:cs typeface="Impact"/>
              </a:rPr>
              <a:t>t</a:t>
            </a:r>
            <a:r>
              <a:rPr sz="3200" spc="-5" dirty="0" smtClean="0">
                <a:latin typeface="Impact"/>
                <a:cs typeface="Impact"/>
              </a:rPr>
              <a:t> control</a:t>
            </a:r>
            <a:r>
              <a:rPr sz="3200" spc="0" dirty="0" smtClean="0">
                <a:latin typeface="Impact"/>
                <a:cs typeface="Impact"/>
              </a:rPr>
              <a:t>s </a:t>
            </a:r>
            <a:r>
              <a:rPr sz="3200" spc="-5" dirty="0" smtClean="0">
                <a:latin typeface="Impact"/>
                <a:cs typeface="Impact"/>
              </a:rPr>
              <a:t>eruptio</a:t>
            </a:r>
            <a:r>
              <a:rPr sz="3200" spc="0" dirty="0" smtClean="0">
                <a:latin typeface="Impact"/>
                <a:cs typeface="Impact"/>
              </a:rPr>
              <a:t>n</a:t>
            </a:r>
            <a:r>
              <a:rPr sz="3200" spc="-5" dirty="0" smtClean="0">
                <a:latin typeface="Impact"/>
                <a:cs typeface="Impact"/>
              </a:rPr>
              <a:t> style</a:t>
            </a:r>
            <a:r>
              <a:rPr sz="3200" spc="0" dirty="0" smtClean="0">
                <a:latin typeface="Impact"/>
                <a:cs typeface="Impact"/>
              </a:rPr>
              <a:t>?</a:t>
            </a:r>
            <a:endParaRPr sz="3200" dirty="0">
              <a:latin typeface="Impact"/>
              <a:cs typeface="Impact"/>
            </a:endParaRPr>
          </a:p>
          <a:p>
            <a:pPr>
              <a:lnSpc>
                <a:spcPct val="150000"/>
              </a:lnSpc>
              <a:spcBef>
                <a:spcPts val="4"/>
              </a:spcBef>
            </a:pPr>
            <a:endParaRPr sz="1100" dirty="0"/>
          </a:p>
          <a:p>
            <a:pPr marL="297815" marR="621030" indent="-285750">
              <a:lnSpc>
                <a:spcPct val="150000"/>
              </a:lnSpc>
              <a:buFont typeface="Wingdings" panose="05000000000000000000" pitchFamily="2" charset="2"/>
              <a:buChar char="v"/>
              <a:tabLst>
                <a:tab pos="182880" algn="l"/>
              </a:tabLst>
            </a:pPr>
            <a:r>
              <a:rPr sz="2400" spc="0" dirty="0" smtClean="0">
                <a:latin typeface="Arial"/>
                <a:cs typeface="Arial"/>
              </a:rPr>
              <a:t>Why are</a:t>
            </a:r>
            <a:r>
              <a:rPr sz="2400" spc="-5" dirty="0" smtClean="0">
                <a:latin typeface="Arial"/>
                <a:cs typeface="Arial"/>
              </a:rPr>
              <a:t> </a:t>
            </a:r>
            <a:r>
              <a:rPr sz="2400" spc="0" dirty="0" smtClean="0">
                <a:latin typeface="Arial"/>
                <a:cs typeface="Arial"/>
              </a:rPr>
              <a:t>some volcanic eruptions explosive</a:t>
            </a:r>
            <a:r>
              <a:rPr sz="2400" spc="-5" dirty="0" smtClean="0">
                <a:latin typeface="Arial"/>
                <a:cs typeface="Arial"/>
              </a:rPr>
              <a:t> </a:t>
            </a:r>
            <a:r>
              <a:rPr sz="2400" spc="0" dirty="0" smtClean="0">
                <a:latin typeface="Arial"/>
                <a:cs typeface="Arial"/>
              </a:rPr>
              <a:t>and others</a:t>
            </a:r>
            <a:r>
              <a:rPr sz="2400" spc="-5" dirty="0" smtClean="0">
                <a:latin typeface="Arial"/>
                <a:cs typeface="Arial"/>
              </a:rPr>
              <a:t> </a:t>
            </a:r>
            <a:r>
              <a:rPr sz="2400" spc="0" dirty="0" smtClean="0">
                <a:latin typeface="Arial"/>
                <a:cs typeface="Arial"/>
              </a:rPr>
              <a:t>effusive?</a:t>
            </a:r>
            <a:endParaRPr lang="en-US" sz="2400" spc="0" dirty="0" smtClean="0">
              <a:latin typeface="Arial"/>
              <a:cs typeface="Arial"/>
            </a:endParaRPr>
          </a:p>
          <a:p>
            <a:pPr marL="297815" marR="621030" indent="-285750">
              <a:lnSpc>
                <a:spcPct val="150000"/>
              </a:lnSpc>
              <a:buFont typeface="Wingdings" panose="05000000000000000000" pitchFamily="2" charset="2"/>
              <a:buChar char="v"/>
              <a:tabLst>
                <a:tab pos="182880" algn="l"/>
              </a:tabLst>
            </a:pPr>
            <a:endParaRPr lang="en-US" sz="2400" dirty="0">
              <a:latin typeface="Arial"/>
              <a:cs typeface="Arial"/>
            </a:endParaRPr>
          </a:p>
          <a:p>
            <a:pPr marL="297815" marR="621030" indent="-285750">
              <a:lnSpc>
                <a:spcPct val="150000"/>
              </a:lnSpc>
              <a:buFont typeface="Wingdings" panose="05000000000000000000" pitchFamily="2" charset="2"/>
              <a:buChar char="v"/>
              <a:tabLst>
                <a:tab pos="182880" algn="l"/>
              </a:tabLst>
            </a:pPr>
            <a:endParaRPr sz="2400" dirty="0">
              <a:latin typeface="Arial"/>
              <a:cs typeface="Arial"/>
            </a:endParaRPr>
          </a:p>
          <a:p>
            <a:pPr marL="297815" marR="586740" indent="-285750">
              <a:lnSpc>
                <a:spcPct val="150000"/>
              </a:lnSpc>
              <a:spcBef>
                <a:spcPts val="55"/>
              </a:spcBef>
              <a:buFont typeface="Wingdings" panose="05000000000000000000" pitchFamily="2" charset="2"/>
              <a:buChar char="v"/>
              <a:tabLst>
                <a:tab pos="182880" algn="l"/>
              </a:tabLst>
            </a:pPr>
            <a:r>
              <a:rPr sz="2400" spc="0" dirty="0" smtClean="0">
                <a:latin typeface="Arial"/>
                <a:cs typeface="Arial"/>
              </a:rPr>
              <a:t>The</a:t>
            </a:r>
            <a:r>
              <a:rPr sz="2400" spc="-5" dirty="0" smtClean="0">
                <a:latin typeface="Arial"/>
                <a:cs typeface="Arial"/>
              </a:rPr>
              <a:t> </a:t>
            </a:r>
            <a:r>
              <a:rPr sz="2400" spc="0" dirty="0" smtClean="0">
                <a:latin typeface="Arial"/>
                <a:cs typeface="Arial"/>
              </a:rPr>
              <a:t>answer</a:t>
            </a:r>
            <a:r>
              <a:rPr sz="2400" spc="-5" dirty="0" smtClean="0">
                <a:latin typeface="Arial"/>
                <a:cs typeface="Arial"/>
              </a:rPr>
              <a:t> </a:t>
            </a:r>
            <a:r>
              <a:rPr sz="2400" spc="0" dirty="0" smtClean="0">
                <a:latin typeface="Arial"/>
                <a:cs typeface="Arial"/>
              </a:rPr>
              <a:t>has </a:t>
            </a:r>
            <a:r>
              <a:rPr sz="2400" spc="-5" dirty="0" smtClean="0">
                <a:latin typeface="Arial"/>
                <a:cs typeface="Arial"/>
              </a:rPr>
              <a:t>to do </a:t>
            </a:r>
            <a:r>
              <a:rPr sz="2400" spc="0" dirty="0" smtClean="0">
                <a:latin typeface="Arial"/>
                <a:cs typeface="Arial"/>
              </a:rPr>
              <a:t>with</a:t>
            </a:r>
            <a:r>
              <a:rPr sz="2400" spc="-5" dirty="0" smtClean="0">
                <a:latin typeface="Arial"/>
                <a:cs typeface="Arial"/>
              </a:rPr>
              <a:t> </a:t>
            </a:r>
            <a:r>
              <a:rPr sz="2400" spc="0" dirty="0" smtClean="0">
                <a:latin typeface="Arial"/>
                <a:cs typeface="Arial"/>
              </a:rPr>
              <a:t>both composition</a:t>
            </a:r>
            <a:r>
              <a:rPr sz="2400" spc="-5" dirty="0" smtClean="0">
                <a:latin typeface="Arial"/>
                <a:cs typeface="Arial"/>
              </a:rPr>
              <a:t> </a:t>
            </a:r>
            <a:r>
              <a:rPr sz="2400" spc="0" dirty="0" smtClean="0">
                <a:latin typeface="Arial"/>
                <a:cs typeface="Arial"/>
              </a:rPr>
              <a:t>and physical properties.</a:t>
            </a:r>
            <a:endParaRPr sz="2400" dirty="0">
              <a:latin typeface="Arial"/>
              <a:cs typeface="Arial"/>
            </a:endParaRPr>
          </a:p>
        </p:txBody>
      </p:sp>
      <p:sp>
        <p:nvSpPr>
          <p:cNvPr id="4" name="object 62"/>
          <p:cNvSpPr/>
          <p:nvPr/>
        </p:nvSpPr>
        <p:spPr>
          <a:xfrm>
            <a:off x="7802235" y="441958"/>
            <a:ext cx="3480053" cy="3117709"/>
          </a:xfrm>
          <a:prstGeom prst="rect">
            <a:avLst/>
          </a:prstGeom>
          <a:blipFill>
            <a:blip r:embed="rId2" cstate="print"/>
            <a:stretch>
              <a:fillRect/>
            </a:stretch>
          </a:blipFill>
        </p:spPr>
        <p:txBody>
          <a:bodyPr wrap="square" lIns="0" tIns="0" rIns="0" bIns="0" rtlCol="0">
            <a:noAutofit/>
          </a:bodyPr>
          <a:lstStyle/>
          <a:p>
            <a:endParaRPr/>
          </a:p>
        </p:txBody>
      </p:sp>
      <p:sp>
        <p:nvSpPr>
          <p:cNvPr id="5" name="object 64"/>
          <p:cNvSpPr/>
          <p:nvPr/>
        </p:nvSpPr>
        <p:spPr>
          <a:xfrm>
            <a:off x="7206183" y="3970537"/>
            <a:ext cx="3560554" cy="2396530"/>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32783544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150126" y="335854"/>
            <a:ext cx="11699976" cy="1938992"/>
          </a:xfrm>
          <a:prstGeom prst="rect">
            <a:avLst/>
          </a:prstGeom>
        </p:spPr>
        <p:txBody>
          <a:bodyPr wrap="square">
            <a:spAutoFit/>
          </a:bodyPr>
          <a:lstStyle/>
          <a:p>
            <a:pPr marL="285750" indent="-285750" algn="just">
              <a:spcBef>
                <a:spcPts val="600"/>
              </a:spcBef>
              <a:buFont typeface="Arial" panose="020B0604020202020204" pitchFamily="34" charset="0"/>
              <a:buChar char="•"/>
            </a:pPr>
            <a:r>
              <a:rPr lang="en-US" sz="2400" b="1" dirty="0">
                <a:latin typeface="PalatinoLT-Light"/>
              </a:rPr>
              <a:t>The mineralogy reflects the major-element compositions. Silica </a:t>
            </a:r>
            <a:r>
              <a:rPr lang="en-US" sz="2400" b="1" dirty="0" smtClean="0">
                <a:latin typeface="PalatinoLT-Light"/>
              </a:rPr>
              <a:t>contents are </a:t>
            </a:r>
            <a:r>
              <a:rPr lang="en-US" sz="2400" b="1" dirty="0">
                <a:latin typeface="PalatinoLT-Light"/>
              </a:rPr>
              <a:t>high (60 to 75%), as are K2O contents, while elements such as TiO2, </a:t>
            </a:r>
            <a:r>
              <a:rPr lang="en-US" sz="2400" b="1" dirty="0" err="1">
                <a:latin typeface="PalatinoLT-Light"/>
              </a:rPr>
              <a:t>FeO</a:t>
            </a:r>
            <a:r>
              <a:rPr lang="en-US" sz="2400" b="1" dirty="0" smtClean="0">
                <a:latin typeface="PalatinoLT-Light"/>
              </a:rPr>
              <a:t>, </a:t>
            </a:r>
            <a:r>
              <a:rPr lang="en-US" sz="2400" b="1" dirty="0" err="1" smtClean="0">
                <a:latin typeface="PalatinoLT-Light"/>
              </a:rPr>
              <a:t>MgO</a:t>
            </a:r>
            <a:r>
              <a:rPr lang="en-US" sz="2400" b="1" dirty="0" smtClean="0">
                <a:latin typeface="PalatinoLT-Light"/>
              </a:rPr>
              <a:t> </a:t>
            </a:r>
            <a:r>
              <a:rPr lang="en-US" sz="2400" b="1" dirty="0">
                <a:latin typeface="PalatinoLT-Light"/>
              </a:rPr>
              <a:t>and </a:t>
            </a:r>
            <a:r>
              <a:rPr lang="en-US" sz="2400" b="1" dirty="0" err="1">
                <a:latin typeface="PalatinoLT-Light"/>
              </a:rPr>
              <a:t>CaO</a:t>
            </a:r>
            <a:r>
              <a:rPr lang="en-US" sz="2400" b="1" dirty="0">
                <a:latin typeface="PalatinoLT-Light"/>
              </a:rPr>
              <a:t>, which are removed during the </a:t>
            </a:r>
            <a:r>
              <a:rPr lang="en-US" sz="2400" b="1" dirty="0" err="1">
                <a:latin typeface="PalatinoLT-Light"/>
              </a:rPr>
              <a:t>crystallisation</a:t>
            </a:r>
            <a:r>
              <a:rPr lang="en-US" sz="2400" b="1" dirty="0">
                <a:latin typeface="PalatinoLT-Light"/>
              </a:rPr>
              <a:t> of mafic minerals </a:t>
            </a:r>
            <a:r>
              <a:rPr lang="en-US" sz="2400" b="1" dirty="0" smtClean="0">
                <a:latin typeface="PalatinoLT-Light"/>
              </a:rPr>
              <a:t>or calcic </a:t>
            </a:r>
            <a:r>
              <a:rPr lang="en-US" sz="2400" b="1" dirty="0">
                <a:latin typeface="PalatinoLT-Light"/>
              </a:rPr>
              <a:t>plagioclase, are low. The relative proportions of Al2O3 vs. </a:t>
            </a:r>
            <a:r>
              <a:rPr lang="en-US" sz="2400" b="1" dirty="0" err="1">
                <a:latin typeface="PalatinoLT-Light"/>
              </a:rPr>
              <a:t>CaO</a:t>
            </a:r>
            <a:r>
              <a:rPr lang="en-US" sz="2400" b="1" dirty="0">
                <a:latin typeface="PalatinoLT-Light"/>
              </a:rPr>
              <a:t>, Na2O </a:t>
            </a:r>
            <a:r>
              <a:rPr lang="en-US" sz="2400" b="1" dirty="0" smtClean="0">
                <a:latin typeface="PalatinoLT-Light"/>
              </a:rPr>
              <a:t>and K2O </a:t>
            </a:r>
            <a:r>
              <a:rPr lang="en-US" sz="2400" b="1" dirty="0">
                <a:latin typeface="PalatinoLT-Light"/>
              </a:rPr>
              <a:t>form the basis of a classification of granite types</a:t>
            </a:r>
            <a:r>
              <a:rPr lang="en-US" sz="2400" b="1" dirty="0" smtClean="0">
                <a:latin typeface="PalatinoLT-Light"/>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1308" y="2664785"/>
            <a:ext cx="4595336" cy="3660951"/>
          </a:xfrm>
          <a:prstGeom prst="rect">
            <a:avLst/>
          </a:prstGeom>
        </p:spPr>
      </p:pic>
    </p:spTree>
    <p:extLst>
      <p:ext uri="{BB962C8B-B14F-4D97-AF65-F5344CB8AC3E}">
        <p14:creationId xmlns:p14="http://schemas.microsoft.com/office/powerpoint/2010/main" val="1744351602"/>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011" y="240647"/>
            <a:ext cx="11818961" cy="6740307"/>
          </a:xfrm>
          <a:prstGeom prst="rect">
            <a:avLst/>
          </a:prstGeom>
        </p:spPr>
        <p:txBody>
          <a:bodyPr wrap="square">
            <a:spAutoFit/>
          </a:bodyPr>
          <a:lstStyle/>
          <a:p>
            <a:pPr marL="285750" indent="-285750">
              <a:lnSpc>
                <a:spcPct val="200000"/>
              </a:lnSpc>
              <a:buFont typeface="Arial" panose="020B0604020202020204" pitchFamily="34" charset="0"/>
              <a:buChar char="•"/>
            </a:pPr>
            <a:r>
              <a:rPr lang="en-US" sz="2400" b="1" dirty="0">
                <a:latin typeface="PalatinoLT-Light"/>
              </a:rPr>
              <a:t>In peralkaline granites, the molecular proportions of Al2O3 are greater than (Na2O + K2O); </a:t>
            </a:r>
          </a:p>
          <a:p>
            <a:pPr marL="285750" indent="-285750">
              <a:lnSpc>
                <a:spcPct val="200000"/>
              </a:lnSpc>
              <a:buFont typeface="Arial" panose="020B0604020202020204" pitchFamily="34" charset="0"/>
              <a:buChar char="•"/>
            </a:pPr>
            <a:r>
              <a:rPr lang="en-US" sz="2400" b="1" dirty="0" smtClean="0">
                <a:latin typeface="PalatinoLT-Light"/>
              </a:rPr>
              <a:t>In </a:t>
            </a:r>
            <a:r>
              <a:rPr lang="en-US" sz="2400" b="1" dirty="0" err="1" smtClean="0">
                <a:latin typeface="PalatinoLT-Light"/>
              </a:rPr>
              <a:t>metaluminous</a:t>
            </a:r>
            <a:r>
              <a:rPr lang="en-US" sz="2400" b="1" dirty="0" smtClean="0">
                <a:latin typeface="PalatinoLT-Light"/>
              </a:rPr>
              <a:t> </a:t>
            </a:r>
            <a:r>
              <a:rPr lang="pt-BR" sz="2400" b="1" dirty="0">
                <a:latin typeface="PalatinoLT-Light"/>
              </a:rPr>
              <a:t>granites Al2O3 &gt; (CaO + Na2O + K2O) but Al2O3 &gt; (Na2O + K2O); </a:t>
            </a:r>
          </a:p>
          <a:p>
            <a:pPr marL="285750" indent="-285750">
              <a:lnSpc>
                <a:spcPct val="200000"/>
              </a:lnSpc>
              <a:buFont typeface="Arial" panose="020B0604020202020204" pitchFamily="34" charset="0"/>
              <a:buChar char="•"/>
            </a:pPr>
            <a:r>
              <a:rPr lang="pt-BR" sz="2400" b="1" dirty="0">
                <a:latin typeface="PalatinoLT-Light"/>
              </a:rPr>
              <a:t>and in peraluminous granites, Al2O3 &gt; (CaO + Na2O + K2O).</a:t>
            </a:r>
          </a:p>
          <a:p>
            <a:pPr marL="285750" indent="-285750">
              <a:lnSpc>
                <a:spcPct val="200000"/>
              </a:lnSpc>
              <a:buFont typeface="Arial" panose="020B0604020202020204" pitchFamily="34" charset="0"/>
              <a:buChar char="•"/>
            </a:pPr>
            <a:r>
              <a:rPr lang="pt-BR" sz="2400" b="1" dirty="0">
                <a:latin typeface="PalatinoLT-Light"/>
              </a:rPr>
              <a:t> These differences in element </a:t>
            </a:r>
            <a:r>
              <a:rPr lang="en-US" sz="2400" b="1" dirty="0">
                <a:latin typeface="PalatinoLT-Light"/>
              </a:rPr>
              <a:t>ratios impart distinctive </a:t>
            </a:r>
            <a:r>
              <a:rPr lang="en-US" sz="2400" b="1" dirty="0" err="1">
                <a:latin typeface="PalatinoLT-Light"/>
              </a:rPr>
              <a:t>mineralogies</a:t>
            </a:r>
            <a:r>
              <a:rPr lang="en-US" sz="2400" b="1" dirty="0">
                <a:latin typeface="PalatinoLT-Light"/>
              </a:rPr>
              <a:t> such as alkali pyroxene and amphibole in peralkaline granites and aluminous minerals such as muscovite, cordierite, garnet and rarely corundum in </a:t>
            </a:r>
            <a:r>
              <a:rPr lang="en-US" sz="2400" b="1" dirty="0" err="1">
                <a:latin typeface="PalatinoLT-Light"/>
              </a:rPr>
              <a:t>peraluminous</a:t>
            </a:r>
            <a:r>
              <a:rPr lang="en-US" sz="2400" b="1" dirty="0">
                <a:latin typeface="PalatinoLT-Light"/>
              </a:rPr>
              <a:t> granites.</a:t>
            </a:r>
            <a:endParaRPr lang="en-US" sz="2400" b="1" dirty="0"/>
          </a:p>
        </p:txBody>
      </p:sp>
    </p:spTree>
    <p:extLst>
      <p:ext uri="{BB962C8B-B14F-4D97-AF65-F5344CB8AC3E}">
        <p14:creationId xmlns:p14="http://schemas.microsoft.com/office/powerpoint/2010/main" val="259655922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4522605" y="335854"/>
            <a:ext cx="3191899" cy="461665"/>
          </a:xfrm>
          <a:prstGeom prst="rect">
            <a:avLst/>
          </a:prstGeom>
        </p:spPr>
        <p:txBody>
          <a:bodyPr wrap="none">
            <a:spAutoFit/>
          </a:bodyPr>
          <a:lstStyle/>
          <a:p>
            <a:r>
              <a:rPr lang="en-US" sz="2400" b="1" i="1" dirty="0">
                <a:latin typeface="FrutigerLT-Italic"/>
              </a:rPr>
              <a:t>I and S type granites</a:t>
            </a:r>
            <a:endParaRPr lang="en-US" sz="2400" b="1" dirty="0"/>
          </a:p>
        </p:txBody>
      </p:sp>
      <p:sp>
        <p:nvSpPr>
          <p:cNvPr id="3" name="Rectangle 2"/>
          <p:cNvSpPr/>
          <p:nvPr/>
        </p:nvSpPr>
        <p:spPr>
          <a:xfrm>
            <a:off x="87134" y="916127"/>
            <a:ext cx="11368585" cy="4401205"/>
          </a:xfrm>
          <a:prstGeom prst="rect">
            <a:avLst/>
          </a:prstGeom>
        </p:spPr>
        <p:txBody>
          <a:bodyPr wrap="square">
            <a:spAutoFit/>
          </a:bodyPr>
          <a:lstStyle/>
          <a:p>
            <a:r>
              <a:rPr lang="en-US" sz="2000" dirty="0">
                <a:latin typeface="PalatinoLT-Light"/>
              </a:rPr>
              <a:t>Chappell and White (1992, 2001) identified just two types </a:t>
            </a:r>
            <a:r>
              <a:rPr lang="en-US" sz="2000" dirty="0" smtClean="0">
                <a:latin typeface="PalatinoLT-Light"/>
              </a:rPr>
              <a:t>of granite</a:t>
            </a:r>
            <a:r>
              <a:rPr lang="en-US" sz="2000" dirty="0">
                <a:latin typeface="PalatinoLT-Light"/>
              </a:rPr>
              <a:t>; S-types, where the “S” stands </a:t>
            </a:r>
            <a:r>
              <a:rPr lang="en-US" sz="2000" dirty="0" smtClean="0">
                <a:latin typeface="PalatinoLT-Light"/>
              </a:rPr>
              <a:t>for “</a:t>
            </a:r>
            <a:r>
              <a:rPr lang="en-US" sz="2000" dirty="0">
                <a:latin typeface="PalatinoLT-Light"/>
              </a:rPr>
              <a:t>sedimentary”, and I-types, where </a:t>
            </a:r>
            <a:r>
              <a:rPr lang="en-US" sz="2000" dirty="0" smtClean="0">
                <a:latin typeface="PalatinoLT-Light"/>
              </a:rPr>
              <a:t>the “I</a:t>
            </a:r>
            <a:r>
              <a:rPr lang="en-US" sz="2000" dirty="0">
                <a:latin typeface="PalatinoLT-Light"/>
              </a:rPr>
              <a:t>” stands for “igneous</a:t>
            </a:r>
            <a:r>
              <a:rPr lang="en-US" sz="2000" dirty="0" smtClean="0">
                <a:latin typeface="PalatinoLT-Light"/>
              </a:rPr>
              <a:t>”.</a:t>
            </a:r>
          </a:p>
          <a:p>
            <a:endParaRPr lang="en-US" sz="2000" b="1" i="1" dirty="0" smtClean="0">
              <a:latin typeface="PalatinoLT-Light"/>
            </a:endParaRPr>
          </a:p>
          <a:p>
            <a:r>
              <a:rPr lang="en-US" sz="2000" b="1" i="1" dirty="0" smtClean="0">
                <a:latin typeface="PalatinoLT-Light"/>
              </a:rPr>
              <a:t>General </a:t>
            </a:r>
            <a:r>
              <a:rPr lang="en-US" sz="2000" b="1" i="1" dirty="0" err="1" smtClean="0">
                <a:latin typeface="PalatinoLT-Light"/>
              </a:rPr>
              <a:t>characterstics</a:t>
            </a:r>
            <a:r>
              <a:rPr lang="en-US" sz="2000" b="1" i="1" dirty="0" smtClean="0">
                <a:latin typeface="PalatinoLT-Light"/>
              </a:rPr>
              <a:t> of S-Type granite:</a:t>
            </a:r>
          </a:p>
          <a:p>
            <a:endParaRPr lang="en-US" sz="2000" b="1" i="1" dirty="0">
              <a:latin typeface="PalatinoLT-Light"/>
            </a:endParaRPr>
          </a:p>
          <a:p>
            <a:pPr marL="285750" indent="-285750">
              <a:buFont typeface="Arial" panose="020B0604020202020204" pitchFamily="34" charset="0"/>
              <a:buChar char="•"/>
            </a:pPr>
            <a:r>
              <a:rPr lang="en-US" sz="2000" dirty="0" smtClean="0">
                <a:latin typeface="PalatinoLT-Light"/>
              </a:rPr>
              <a:t>They are </a:t>
            </a:r>
            <a:r>
              <a:rPr lang="en-US" sz="2000" dirty="0">
                <a:latin typeface="PalatinoLT-Light"/>
              </a:rPr>
              <a:t>strongly </a:t>
            </a:r>
            <a:r>
              <a:rPr lang="en-US" sz="2000" dirty="0" err="1">
                <a:latin typeface="PalatinoLT-Light"/>
              </a:rPr>
              <a:t>peraluminous</a:t>
            </a:r>
            <a:r>
              <a:rPr lang="en-US" sz="2000" dirty="0" smtClean="0">
                <a:latin typeface="PalatinoLT-Light"/>
              </a:rPr>
              <a:t>,</a:t>
            </a:r>
          </a:p>
          <a:p>
            <a:pPr marL="285750" indent="-285750">
              <a:buFont typeface="Arial" panose="020B0604020202020204" pitchFamily="34" charset="0"/>
              <a:buChar char="•"/>
            </a:pPr>
            <a:r>
              <a:rPr lang="en-US" sz="2000" dirty="0" smtClean="0">
                <a:latin typeface="PalatinoLT-Light"/>
              </a:rPr>
              <a:t>Relatively </a:t>
            </a:r>
            <a:r>
              <a:rPr lang="en-US" sz="2000" dirty="0" err="1" smtClean="0">
                <a:latin typeface="PalatinoLT-Light"/>
              </a:rPr>
              <a:t>potassic</a:t>
            </a:r>
            <a:r>
              <a:rPr lang="en-US" sz="2000" dirty="0" smtClean="0">
                <a:latin typeface="PalatinoLT-Light"/>
              </a:rPr>
              <a:t> and </a:t>
            </a:r>
            <a:r>
              <a:rPr lang="en-US" sz="2000" dirty="0">
                <a:latin typeface="PalatinoLT-Light"/>
              </a:rPr>
              <a:t>have moderately high silica contents (64–77 </a:t>
            </a:r>
            <a:r>
              <a:rPr lang="en-US" sz="2000" dirty="0" err="1">
                <a:latin typeface="PalatinoLT-Light"/>
              </a:rPr>
              <a:t>wt</a:t>
            </a:r>
            <a:r>
              <a:rPr lang="en-US" sz="2000" dirty="0">
                <a:latin typeface="PalatinoLT-Light"/>
              </a:rPr>
              <a:t> % SiO2). </a:t>
            </a:r>
            <a:endParaRPr lang="en-US" sz="2000" dirty="0" smtClean="0">
              <a:latin typeface="PalatinoLT-Light"/>
            </a:endParaRPr>
          </a:p>
          <a:p>
            <a:pPr marL="285750" indent="-285750">
              <a:buFont typeface="Arial" panose="020B0604020202020204" pitchFamily="34" charset="0"/>
              <a:buChar char="•"/>
            </a:pPr>
            <a:r>
              <a:rPr lang="en-US" sz="2000" dirty="0" smtClean="0">
                <a:latin typeface="PalatinoLT-Light"/>
              </a:rPr>
              <a:t>They </a:t>
            </a:r>
            <a:r>
              <a:rPr lang="en-US" sz="2000" dirty="0">
                <a:latin typeface="PalatinoLT-Light"/>
              </a:rPr>
              <a:t>contain </a:t>
            </a:r>
            <a:r>
              <a:rPr lang="en-US" sz="2000" dirty="0" smtClean="0">
                <a:latin typeface="PalatinoLT-Light"/>
              </a:rPr>
              <a:t>low </a:t>
            </a:r>
            <a:r>
              <a:rPr lang="en-US" sz="2000" dirty="0" err="1" smtClean="0">
                <a:latin typeface="PalatinoLT-Light"/>
              </a:rPr>
              <a:t>CaO</a:t>
            </a:r>
            <a:r>
              <a:rPr lang="en-US" sz="2000" dirty="0">
                <a:latin typeface="PalatinoLT-Light"/>
              </a:rPr>
              <a:t>, Na2O and </a:t>
            </a:r>
            <a:r>
              <a:rPr lang="en-US" sz="2000" dirty="0" err="1">
                <a:latin typeface="PalatinoLT-Light"/>
              </a:rPr>
              <a:t>Sr</a:t>
            </a:r>
            <a:r>
              <a:rPr lang="en-US" sz="2000" dirty="0">
                <a:latin typeface="PalatinoLT-Light"/>
              </a:rPr>
              <a:t> contents, elements that are lost when feldspar alters to </a:t>
            </a:r>
            <a:r>
              <a:rPr lang="en-US" sz="2000" dirty="0" smtClean="0">
                <a:latin typeface="PalatinoLT-Light"/>
              </a:rPr>
              <a:t>clay minerals.</a:t>
            </a:r>
          </a:p>
          <a:p>
            <a:pPr marL="285750" indent="-285750">
              <a:buFont typeface="Arial" panose="020B0604020202020204" pitchFamily="34" charset="0"/>
              <a:buChar char="•"/>
            </a:pPr>
            <a:r>
              <a:rPr lang="en-US" sz="2000" dirty="0" smtClean="0">
                <a:latin typeface="PalatinoLT-Light"/>
              </a:rPr>
              <a:t>Their </a:t>
            </a:r>
            <a:r>
              <a:rPr lang="en-US" sz="2000" dirty="0">
                <a:latin typeface="PalatinoLT-Light"/>
              </a:rPr>
              <a:t>sedimentary source imparts a distinctive mineralogy – the </a:t>
            </a:r>
            <a:r>
              <a:rPr lang="en-US" sz="2000" dirty="0" smtClean="0">
                <a:latin typeface="PalatinoLT-Light"/>
              </a:rPr>
              <a:t>presence of </a:t>
            </a:r>
            <a:r>
              <a:rPr lang="en-US" sz="2000" dirty="0">
                <a:latin typeface="PalatinoLT-Light"/>
              </a:rPr>
              <a:t>aluminous phases such as muscovite, cordierite and garnet</a:t>
            </a:r>
            <a:r>
              <a:rPr lang="en-US" sz="2000" dirty="0" smtClean="0">
                <a:latin typeface="PalatinoLT-Light"/>
              </a:rPr>
              <a:t>.</a:t>
            </a:r>
          </a:p>
          <a:p>
            <a:pPr marL="285750" indent="-285750">
              <a:buFont typeface="Arial" panose="020B0604020202020204" pitchFamily="34" charset="0"/>
              <a:buChar char="•"/>
            </a:pPr>
            <a:endParaRPr lang="en-US" sz="2000" dirty="0">
              <a:latin typeface="PalatinoLT-Light"/>
            </a:endParaRPr>
          </a:p>
          <a:p>
            <a:r>
              <a:rPr lang="en-US" sz="2000" b="1" dirty="0">
                <a:latin typeface="PalatinoLT-Light"/>
              </a:rPr>
              <a:t>Note that </a:t>
            </a:r>
            <a:r>
              <a:rPr lang="en-US" sz="2000" i="1" dirty="0">
                <a:latin typeface="PalatinoLT-Light"/>
              </a:rPr>
              <a:t>S-type </a:t>
            </a:r>
            <a:r>
              <a:rPr lang="en-US" sz="2000" i="1" dirty="0" err="1">
                <a:latin typeface="PalatinoLT-Light"/>
              </a:rPr>
              <a:t>granitoids</a:t>
            </a:r>
            <a:r>
              <a:rPr lang="en-US" sz="2000" dirty="0">
                <a:latin typeface="PalatinoLT-Light"/>
              </a:rPr>
              <a:t> normally intrude in relatively small volumes, particularly in active margins and continental collision zones.</a:t>
            </a:r>
          </a:p>
        </p:txBody>
      </p:sp>
    </p:spTree>
    <p:extLst>
      <p:ext uri="{BB962C8B-B14F-4D97-AF65-F5344CB8AC3E}">
        <p14:creationId xmlns:p14="http://schemas.microsoft.com/office/powerpoint/2010/main" val="357179586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668739" y="1305342"/>
            <a:ext cx="11081983" cy="4154984"/>
          </a:xfrm>
          <a:prstGeom prst="rect">
            <a:avLst/>
          </a:prstGeom>
        </p:spPr>
        <p:txBody>
          <a:bodyPr wrap="square">
            <a:spAutoFit/>
          </a:bodyPr>
          <a:lstStyle/>
          <a:p>
            <a:r>
              <a:rPr lang="en-US" sz="2400" b="1" i="1" dirty="0">
                <a:latin typeface="PalatinoLT-Light"/>
              </a:rPr>
              <a:t>General </a:t>
            </a:r>
            <a:r>
              <a:rPr lang="en-US" sz="2400" b="1" i="1" dirty="0" err="1">
                <a:latin typeface="PalatinoLT-Light"/>
              </a:rPr>
              <a:t>characterstics</a:t>
            </a:r>
            <a:r>
              <a:rPr lang="en-US" sz="2400" b="1" i="1" dirty="0">
                <a:latin typeface="PalatinoLT-Light"/>
              </a:rPr>
              <a:t> of </a:t>
            </a:r>
            <a:r>
              <a:rPr lang="en-US" sz="2400" b="1" i="1" dirty="0" smtClean="0">
                <a:latin typeface="PalatinoLT-Light"/>
              </a:rPr>
              <a:t>I-Type </a:t>
            </a:r>
            <a:r>
              <a:rPr lang="en-US" sz="2400" b="1" i="1" dirty="0">
                <a:latin typeface="PalatinoLT-Light"/>
              </a:rPr>
              <a:t>granite:</a:t>
            </a:r>
          </a:p>
          <a:p>
            <a:endParaRPr lang="en-US" sz="2400" b="1" i="1" dirty="0" smtClean="0">
              <a:latin typeface="PalatinoLT-Light"/>
            </a:endParaRPr>
          </a:p>
          <a:p>
            <a:pPr marL="285750" indent="-285750">
              <a:buFont typeface="Arial" panose="020B0604020202020204" pitchFamily="34" charset="0"/>
              <a:buChar char="•"/>
            </a:pPr>
            <a:r>
              <a:rPr lang="en-US" sz="2400" dirty="0" smtClean="0"/>
              <a:t>They are </a:t>
            </a:r>
            <a:r>
              <a:rPr lang="en-US" sz="2400" dirty="0" err="1"/>
              <a:t>metaluminous</a:t>
            </a:r>
            <a:r>
              <a:rPr lang="en-US" sz="2400" dirty="0"/>
              <a:t> to weakly </a:t>
            </a:r>
            <a:r>
              <a:rPr lang="en-US" sz="2400" dirty="0" err="1" smtClean="0"/>
              <a:t>peraluminous</a:t>
            </a:r>
            <a:r>
              <a:rPr lang="en-US" sz="2400" dirty="0" smtClean="0"/>
              <a:t>.</a:t>
            </a:r>
          </a:p>
          <a:p>
            <a:pPr marL="285750" indent="-285750">
              <a:buFont typeface="Arial" panose="020B0604020202020204" pitchFamily="34" charset="0"/>
              <a:buChar char="•"/>
            </a:pPr>
            <a:r>
              <a:rPr lang="en-US" sz="2400" dirty="0" smtClean="0"/>
              <a:t>Relatively  </a:t>
            </a:r>
            <a:r>
              <a:rPr lang="en-US" sz="2400" dirty="0"/>
              <a:t>sodic</a:t>
            </a:r>
            <a:r>
              <a:rPr lang="en-US" sz="2400" dirty="0" smtClean="0"/>
              <a:t>, and </a:t>
            </a:r>
            <a:r>
              <a:rPr lang="en-US" sz="2400" dirty="0"/>
              <a:t>have a wide range of silica contents, from 56 to 77 % SiO2. </a:t>
            </a:r>
            <a:endParaRPr lang="en-US" sz="2400" dirty="0" smtClean="0"/>
          </a:p>
          <a:p>
            <a:pPr marL="285750" indent="-285750">
              <a:buFont typeface="Arial" panose="020B0604020202020204" pitchFamily="34" charset="0"/>
              <a:buChar char="•"/>
            </a:pPr>
            <a:r>
              <a:rPr lang="en-US" sz="2400" dirty="0" smtClean="0"/>
              <a:t>They typically contain </a:t>
            </a:r>
            <a:r>
              <a:rPr lang="en-US" sz="2400" dirty="0"/>
              <a:t>hornblende and biotite</a:t>
            </a:r>
            <a:r>
              <a:rPr lang="en-US" sz="2400" dirty="0" smtClean="0"/>
              <a:t>.</a:t>
            </a:r>
          </a:p>
          <a:p>
            <a:pPr marL="285750" indent="-285750">
              <a:buFont typeface="Arial" panose="020B0604020202020204" pitchFamily="34" charset="0"/>
              <a:buChar char="•"/>
            </a:pPr>
            <a:r>
              <a:rPr lang="en-US" sz="2400" dirty="0" smtClean="0"/>
              <a:t>In </a:t>
            </a:r>
            <a:r>
              <a:rPr lang="en-US" sz="2400" dirty="0"/>
              <a:t>the original definition of </a:t>
            </a:r>
            <a:r>
              <a:rPr lang="en-US" sz="2400" i="1" dirty="0"/>
              <a:t>Chappell </a:t>
            </a:r>
            <a:r>
              <a:rPr lang="en-US" sz="2400" dirty="0"/>
              <a:t>and </a:t>
            </a:r>
            <a:r>
              <a:rPr lang="en-US" sz="2400" i="1" dirty="0" smtClean="0"/>
              <a:t>White</a:t>
            </a:r>
            <a:r>
              <a:rPr lang="en-US" sz="2400" dirty="0" smtClean="0"/>
              <a:t>, enclaves </a:t>
            </a:r>
            <a:r>
              <a:rPr lang="en-US" sz="2400" dirty="0"/>
              <a:t>or xenoliths of diorite and gabbro or amphibolite are </a:t>
            </a:r>
            <a:r>
              <a:rPr lang="en-US" sz="2400" dirty="0" err="1"/>
              <a:t>emphasised</a:t>
            </a:r>
            <a:r>
              <a:rPr lang="en-US" sz="2400" dirty="0" smtClean="0"/>
              <a:t>.</a:t>
            </a:r>
          </a:p>
          <a:p>
            <a:pPr marL="285750" indent="-285750">
              <a:buFont typeface="Arial" panose="020B0604020202020204" pitchFamily="34" charset="0"/>
              <a:buChar char="•"/>
            </a:pPr>
            <a:r>
              <a:rPr lang="en-US" sz="2400" dirty="0" smtClean="0"/>
              <a:t> I-type granites </a:t>
            </a:r>
            <a:r>
              <a:rPr lang="en-US" sz="2400" dirty="0"/>
              <a:t>are emplaced in large volumes in mature island arcs and </a:t>
            </a:r>
            <a:r>
              <a:rPr lang="en-US" sz="2400" dirty="0" smtClean="0"/>
              <a:t>convergent margins</a:t>
            </a:r>
            <a:r>
              <a:rPr lang="en-US" sz="2400" dirty="0"/>
              <a:t>, as well as within Precambrian granite-greenstone terrains</a:t>
            </a:r>
            <a:r>
              <a:rPr lang="en-US" sz="2400" dirty="0" smtClean="0"/>
              <a:t>.</a:t>
            </a:r>
          </a:p>
          <a:p>
            <a:pPr marL="285750" indent="-285750">
              <a:buFont typeface="Arial" panose="020B0604020202020204" pitchFamily="34" charset="0"/>
              <a:buChar char="•"/>
            </a:pPr>
            <a:r>
              <a:rPr lang="en-US" sz="2400" dirty="0" smtClean="0"/>
              <a:t>These rocks are </a:t>
            </a:r>
            <a:r>
              <a:rPr lang="en-US" sz="2400" dirty="0"/>
              <a:t>the building blocks of the continental crust and most hypotheses for the </a:t>
            </a:r>
            <a:r>
              <a:rPr lang="en-US" sz="2400" dirty="0" smtClean="0"/>
              <a:t>origin of </a:t>
            </a:r>
            <a:r>
              <a:rPr lang="en-US" sz="2400" dirty="0"/>
              <a:t>granitic magma apply specifically to them.</a:t>
            </a:r>
            <a:endParaRPr lang="en-US" sz="2400" b="1" i="1" dirty="0">
              <a:latin typeface="PalatinoLT-Light"/>
            </a:endParaRPr>
          </a:p>
        </p:txBody>
      </p:sp>
    </p:spTree>
    <p:extLst>
      <p:ext uri="{BB962C8B-B14F-4D97-AF65-F5344CB8AC3E}">
        <p14:creationId xmlns:p14="http://schemas.microsoft.com/office/powerpoint/2010/main" val="283429857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307" y="1292199"/>
            <a:ext cx="11696131" cy="1938992"/>
          </a:xfrm>
          <a:prstGeom prst="rect">
            <a:avLst/>
          </a:prstGeom>
        </p:spPr>
        <p:txBody>
          <a:bodyPr wrap="square">
            <a:spAutoFit/>
          </a:bodyPr>
          <a:lstStyle/>
          <a:p>
            <a:pPr marL="285750" indent="-285750">
              <a:buFont typeface="Arial" panose="020B0604020202020204" pitchFamily="34" charset="0"/>
              <a:buChar char="•"/>
            </a:pPr>
            <a:r>
              <a:rPr lang="en-US" sz="2400" dirty="0">
                <a:latin typeface="PalatinoLT-Light"/>
              </a:rPr>
              <a:t>A-type </a:t>
            </a:r>
            <a:r>
              <a:rPr lang="en-US" sz="2400" dirty="0" err="1">
                <a:latin typeface="PalatinoLT-Light"/>
              </a:rPr>
              <a:t>granitoids</a:t>
            </a:r>
            <a:r>
              <a:rPr lang="en-US" sz="2400" dirty="0">
                <a:latin typeface="PalatinoLT-Light"/>
              </a:rPr>
              <a:t> are not associated with </a:t>
            </a:r>
            <a:r>
              <a:rPr lang="en-US" sz="2400" dirty="0" err="1">
                <a:latin typeface="PalatinoLT-Light"/>
              </a:rPr>
              <a:t>orogenesis</a:t>
            </a:r>
            <a:r>
              <a:rPr lang="en-US" sz="2400" dirty="0">
                <a:latin typeface="PalatinoLT-Light"/>
              </a:rPr>
              <a:t> – the “A” </a:t>
            </a:r>
            <a:r>
              <a:rPr lang="en-US" sz="2400" dirty="0" smtClean="0">
                <a:latin typeface="PalatinoLT-Light"/>
              </a:rPr>
              <a:t>stands for “</a:t>
            </a:r>
            <a:r>
              <a:rPr lang="en-US" sz="2400" dirty="0" err="1" smtClean="0">
                <a:latin typeface="PalatinoLT-Light"/>
              </a:rPr>
              <a:t>anorogenic</a:t>
            </a:r>
            <a:r>
              <a:rPr lang="en-US" sz="2400" dirty="0">
                <a:latin typeface="PalatinoLT-Light"/>
              </a:rPr>
              <a:t>”, “alkaline” or “anhydrous”. </a:t>
            </a:r>
            <a:endParaRPr lang="en-US" sz="2400" dirty="0" smtClean="0">
              <a:latin typeface="PalatinoLT-Light"/>
            </a:endParaRPr>
          </a:p>
          <a:p>
            <a:pPr marL="285750" indent="-285750">
              <a:buFont typeface="Arial" panose="020B0604020202020204" pitchFamily="34" charset="0"/>
              <a:buChar char="•"/>
            </a:pPr>
            <a:r>
              <a:rPr lang="en-US" sz="2400" dirty="0" smtClean="0">
                <a:latin typeface="PalatinoLT-Light"/>
              </a:rPr>
              <a:t>They </a:t>
            </a:r>
            <a:r>
              <a:rPr lang="en-US" sz="2400" dirty="0">
                <a:latin typeface="PalatinoLT-Light"/>
              </a:rPr>
              <a:t>are rarely deformed </a:t>
            </a:r>
            <a:r>
              <a:rPr lang="en-US" sz="2400" dirty="0" smtClean="0">
                <a:latin typeface="PalatinoLT-Light"/>
              </a:rPr>
              <a:t>and are </a:t>
            </a:r>
            <a:r>
              <a:rPr lang="en-US" sz="2400" dirty="0">
                <a:latin typeface="PalatinoLT-Light"/>
              </a:rPr>
              <a:t>thought to intrude after the main orogenic event. </a:t>
            </a:r>
            <a:endParaRPr lang="en-US" sz="2400" dirty="0" smtClean="0">
              <a:latin typeface="PalatinoLT-Light"/>
            </a:endParaRPr>
          </a:p>
          <a:p>
            <a:pPr marL="285750" indent="-285750">
              <a:buFont typeface="Arial" panose="020B0604020202020204" pitchFamily="34" charset="0"/>
              <a:buChar char="•"/>
            </a:pPr>
            <a:r>
              <a:rPr lang="en-US" sz="2400" dirty="0" smtClean="0">
                <a:latin typeface="PalatinoLT-Light"/>
              </a:rPr>
              <a:t>They </a:t>
            </a:r>
            <a:r>
              <a:rPr lang="en-US" sz="2400" dirty="0">
                <a:latin typeface="PalatinoLT-Light"/>
              </a:rPr>
              <a:t>are </a:t>
            </a:r>
            <a:r>
              <a:rPr lang="en-US" sz="2400" dirty="0" err="1">
                <a:latin typeface="PalatinoLT-Light"/>
              </a:rPr>
              <a:t>perakaline</a:t>
            </a:r>
            <a:r>
              <a:rPr lang="en-US" sz="2400" dirty="0">
                <a:latin typeface="PalatinoLT-Light"/>
              </a:rPr>
              <a:t> </a:t>
            </a:r>
            <a:r>
              <a:rPr lang="en-US" sz="2400" dirty="0" smtClean="0">
                <a:latin typeface="PalatinoLT-Light"/>
              </a:rPr>
              <a:t>and commonly </a:t>
            </a:r>
            <a:r>
              <a:rPr lang="en-US" sz="2400" dirty="0">
                <a:latin typeface="PalatinoLT-Light"/>
              </a:rPr>
              <a:t>contain pyroxene in the place of hydrous amphibole and biotite.</a:t>
            </a:r>
            <a:endParaRPr lang="en-US" sz="2400" dirty="0"/>
          </a:p>
        </p:txBody>
      </p:sp>
      <p:sp>
        <p:nvSpPr>
          <p:cNvPr id="5" name="Rectangle 4"/>
          <p:cNvSpPr/>
          <p:nvPr/>
        </p:nvSpPr>
        <p:spPr>
          <a:xfrm>
            <a:off x="2854123" y="501134"/>
            <a:ext cx="4694362" cy="369332"/>
          </a:xfrm>
          <a:prstGeom prst="rect">
            <a:avLst/>
          </a:prstGeom>
        </p:spPr>
        <p:txBody>
          <a:bodyPr wrap="none">
            <a:spAutoFit/>
          </a:bodyPr>
          <a:lstStyle/>
          <a:p>
            <a:r>
              <a:rPr lang="en-US" b="1" i="1" dirty="0">
                <a:latin typeface="PalatinoLT-Light"/>
              </a:rPr>
              <a:t>General </a:t>
            </a:r>
            <a:r>
              <a:rPr lang="en-US" b="1" i="1" dirty="0" err="1">
                <a:latin typeface="PalatinoLT-Light"/>
              </a:rPr>
              <a:t>characterstics</a:t>
            </a:r>
            <a:r>
              <a:rPr lang="en-US" b="1" i="1" dirty="0">
                <a:latin typeface="PalatinoLT-Light"/>
              </a:rPr>
              <a:t> of </a:t>
            </a:r>
            <a:r>
              <a:rPr lang="en-US" b="1" i="1" dirty="0" smtClean="0">
                <a:latin typeface="PalatinoLT-Light"/>
              </a:rPr>
              <a:t>A-Type </a:t>
            </a:r>
            <a:r>
              <a:rPr lang="en-US" b="1" i="1" dirty="0">
                <a:latin typeface="PalatinoLT-Light"/>
              </a:rPr>
              <a:t>granite:</a:t>
            </a:r>
            <a:endParaRPr lang="en-US" dirty="0"/>
          </a:p>
        </p:txBody>
      </p:sp>
    </p:spTree>
    <p:extLst>
      <p:ext uri="{BB962C8B-B14F-4D97-AF65-F5344CB8AC3E}">
        <p14:creationId xmlns:p14="http://schemas.microsoft.com/office/powerpoint/2010/main" val="126749269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261" y="1292199"/>
            <a:ext cx="11273051" cy="2932341"/>
          </a:xfrm>
          <a:prstGeom prst="rect">
            <a:avLst/>
          </a:prstGeom>
        </p:spPr>
        <p:txBody>
          <a:bodyPr wrap="square">
            <a:spAutoFit/>
          </a:bodyPr>
          <a:lstStyle/>
          <a:p>
            <a:pPr marL="285750" indent="-285750">
              <a:lnSpc>
                <a:spcPct val="200000"/>
              </a:lnSpc>
              <a:buFont typeface="Arial" panose="020B0604020202020204" pitchFamily="34" charset="0"/>
              <a:buChar char="•"/>
            </a:pPr>
            <a:r>
              <a:rPr lang="en-US" sz="2400" dirty="0">
                <a:latin typeface="PalatinoLT-Light"/>
              </a:rPr>
              <a:t>M-type granites, where the “M” stands for “mantle”, are said to be produced </a:t>
            </a:r>
            <a:r>
              <a:rPr lang="en-US" sz="2400" dirty="0" smtClean="0">
                <a:latin typeface="PalatinoLT-Light"/>
              </a:rPr>
              <a:t>by partial </a:t>
            </a:r>
            <a:r>
              <a:rPr lang="en-US" sz="2400" dirty="0">
                <a:latin typeface="PalatinoLT-Light"/>
              </a:rPr>
              <a:t>melting of mantle peridotite or of “juvenile” basaltic crust</a:t>
            </a:r>
            <a:r>
              <a:rPr lang="en-US" sz="2400" dirty="0" smtClean="0">
                <a:latin typeface="PalatinoLT-Light"/>
              </a:rPr>
              <a:t>.</a:t>
            </a:r>
          </a:p>
          <a:p>
            <a:pPr marL="285750" indent="-285750">
              <a:lnSpc>
                <a:spcPct val="200000"/>
              </a:lnSpc>
              <a:buFont typeface="Arial" panose="020B0604020202020204" pitchFamily="34" charset="0"/>
              <a:buChar char="•"/>
            </a:pPr>
            <a:r>
              <a:rPr lang="en-US" sz="2400" dirty="0" smtClean="0">
                <a:latin typeface="PalatinoLT-Light"/>
              </a:rPr>
              <a:t> </a:t>
            </a:r>
            <a:r>
              <a:rPr lang="en-US" sz="2400" dirty="0">
                <a:latin typeface="PalatinoLT-Light"/>
              </a:rPr>
              <a:t>A- and </a:t>
            </a:r>
            <a:r>
              <a:rPr lang="en-US" sz="2400" dirty="0" smtClean="0">
                <a:latin typeface="PalatinoLT-Light"/>
              </a:rPr>
              <a:t>M-types are </a:t>
            </a:r>
            <a:r>
              <a:rPr lang="en-US" sz="2400" dirty="0">
                <a:latin typeface="PalatinoLT-Light"/>
              </a:rPr>
              <a:t>not common and do not play a major role in the formation of the </a:t>
            </a:r>
            <a:r>
              <a:rPr lang="en-US" sz="2400" dirty="0" smtClean="0">
                <a:latin typeface="PalatinoLT-Light"/>
              </a:rPr>
              <a:t>continental crust</a:t>
            </a:r>
            <a:r>
              <a:rPr lang="en-US" sz="2400" dirty="0">
                <a:latin typeface="PalatinoLT-Light"/>
              </a:rPr>
              <a:t>. </a:t>
            </a:r>
            <a:endParaRPr lang="en-US" sz="2400" dirty="0" smtClean="0">
              <a:latin typeface="PalatinoLT-Light"/>
            </a:endParaRPr>
          </a:p>
        </p:txBody>
      </p:sp>
      <p:sp>
        <p:nvSpPr>
          <p:cNvPr id="5" name="Rectangle 4"/>
          <p:cNvSpPr/>
          <p:nvPr/>
        </p:nvSpPr>
        <p:spPr>
          <a:xfrm>
            <a:off x="2854123" y="501134"/>
            <a:ext cx="5254387" cy="461665"/>
          </a:xfrm>
          <a:prstGeom prst="rect">
            <a:avLst/>
          </a:prstGeom>
        </p:spPr>
        <p:txBody>
          <a:bodyPr wrap="none">
            <a:spAutoFit/>
          </a:bodyPr>
          <a:lstStyle/>
          <a:p>
            <a:r>
              <a:rPr lang="en-US" b="1" i="1" dirty="0">
                <a:latin typeface="PalatinoLT-Light"/>
              </a:rPr>
              <a:t>General </a:t>
            </a:r>
            <a:r>
              <a:rPr lang="en-US" sz="2400" b="1" i="1" dirty="0" err="1">
                <a:latin typeface="PalatinoLT-Light"/>
              </a:rPr>
              <a:t>characterstics</a:t>
            </a:r>
            <a:r>
              <a:rPr lang="en-US" b="1" i="1" dirty="0">
                <a:latin typeface="PalatinoLT-Light"/>
              </a:rPr>
              <a:t> of </a:t>
            </a:r>
            <a:r>
              <a:rPr lang="en-US" b="1" i="1" dirty="0" smtClean="0">
                <a:latin typeface="PalatinoLT-Light"/>
              </a:rPr>
              <a:t>M-Type </a:t>
            </a:r>
            <a:r>
              <a:rPr lang="en-US" b="1" i="1" dirty="0">
                <a:latin typeface="PalatinoLT-Light"/>
              </a:rPr>
              <a:t>granite:</a:t>
            </a:r>
            <a:endParaRPr lang="en-US" dirty="0"/>
          </a:p>
        </p:txBody>
      </p:sp>
    </p:spTree>
    <p:extLst>
      <p:ext uri="{BB962C8B-B14F-4D97-AF65-F5344CB8AC3E}">
        <p14:creationId xmlns:p14="http://schemas.microsoft.com/office/powerpoint/2010/main" val="144731034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pic>
        <p:nvPicPr>
          <p:cNvPr id="2" name="Picture 1"/>
          <p:cNvPicPr>
            <a:picLocks noChangeAspect="1"/>
          </p:cNvPicPr>
          <p:nvPr/>
        </p:nvPicPr>
        <p:blipFill>
          <a:blip r:embed="rId2"/>
          <a:stretch>
            <a:fillRect/>
          </a:stretch>
        </p:blipFill>
        <p:spPr>
          <a:xfrm>
            <a:off x="1446663" y="12865"/>
            <a:ext cx="8761861" cy="7007047"/>
          </a:xfrm>
          <a:prstGeom prst="rect">
            <a:avLst/>
          </a:prstGeom>
        </p:spPr>
      </p:pic>
    </p:spTree>
    <p:extLst>
      <p:ext uri="{BB962C8B-B14F-4D97-AF65-F5344CB8AC3E}">
        <p14:creationId xmlns:p14="http://schemas.microsoft.com/office/powerpoint/2010/main" val="30397329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052639" y="1"/>
            <a:ext cx="8118475" cy="917575"/>
          </a:xfrm>
          <a:prstGeom prst="rect">
            <a:avLst/>
          </a:prstGeom>
          <a:noFill/>
          <a:ln w="9525">
            <a:noFill/>
            <a:miter lim="800000"/>
            <a:headEnd/>
            <a:tailEnd/>
          </a:ln>
          <a:effectLst/>
        </p:spPr>
        <p:txBody>
          <a:bodyPr anchor="ctr"/>
          <a:lstStyle/>
          <a:p>
            <a:pPr algn="ctr">
              <a:defRPr/>
            </a:pPr>
            <a:r>
              <a:rPr lang="en-US" sz="3600" dirty="0" err="1" smtClean="0">
                <a:solidFill>
                  <a:srgbClr val="FF0066"/>
                </a:solidFill>
                <a:effectLst>
                  <a:outerShdw blurRad="38100" dist="38100" dir="2700000" algn="tl">
                    <a:srgbClr val="000000"/>
                  </a:outerShdw>
                </a:effectLst>
              </a:rPr>
              <a:t>Granitoid</a:t>
            </a:r>
            <a:r>
              <a:rPr lang="en-US" sz="3600" dirty="0" smtClean="0">
                <a:solidFill>
                  <a:srgbClr val="FF0066"/>
                </a:solidFill>
                <a:effectLst>
                  <a:outerShdw blurRad="38100" dist="38100" dir="2700000" algn="tl">
                    <a:srgbClr val="000000"/>
                  </a:outerShdw>
                </a:effectLst>
              </a:rPr>
              <a:t> </a:t>
            </a:r>
            <a:r>
              <a:rPr lang="en-US" sz="3600" dirty="0">
                <a:solidFill>
                  <a:srgbClr val="FF0066"/>
                </a:solidFill>
                <a:effectLst>
                  <a:outerShdw blurRad="38100" dist="38100" dir="2700000" algn="tl">
                    <a:srgbClr val="000000"/>
                  </a:outerShdw>
                </a:effectLst>
              </a:rPr>
              <a:t>Rocks </a:t>
            </a:r>
          </a:p>
        </p:txBody>
      </p:sp>
      <p:pic>
        <p:nvPicPr>
          <p:cNvPr id="1126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7558" b="-513"/>
          <a:stretch/>
        </p:blipFill>
        <p:spPr bwMode="auto">
          <a:xfrm>
            <a:off x="185220" y="1260000"/>
            <a:ext cx="11492430" cy="5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89419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619251" y="6134100"/>
            <a:ext cx="896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b="1" dirty="0" smtClean="0">
                <a:cs typeface="Arial" panose="020B0604020202020204" pitchFamily="34" charset="0"/>
              </a:rPr>
              <a:t> </a:t>
            </a:r>
            <a:r>
              <a:rPr lang="en-US" altLang="en-US" sz="1200" b="1" dirty="0">
                <a:cs typeface="Arial" panose="020B0604020202020204" pitchFamily="34" charset="0"/>
              </a:rPr>
              <a:t>Alumina saturation classes based on the </a:t>
            </a:r>
            <a:r>
              <a:rPr lang="en-US" altLang="en-US" sz="1200" b="1" i="1" dirty="0">
                <a:cs typeface="Arial" panose="020B0604020202020204" pitchFamily="34" charset="0"/>
              </a:rPr>
              <a:t>molar</a:t>
            </a:r>
            <a:r>
              <a:rPr lang="en-US" altLang="en-US" sz="1200" b="1" dirty="0">
                <a:cs typeface="Arial" panose="020B0604020202020204" pitchFamily="34" charset="0"/>
              </a:rPr>
              <a:t> proportions of Al</a:t>
            </a:r>
            <a:r>
              <a:rPr lang="en-US" altLang="en-US" sz="1200" b="1" baseline="-30000" dirty="0">
                <a:cs typeface="Arial" panose="020B0604020202020204" pitchFamily="34" charset="0"/>
              </a:rPr>
              <a:t>2</a:t>
            </a:r>
            <a:r>
              <a:rPr lang="en-US" altLang="en-US" sz="1200" b="1" dirty="0">
                <a:cs typeface="Arial" panose="020B0604020202020204" pitchFamily="34" charset="0"/>
              </a:rPr>
              <a:t>O</a:t>
            </a:r>
            <a:r>
              <a:rPr lang="en-US" altLang="en-US" sz="1200" b="1" baseline="-30000" dirty="0">
                <a:cs typeface="Arial" panose="020B0604020202020204" pitchFamily="34" charset="0"/>
              </a:rPr>
              <a:t>3</a:t>
            </a:r>
            <a:r>
              <a:rPr lang="en-US" altLang="en-US" sz="1200" b="1" dirty="0">
                <a:cs typeface="Arial" panose="020B0604020202020204" pitchFamily="34" charset="0"/>
              </a:rPr>
              <a:t>/(CaO+Na</a:t>
            </a:r>
            <a:r>
              <a:rPr lang="en-US" altLang="en-US" sz="1200" b="1" baseline="-30000" dirty="0">
                <a:cs typeface="Arial" panose="020B0604020202020204" pitchFamily="34" charset="0"/>
              </a:rPr>
              <a:t>2</a:t>
            </a:r>
            <a:r>
              <a:rPr lang="en-US" altLang="en-US" sz="1200" b="1" dirty="0">
                <a:cs typeface="Arial" panose="020B0604020202020204" pitchFamily="34" charset="0"/>
              </a:rPr>
              <a:t>O+K</a:t>
            </a:r>
            <a:r>
              <a:rPr lang="en-US" altLang="en-US" sz="1200" b="1" baseline="-30000" dirty="0">
                <a:cs typeface="Arial" panose="020B0604020202020204" pitchFamily="34" charset="0"/>
              </a:rPr>
              <a:t>2</a:t>
            </a:r>
            <a:r>
              <a:rPr lang="en-US" altLang="en-US" sz="1200" b="1" dirty="0">
                <a:cs typeface="Arial" panose="020B0604020202020204" pitchFamily="34" charset="0"/>
              </a:rPr>
              <a:t>O) (“A/CNK”) after </a:t>
            </a:r>
            <a:r>
              <a:rPr lang="en-US" altLang="en-US" sz="1200" b="1" dirty="0" err="1">
                <a:cs typeface="Arial" panose="020B0604020202020204" pitchFamily="34" charset="0"/>
              </a:rPr>
              <a:t>Shand</a:t>
            </a:r>
            <a:r>
              <a:rPr lang="en-US" altLang="en-US" sz="1200" b="1" dirty="0">
                <a:cs typeface="Arial" panose="020B0604020202020204" pitchFamily="34" charset="0"/>
              </a:rPr>
              <a:t> (1927). Common non-</a:t>
            </a:r>
            <a:r>
              <a:rPr lang="en-US" altLang="en-US" sz="1200" b="1" dirty="0" err="1">
                <a:cs typeface="Arial" panose="020B0604020202020204" pitchFamily="34" charset="0"/>
              </a:rPr>
              <a:t>quartzo</a:t>
            </a:r>
            <a:r>
              <a:rPr lang="en-US" altLang="en-US" sz="1200" b="1" dirty="0">
                <a:cs typeface="Arial" panose="020B0604020202020204" pitchFamily="34" charset="0"/>
              </a:rPr>
              <a:t>-feldspathic minerals for each type are included. After Clarke (1992). </a:t>
            </a:r>
            <a:r>
              <a:rPr lang="en-US" altLang="en-US" sz="1200" b="1" dirty="0" err="1">
                <a:cs typeface="Arial" panose="020B0604020202020204" pitchFamily="34" charset="0"/>
              </a:rPr>
              <a:t>Granitoid</a:t>
            </a:r>
            <a:r>
              <a:rPr lang="en-US" altLang="en-US" sz="1200" b="1" dirty="0">
                <a:cs typeface="Arial" panose="020B0604020202020204" pitchFamily="34" charset="0"/>
              </a:rPr>
              <a:t> Rocks. Chapman Hall.</a:t>
            </a:r>
            <a:endParaRPr lang="en-US" altLang="en-US" sz="1200" b="1" dirty="0"/>
          </a:p>
        </p:txBody>
      </p:sp>
      <p:pic>
        <p:nvPicPr>
          <p:cNvPr id="7171" name="Picture 6" descr="Fig 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6" y="146050"/>
            <a:ext cx="8170863"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66586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0575" y="448748"/>
            <a:ext cx="10344150" cy="6200179"/>
          </a:xfrm>
          <a:prstGeom prst="rect">
            <a:avLst/>
          </a:prstGeom>
        </p:spPr>
      </p:pic>
      <p:sp>
        <p:nvSpPr>
          <p:cNvPr id="5" name="Rectangle 4"/>
          <p:cNvSpPr/>
          <p:nvPr/>
        </p:nvSpPr>
        <p:spPr>
          <a:xfrm>
            <a:off x="596887" y="1167259"/>
            <a:ext cx="2241563" cy="1477328"/>
          </a:xfrm>
          <a:prstGeom prst="rect">
            <a:avLst/>
          </a:prstGeom>
        </p:spPr>
        <p:txBody>
          <a:bodyPr wrap="square">
            <a:spAutoFit/>
          </a:bodyPr>
          <a:lstStyle/>
          <a:p>
            <a:pPr algn="ctr"/>
            <a:r>
              <a:rPr lang="en-US" b="1" dirty="0">
                <a:latin typeface="FrutigerLT-Roman"/>
              </a:rPr>
              <a:t>muscovite </a:t>
            </a:r>
            <a:r>
              <a:rPr lang="en-US" b="1" dirty="0" err="1">
                <a:latin typeface="FrutigerLT-Roman"/>
              </a:rPr>
              <a:t>peraluminous</a:t>
            </a:r>
            <a:r>
              <a:rPr lang="en-US" b="1" dirty="0">
                <a:latin typeface="FrutigerLT-Roman"/>
              </a:rPr>
              <a:t> granite, </a:t>
            </a:r>
            <a:r>
              <a:rPr lang="en-US" b="1" dirty="0" smtClean="0">
                <a:latin typeface="FrutigerLT-Roman"/>
              </a:rPr>
              <a:t>cordierite </a:t>
            </a:r>
            <a:r>
              <a:rPr lang="en-US" b="1" dirty="0" err="1">
                <a:latin typeface="FrutigerLT-Roman"/>
              </a:rPr>
              <a:t>peraluminous</a:t>
            </a:r>
            <a:r>
              <a:rPr lang="en-US" b="1" dirty="0">
                <a:latin typeface="FrutigerLT-Roman"/>
              </a:rPr>
              <a:t> granite</a:t>
            </a:r>
            <a:endParaRPr lang="en-US" b="1" dirty="0"/>
          </a:p>
        </p:txBody>
      </p:sp>
      <p:sp>
        <p:nvSpPr>
          <p:cNvPr id="7" name="Rectangle 6"/>
          <p:cNvSpPr/>
          <p:nvPr/>
        </p:nvSpPr>
        <p:spPr>
          <a:xfrm>
            <a:off x="9112315" y="601892"/>
            <a:ext cx="2216098" cy="1200329"/>
          </a:xfrm>
          <a:prstGeom prst="rect">
            <a:avLst/>
          </a:prstGeom>
        </p:spPr>
        <p:txBody>
          <a:bodyPr wrap="square">
            <a:spAutoFit/>
          </a:bodyPr>
          <a:lstStyle/>
          <a:p>
            <a:r>
              <a:rPr lang="en-US" b="1" dirty="0" err="1">
                <a:latin typeface="FrutigerLT-Roman"/>
              </a:rPr>
              <a:t>amph</a:t>
            </a:r>
            <a:r>
              <a:rPr lang="en-US" b="1" dirty="0">
                <a:latin typeface="FrutigerLT-Roman"/>
              </a:rPr>
              <a:t> </a:t>
            </a:r>
            <a:r>
              <a:rPr lang="en-US" b="1" dirty="0" err="1">
                <a:latin typeface="FrutigerLT-Roman"/>
              </a:rPr>
              <a:t>calc</a:t>
            </a:r>
            <a:r>
              <a:rPr lang="en-US" b="1" dirty="0">
                <a:latin typeface="FrutigerLT-Roman"/>
              </a:rPr>
              <a:t>-alkaline </a:t>
            </a:r>
            <a:r>
              <a:rPr lang="en-US" b="1" dirty="0" smtClean="0">
                <a:latin typeface="FrutigerLT-Roman"/>
              </a:rPr>
              <a:t>granite, </a:t>
            </a:r>
            <a:r>
              <a:rPr lang="en-US" b="1" dirty="0">
                <a:latin typeface="FrutigerLT-Roman"/>
              </a:rPr>
              <a:t>K-rich </a:t>
            </a:r>
            <a:r>
              <a:rPr lang="en-US" b="1" dirty="0" err="1">
                <a:latin typeface="FrutigerLT-Roman"/>
              </a:rPr>
              <a:t>calc</a:t>
            </a:r>
            <a:r>
              <a:rPr lang="en-US" b="1" dirty="0">
                <a:latin typeface="FrutigerLT-Roman"/>
              </a:rPr>
              <a:t>-alkaline granite</a:t>
            </a:r>
            <a:endParaRPr lang="en-US" b="1" dirty="0"/>
          </a:p>
        </p:txBody>
      </p:sp>
      <p:sp>
        <p:nvSpPr>
          <p:cNvPr id="8" name="Rectangle 7"/>
          <p:cNvSpPr/>
          <p:nvPr/>
        </p:nvSpPr>
        <p:spPr>
          <a:xfrm>
            <a:off x="790575" y="4378582"/>
            <a:ext cx="1743075" cy="923330"/>
          </a:xfrm>
          <a:prstGeom prst="rect">
            <a:avLst/>
          </a:prstGeom>
        </p:spPr>
        <p:txBody>
          <a:bodyPr wrap="square">
            <a:spAutoFit/>
          </a:bodyPr>
          <a:lstStyle/>
          <a:p>
            <a:r>
              <a:rPr lang="en-US" b="1" dirty="0">
                <a:latin typeface="FrutigerLT-Roman"/>
              </a:rPr>
              <a:t>peralkaline and alkaline granite</a:t>
            </a:r>
            <a:endParaRPr lang="en-US" b="1" dirty="0"/>
          </a:p>
        </p:txBody>
      </p:sp>
      <p:sp>
        <p:nvSpPr>
          <p:cNvPr id="9" name="Rectangle 8"/>
          <p:cNvSpPr/>
          <p:nvPr/>
        </p:nvSpPr>
        <p:spPr>
          <a:xfrm>
            <a:off x="9563100" y="3824584"/>
            <a:ext cx="2305050" cy="1477328"/>
          </a:xfrm>
          <a:prstGeom prst="rect">
            <a:avLst/>
          </a:prstGeom>
        </p:spPr>
        <p:txBody>
          <a:bodyPr wrap="square">
            <a:spAutoFit/>
          </a:bodyPr>
          <a:lstStyle/>
          <a:p>
            <a:r>
              <a:rPr lang="en-US" b="1" dirty="0">
                <a:latin typeface="FrutigerLT-Roman"/>
              </a:rPr>
              <a:t>(</a:t>
            </a:r>
            <a:r>
              <a:rPr lang="en-US" b="1" dirty="0" err="1">
                <a:latin typeface="FrutigerLT-Roman"/>
              </a:rPr>
              <a:t>midocean</a:t>
            </a:r>
            <a:r>
              <a:rPr lang="en-US" b="1" dirty="0">
                <a:latin typeface="FrutigerLT-Roman"/>
              </a:rPr>
              <a:t>) ridge </a:t>
            </a:r>
            <a:r>
              <a:rPr lang="en-US" b="1" dirty="0" err="1">
                <a:latin typeface="FrutigerLT-Roman"/>
              </a:rPr>
              <a:t>tholeitic</a:t>
            </a:r>
            <a:r>
              <a:rPr lang="en-US" b="1" dirty="0">
                <a:latin typeface="FrutigerLT-Roman"/>
              </a:rPr>
              <a:t> granite and</a:t>
            </a:r>
          </a:p>
          <a:p>
            <a:r>
              <a:rPr lang="en-US" b="1" dirty="0" smtClean="0">
                <a:latin typeface="FrutigerLT-Roman"/>
              </a:rPr>
              <a:t>arc </a:t>
            </a:r>
            <a:r>
              <a:rPr lang="en-US" b="1" dirty="0">
                <a:latin typeface="FrutigerLT-Roman"/>
              </a:rPr>
              <a:t>tholeiitic granite.</a:t>
            </a:r>
            <a:endParaRPr lang="en-US" b="1" dirty="0"/>
          </a:p>
        </p:txBody>
      </p:sp>
    </p:spTree>
    <p:extLst>
      <p:ext uri="{BB962C8B-B14F-4D97-AF65-F5344CB8AC3E}">
        <p14:creationId xmlns:p14="http://schemas.microsoft.com/office/powerpoint/2010/main" val="4259994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object 28"/>
          <p:cNvSpPr txBox="1"/>
          <p:nvPr/>
        </p:nvSpPr>
        <p:spPr>
          <a:xfrm>
            <a:off x="776119" y="618978"/>
            <a:ext cx="10209560" cy="4867421"/>
          </a:xfrm>
          <a:prstGeom prst="rect">
            <a:avLst/>
          </a:prstGeom>
        </p:spPr>
        <p:txBody>
          <a:bodyPr vert="horz" wrap="square" lIns="0" tIns="0" rIns="0" bIns="0" rtlCol="0">
            <a:noAutofit/>
          </a:bodyPr>
          <a:lstStyle/>
          <a:p>
            <a:pPr marL="307975" algn="ctr">
              <a:lnSpc>
                <a:spcPct val="100000"/>
              </a:lnSpc>
            </a:pPr>
            <a:r>
              <a:rPr sz="3600" spc="-5" dirty="0" smtClean="0">
                <a:latin typeface="Impact"/>
                <a:cs typeface="Impact"/>
              </a:rPr>
              <a:t>I</a:t>
            </a:r>
            <a:r>
              <a:rPr sz="3600" spc="-10" dirty="0" smtClean="0">
                <a:latin typeface="Impact"/>
                <a:cs typeface="Impact"/>
              </a:rPr>
              <a:t>m</a:t>
            </a:r>
            <a:r>
              <a:rPr sz="3600" spc="-5" dirty="0" smtClean="0">
                <a:latin typeface="Impact"/>
                <a:cs typeface="Impact"/>
              </a:rPr>
              <a:t>portan</a:t>
            </a:r>
            <a:r>
              <a:rPr sz="3600" spc="0" dirty="0" smtClean="0">
                <a:latin typeface="Impact"/>
                <a:cs typeface="Impact"/>
              </a:rPr>
              <a:t>t</a:t>
            </a:r>
            <a:r>
              <a:rPr sz="3600" spc="-5" dirty="0" smtClean="0">
                <a:latin typeface="Impact"/>
                <a:cs typeface="Impact"/>
              </a:rPr>
              <a:t> physica</a:t>
            </a:r>
            <a:r>
              <a:rPr sz="3600" spc="0" dirty="0" smtClean="0">
                <a:latin typeface="Impact"/>
                <a:cs typeface="Impact"/>
              </a:rPr>
              <a:t>l</a:t>
            </a:r>
            <a:r>
              <a:rPr sz="3600" spc="-5" dirty="0" smtClean="0">
                <a:latin typeface="Impact"/>
                <a:cs typeface="Impact"/>
              </a:rPr>
              <a:t> propertie</a:t>
            </a:r>
            <a:r>
              <a:rPr sz="3600" spc="0" dirty="0" smtClean="0">
                <a:latin typeface="Impact"/>
                <a:cs typeface="Impact"/>
              </a:rPr>
              <a:t>s</a:t>
            </a:r>
            <a:endParaRPr sz="3600" dirty="0">
              <a:latin typeface="Impact"/>
              <a:cs typeface="Impact"/>
            </a:endParaRPr>
          </a:p>
          <a:p>
            <a:pPr>
              <a:lnSpc>
                <a:spcPts val="500"/>
              </a:lnSpc>
              <a:spcBef>
                <a:spcPts val="25"/>
              </a:spcBef>
            </a:pPr>
            <a:endParaRPr sz="900" dirty="0"/>
          </a:p>
          <a:p>
            <a:pPr>
              <a:lnSpc>
                <a:spcPts val="1000"/>
              </a:lnSpc>
            </a:pPr>
            <a:endParaRPr sz="1400" dirty="0"/>
          </a:p>
          <a:p>
            <a:pPr marL="469265" indent="-457200">
              <a:lnSpc>
                <a:spcPct val="150000"/>
              </a:lnSpc>
              <a:buFont typeface="Wingdings" panose="05000000000000000000" pitchFamily="2" charset="2"/>
              <a:buChar char="§"/>
              <a:tabLst>
                <a:tab pos="182880" algn="l"/>
              </a:tabLst>
            </a:pPr>
            <a:r>
              <a:rPr sz="2800" spc="-5" dirty="0" smtClean="0">
                <a:latin typeface="Times New Roman" panose="02020603050405020304" pitchFamily="18" charset="0"/>
                <a:cs typeface="Times New Roman" panose="02020603050405020304" pitchFamily="18" charset="0"/>
              </a:rPr>
              <a:t>Te</a:t>
            </a:r>
            <a:r>
              <a:rPr sz="2800" spc="-10" dirty="0" smtClean="0">
                <a:latin typeface="Times New Roman" panose="02020603050405020304" pitchFamily="18" charset="0"/>
                <a:cs typeface="Times New Roman" panose="02020603050405020304" pitchFamily="18" charset="0"/>
              </a:rPr>
              <a:t>m</a:t>
            </a:r>
            <a:r>
              <a:rPr sz="2800" spc="-5" dirty="0" smtClean="0">
                <a:latin typeface="Times New Roman" panose="02020603050405020304" pitchFamily="18" charset="0"/>
                <a:cs typeface="Times New Roman" panose="02020603050405020304" pitchFamily="18" charset="0"/>
              </a:rPr>
              <a:t>peratur</a:t>
            </a:r>
            <a:r>
              <a:rPr sz="2800" spc="0" dirty="0" smtClean="0">
                <a:latin typeface="Times New Roman" panose="02020603050405020304" pitchFamily="18" charset="0"/>
                <a:cs typeface="Times New Roman" panose="02020603050405020304" pitchFamily="18" charset="0"/>
              </a:rPr>
              <a:t>e</a:t>
            </a:r>
            <a:endParaRPr sz="2800" dirty="0">
              <a:latin typeface="Times New Roman" panose="02020603050405020304" pitchFamily="18" charset="0"/>
              <a:cs typeface="Times New Roman" panose="02020603050405020304" pitchFamily="18" charset="0"/>
            </a:endParaRPr>
          </a:p>
          <a:p>
            <a:pPr marL="469265" indent="-457200">
              <a:lnSpc>
                <a:spcPct val="150000"/>
              </a:lnSpc>
              <a:spcBef>
                <a:spcPts val="60"/>
              </a:spcBef>
              <a:buFont typeface="Wingdings" panose="05000000000000000000" pitchFamily="2" charset="2"/>
              <a:buChar char="§"/>
              <a:tabLst>
                <a:tab pos="182880" algn="l"/>
              </a:tabLst>
            </a:pPr>
            <a:r>
              <a:rPr sz="2800" spc="-10" dirty="0" smtClean="0">
                <a:latin typeface="Times New Roman" panose="02020603050405020304" pitchFamily="18" charset="0"/>
                <a:cs typeface="Times New Roman" panose="02020603050405020304" pitchFamily="18" charset="0"/>
              </a:rPr>
              <a:t>D</a:t>
            </a:r>
            <a:r>
              <a:rPr sz="2800" spc="-5" dirty="0" smtClean="0">
                <a:latin typeface="Times New Roman" panose="02020603050405020304" pitchFamily="18" charset="0"/>
                <a:cs typeface="Times New Roman" panose="02020603050405020304" pitchFamily="18" charset="0"/>
              </a:rPr>
              <a:t>ensit</a:t>
            </a:r>
            <a:r>
              <a:rPr sz="2800" spc="0" dirty="0" smtClean="0">
                <a:latin typeface="Times New Roman" panose="02020603050405020304" pitchFamily="18" charset="0"/>
                <a:cs typeface="Times New Roman" panose="02020603050405020304" pitchFamily="18" charset="0"/>
              </a:rPr>
              <a:t>y</a:t>
            </a:r>
            <a:endParaRPr sz="2800" dirty="0">
              <a:latin typeface="Times New Roman" panose="02020603050405020304" pitchFamily="18" charset="0"/>
              <a:cs typeface="Times New Roman" panose="02020603050405020304" pitchFamily="18" charset="0"/>
            </a:endParaRPr>
          </a:p>
          <a:p>
            <a:pPr marL="469265" indent="-457200">
              <a:lnSpc>
                <a:spcPct val="150000"/>
              </a:lnSpc>
              <a:spcBef>
                <a:spcPts val="80"/>
              </a:spcBef>
              <a:buFont typeface="Wingdings" panose="05000000000000000000" pitchFamily="2" charset="2"/>
              <a:buChar char="§"/>
              <a:tabLst>
                <a:tab pos="182880" algn="l"/>
              </a:tabLst>
            </a:pPr>
            <a:r>
              <a:rPr sz="2800" spc="-10" dirty="0" smtClean="0">
                <a:latin typeface="Times New Roman" panose="02020603050405020304" pitchFamily="18" charset="0"/>
                <a:cs typeface="Times New Roman" panose="02020603050405020304" pitchFamily="18" charset="0"/>
              </a:rPr>
              <a:t>V</a:t>
            </a:r>
            <a:r>
              <a:rPr sz="2800" spc="-5" dirty="0" smtClean="0">
                <a:latin typeface="Times New Roman" panose="02020603050405020304" pitchFamily="18" charset="0"/>
                <a:cs typeface="Times New Roman" panose="02020603050405020304" pitchFamily="18" charset="0"/>
              </a:rPr>
              <a:t>iscosit</a:t>
            </a:r>
            <a:r>
              <a:rPr sz="2800" spc="0" dirty="0" smtClean="0">
                <a:latin typeface="Times New Roman" panose="02020603050405020304" pitchFamily="18" charset="0"/>
                <a:cs typeface="Times New Roman" panose="02020603050405020304" pitchFamily="18" charset="0"/>
              </a:rPr>
              <a:t>y</a:t>
            </a:r>
            <a:endParaRPr sz="2800" dirty="0">
              <a:latin typeface="Times New Roman" panose="02020603050405020304" pitchFamily="18" charset="0"/>
              <a:cs typeface="Times New Roman" panose="02020603050405020304" pitchFamily="18" charset="0"/>
            </a:endParaRPr>
          </a:p>
          <a:p>
            <a:pPr marL="469265" indent="-457200">
              <a:lnSpc>
                <a:spcPct val="150000"/>
              </a:lnSpc>
              <a:spcBef>
                <a:spcPts val="80"/>
              </a:spcBef>
              <a:buFont typeface="Wingdings" panose="05000000000000000000" pitchFamily="2" charset="2"/>
              <a:buChar char="§"/>
              <a:tabLst>
                <a:tab pos="182880" algn="l"/>
              </a:tabLst>
            </a:pPr>
            <a:r>
              <a:rPr sz="2800" spc="-10" dirty="0" smtClean="0">
                <a:latin typeface="Times New Roman" panose="02020603050405020304" pitchFamily="18" charset="0"/>
                <a:cs typeface="Times New Roman" panose="02020603050405020304" pitchFamily="18" charset="0"/>
              </a:rPr>
              <a:t>G</a:t>
            </a:r>
            <a:r>
              <a:rPr sz="2800" spc="-5" dirty="0" smtClean="0">
                <a:latin typeface="Times New Roman" panose="02020603050405020304" pitchFamily="18" charset="0"/>
                <a:cs typeface="Times New Roman" panose="02020603050405020304" pitchFamily="18" charset="0"/>
              </a:rPr>
              <a:t>a</a:t>
            </a:r>
            <a:r>
              <a:rPr sz="2800" spc="0" dirty="0" smtClean="0">
                <a:latin typeface="Times New Roman" panose="02020603050405020304" pitchFamily="18" charset="0"/>
                <a:cs typeface="Times New Roman" panose="02020603050405020304" pitchFamily="18" charset="0"/>
              </a:rPr>
              <a:t>s</a:t>
            </a:r>
            <a:r>
              <a:rPr sz="2800" spc="-5" dirty="0" smtClean="0">
                <a:latin typeface="Times New Roman" panose="02020603050405020304" pitchFamily="18" charset="0"/>
                <a:cs typeface="Times New Roman" panose="02020603050405020304" pitchFamily="18" charset="0"/>
              </a:rPr>
              <a:t> solubilit</a:t>
            </a:r>
            <a:r>
              <a:rPr sz="2800" spc="0" dirty="0" smtClean="0">
                <a:latin typeface="Times New Roman" panose="02020603050405020304" pitchFamily="18" charset="0"/>
                <a:cs typeface="Times New Roman" panose="02020603050405020304" pitchFamily="18" charset="0"/>
              </a:rPr>
              <a:t>y</a:t>
            </a: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68412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8922" y="2516585"/>
            <a:ext cx="3553828" cy="2524078"/>
          </a:xfrm>
          <a:prstGeom prst="rect">
            <a:avLst/>
          </a:prstGeom>
        </p:spPr>
      </p:pic>
      <p:sp>
        <p:nvSpPr>
          <p:cNvPr id="6" name="Rectangle 5"/>
          <p:cNvSpPr/>
          <p:nvPr/>
        </p:nvSpPr>
        <p:spPr>
          <a:xfrm>
            <a:off x="4252126" y="589438"/>
            <a:ext cx="2443298" cy="523220"/>
          </a:xfrm>
          <a:prstGeom prst="rect">
            <a:avLst/>
          </a:prstGeom>
        </p:spPr>
        <p:txBody>
          <a:bodyPr wrap="none">
            <a:spAutoFit/>
          </a:bodyPr>
          <a:lstStyle/>
          <a:p>
            <a:r>
              <a:rPr lang="en-US" sz="2800" b="1" i="1" dirty="0" smtClean="0">
                <a:latin typeface="PalatinoLT-Light"/>
              </a:rPr>
              <a:t>Case Studies</a:t>
            </a:r>
            <a:endParaRPr lang="en-US" sz="2800" dirty="0"/>
          </a:p>
        </p:txBody>
      </p:sp>
      <p:pic>
        <p:nvPicPr>
          <p:cNvPr id="10" name="Picture 9"/>
          <p:cNvPicPr>
            <a:picLocks noChangeAspect="1"/>
          </p:cNvPicPr>
          <p:nvPr/>
        </p:nvPicPr>
        <p:blipFill>
          <a:blip r:embed="rId2"/>
          <a:stretch>
            <a:fillRect/>
          </a:stretch>
        </p:blipFill>
        <p:spPr>
          <a:xfrm>
            <a:off x="643560" y="1290918"/>
            <a:ext cx="5279531" cy="3749745"/>
          </a:xfrm>
          <a:prstGeom prst="rect">
            <a:avLst/>
          </a:prstGeom>
        </p:spPr>
      </p:pic>
      <p:pic>
        <p:nvPicPr>
          <p:cNvPr id="11" name="Picture 10"/>
          <p:cNvPicPr>
            <a:picLocks noChangeAspect="1"/>
          </p:cNvPicPr>
          <p:nvPr/>
        </p:nvPicPr>
        <p:blipFill>
          <a:blip r:embed="rId3"/>
          <a:stretch>
            <a:fillRect/>
          </a:stretch>
        </p:blipFill>
        <p:spPr>
          <a:xfrm>
            <a:off x="6695424" y="1290918"/>
            <a:ext cx="5064040" cy="3601907"/>
          </a:xfrm>
          <a:prstGeom prst="rect">
            <a:avLst/>
          </a:prstGeom>
        </p:spPr>
      </p:pic>
    </p:spTree>
    <p:extLst>
      <p:ext uri="{BB962C8B-B14F-4D97-AF65-F5344CB8AC3E}">
        <p14:creationId xmlns:p14="http://schemas.microsoft.com/office/powerpoint/2010/main" val="179124287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9370" y="379266"/>
            <a:ext cx="4477148" cy="5187817"/>
          </a:xfrm>
          <a:prstGeom prst="rect">
            <a:avLst/>
          </a:prstGeom>
        </p:spPr>
      </p:pic>
      <p:pic>
        <p:nvPicPr>
          <p:cNvPr id="3" name="Picture 2"/>
          <p:cNvPicPr>
            <a:picLocks noChangeAspect="1"/>
          </p:cNvPicPr>
          <p:nvPr/>
        </p:nvPicPr>
        <p:blipFill>
          <a:blip r:embed="rId3"/>
          <a:stretch>
            <a:fillRect/>
          </a:stretch>
        </p:blipFill>
        <p:spPr>
          <a:xfrm>
            <a:off x="6387353" y="379266"/>
            <a:ext cx="4103119" cy="6106161"/>
          </a:xfrm>
          <a:prstGeom prst="rect">
            <a:avLst/>
          </a:prstGeom>
        </p:spPr>
      </p:pic>
    </p:spTree>
    <p:extLst>
      <p:ext uri="{BB962C8B-B14F-4D97-AF65-F5344CB8AC3E}">
        <p14:creationId xmlns:p14="http://schemas.microsoft.com/office/powerpoint/2010/main" val="106607307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8182" y="706138"/>
            <a:ext cx="3517564" cy="5391938"/>
          </a:xfrm>
          <a:prstGeom prst="rect">
            <a:avLst/>
          </a:prstGeom>
        </p:spPr>
      </p:pic>
      <p:pic>
        <p:nvPicPr>
          <p:cNvPr id="3" name="Picture 2"/>
          <p:cNvPicPr>
            <a:picLocks noChangeAspect="1"/>
          </p:cNvPicPr>
          <p:nvPr/>
        </p:nvPicPr>
        <p:blipFill>
          <a:blip r:embed="rId3"/>
          <a:stretch>
            <a:fillRect/>
          </a:stretch>
        </p:blipFill>
        <p:spPr>
          <a:xfrm>
            <a:off x="5825327" y="706138"/>
            <a:ext cx="3318671" cy="5254583"/>
          </a:xfrm>
          <a:prstGeom prst="rect">
            <a:avLst/>
          </a:prstGeom>
        </p:spPr>
      </p:pic>
    </p:spTree>
    <p:extLst>
      <p:ext uri="{BB962C8B-B14F-4D97-AF65-F5344CB8AC3E}">
        <p14:creationId xmlns:p14="http://schemas.microsoft.com/office/powerpoint/2010/main" val="12240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4" name="object 58"/>
          <p:cNvSpPr txBox="1"/>
          <p:nvPr/>
        </p:nvSpPr>
        <p:spPr>
          <a:xfrm>
            <a:off x="534572" y="335854"/>
            <a:ext cx="9284677" cy="6219691"/>
          </a:xfrm>
          <a:prstGeom prst="rect">
            <a:avLst/>
          </a:prstGeom>
        </p:spPr>
        <p:txBody>
          <a:bodyPr vert="horz" wrap="square" lIns="0" tIns="0" rIns="0" bIns="0" rtlCol="0">
            <a:noAutofit/>
          </a:bodyPr>
          <a:lstStyle/>
          <a:p>
            <a:pPr marL="1704339" marR="12700" indent="-1463040" algn="ctr">
              <a:lnSpc>
                <a:spcPts val="2620"/>
              </a:lnSpc>
            </a:pPr>
            <a:r>
              <a:rPr sz="3600" spc="-5" dirty="0" smtClean="0">
                <a:latin typeface="Impact"/>
                <a:cs typeface="Impact"/>
              </a:rPr>
              <a:t>Structur</a:t>
            </a:r>
            <a:r>
              <a:rPr sz="3600" spc="0" dirty="0" smtClean="0">
                <a:latin typeface="Impact"/>
                <a:cs typeface="Impact"/>
              </a:rPr>
              <a:t>e</a:t>
            </a:r>
            <a:r>
              <a:rPr sz="3600" spc="-5" dirty="0" smtClean="0">
                <a:latin typeface="Impact"/>
                <a:cs typeface="Impact"/>
              </a:rPr>
              <a:t> o</a:t>
            </a:r>
            <a:r>
              <a:rPr sz="3600" spc="0" dirty="0" smtClean="0">
                <a:latin typeface="Impact"/>
                <a:cs typeface="Impact"/>
              </a:rPr>
              <a:t>f</a:t>
            </a:r>
            <a:r>
              <a:rPr sz="3600" spc="-5" dirty="0" smtClean="0">
                <a:latin typeface="Impact"/>
                <a:cs typeface="Impact"/>
              </a:rPr>
              <a:t> Silicate</a:t>
            </a:r>
            <a:r>
              <a:rPr sz="3600" spc="0" dirty="0" smtClean="0">
                <a:latin typeface="Impact"/>
                <a:cs typeface="Impact"/>
              </a:rPr>
              <a:t>s</a:t>
            </a:r>
            <a:r>
              <a:rPr sz="3600" spc="-5" dirty="0" smtClean="0">
                <a:latin typeface="Impact"/>
                <a:cs typeface="Impact"/>
              </a:rPr>
              <a:t> </a:t>
            </a:r>
            <a:r>
              <a:rPr sz="3600" spc="0" dirty="0" smtClean="0">
                <a:latin typeface="Impact"/>
                <a:cs typeface="Impact"/>
              </a:rPr>
              <a:t>&amp;</a:t>
            </a:r>
            <a:r>
              <a:rPr sz="3600" spc="-5" dirty="0" smtClean="0">
                <a:latin typeface="Impact"/>
                <a:cs typeface="Impact"/>
              </a:rPr>
              <a:t> Silicat</a:t>
            </a:r>
            <a:r>
              <a:rPr sz="3600" spc="0" dirty="0" smtClean="0">
                <a:latin typeface="Impact"/>
                <a:cs typeface="Impact"/>
              </a:rPr>
              <a:t>e </a:t>
            </a:r>
            <a:r>
              <a:rPr sz="3600" spc="-10" dirty="0" smtClean="0">
                <a:latin typeface="Impact"/>
                <a:cs typeface="Impact"/>
              </a:rPr>
              <a:t>M</a:t>
            </a:r>
            <a:r>
              <a:rPr sz="3600" spc="-5" dirty="0" smtClean="0">
                <a:latin typeface="Impact"/>
                <a:cs typeface="Impact"/>
              </a:rPr>
              <a:t>elt</a:t>
            </a:r>
            <a:r>
              <a:rPr sz="3600" spc="0" dirty="0" smtClean="0">
                <a:latin typeface="Impact"/>
                <a:cs typeface="Impact"/>
              </a:rPr>
              <a:t>s</a:t>
            </a:r>
            <a:endParaRPr sz="3600" dirty="0">
              <a:latin typeface="Impact"/>
              <a:cs typeface="Impact"/>
            </a:endParaRPr>
          </a:p>
          <a:p>
            <a:pPr marL="354965" marR="1922780" indent="-342900">
              <a:lnSpc>
                <a:spcPct val="200000"/>
              </a:lnSpc>
              <a:spcBef>
                <a:spcPts val="240"/>
              </a:spcBef>
              <a:buFont typeface="Wingdings" panose="05000000000000000000" pitchFamily="2" charset="2"/>
              <a:buChar char="§"/>
              <a:tabLst>
                <a:tab pos="182880" algn="l"/>
              </a:tabLst>
            </a:pPr>
            <a:r>
              <a:rPr sz="2000" spc="-10" dirty="0" smtClean="0">
                <a:latin typeface="Arial"/>
                <a:cs typeface="Arial"/>
              </a:rPr>
              <a:t>To understand</a:t>
            </a:r>
            <a:r>
              <a:rPr sz="2000" spc="-5" dirty="0" smtClean="0">
                <a:latin typeface="Arial"/>
                <a:cs typeface="Arial"/>
              </a:rPr>
              <a:t> </a:t>
            </a:r>
            <a:r>
              <a:rPr sz="2000" spc="0" dirty="0" smtClean="0">
                <a:latin typeface="Arial"/>
                <a:cs typeface="Arial"/>
              </a:rPr>
              <a:t>the behavior</a:t>
            </a:r>
            <a:r>
              <a:rPr sz="2000" spc="-5" dirty="0" smtClean="0">
                <a:latin typeface="Arial"/>
                <a:cs typeface="Arial"/>
              </a:rPr>
              <a:t> of silicate </a:t>
            </a:r>
            <a:r>
              <a:rPr sz="2000" spc="-10" dirty="0" smtClean="0">
                <a:latin typeface="Arial"/>
                <a:cs typeface="Arial"/>
              </a:rPr>
              <a:t>melts,</a:t>
            </a:r>
            <a:r>
              <a:rPr sz="2000" spc="-5" dirty="0" smtClean="0">
                <a:latin typeface="Arial"/>
                <a:cs typeface="Arial"/>
              </a:rPr>
              <a:t> we </a:t>
            </a:r>
            <a:r>
              <a:rPr sz="2000" spc="0" dirty="0" smtClean="0">
                <a:latin typeface="Arial"/>
                <a:cs typeface="Arial"/>
              </a:rPr>
              <a:t>begin</a:t>
            </a:r>
            <a:r>
              <a:rPr sz="2000" spc="-5" dirty="0" smtClean="0">
                <a:latin typeface="Arial"/>
                <a:cs typeface="Arial"/>
              </a:rPr>
              <a:t> </a:t>
            </a:r>
            <a:r>
              <a:rPr sz="2000" spc="0" dirty="0" smtClean="0">
                <a:latin typeface="Arial"/>
                <a:cs typeface="Arial"/>
              </a:rPr>
              <a:t>by</a:t>
            </a:r>
            <a:r>
              <a:rPr sz="2000" spc="-5" dirty="0" smtClean="0">
                <a:latin typeface="Arial"/>
                <a:cs typeface="Arial"/>
              </a:rPr>
              <a:t> </a:t>
            </a:r>
            <a:r>
              <a:rPr sz="2000" spc="0" dirty="0" smtClean="0">
                <a:latin typeface="Arial"/>
                <a:cs typeface="Arial"/>
              </a:rPr>
              <a:t>examining their</a:t>
            </a:r>
            <a:r>
              <a:rPr sz="2000" spc="-5" dirty="0" smtClean="0">
                <a:latin typeface="Arial"/>
                <a:cs typeface="Arial"/>
              </a:rPr>
              <a:t> </a:t>
            </a:r>
            <a:r>
              <a:rPr sz="2000" spc="0" dirty="0" smtClean="0">
                <a:latin typeface="Arial"/>
                <a:cs typeface="Arial"/>
              </a:rPr>
              <a:t>structure</a:t>
            </a:r>
            <a:r>
              <a:rPr sz="2000" spc="-5" dirty="0" smtClean="0">
                <a:latin typeface="Arial"/>
                <a:cs typeface="Arial"/>
              </a:rPr>
              <a:t> at the molecular </a:t>
            </a:r>
            <a:r>
              <a:rPr sz="2000" spc="0" dirty="0" smtClean="0">
                <a:latin typeface="Arial"/>
                <a:cs typeface="Arial"/>
              </a:rPr>
              <a:t>level.</a:t>
            </a:r>
            <a:endParaRPr sz="2000" dirty="0">
              <a:latin typeface="Arial"/>
              <a:cs typeface="Arial"/>
            </a:endParaRPr>
          </a:p>
          <a:p>
            <a:pPr marL="354965" marR="1956435" indent="-342900">
              <a:lnSpc>
                <a:spcPct val="200000"/>
              </a:lnSpc>
              <a:spcBef>
                <a:spcPts val="120"/>
              </a:spcBef>
              <a:buFont typeface="Wingdings" panose="05000000000000000000" pitchFamily="2" charset="2"/>
              <a:buChar char="§"/>
              <a:tabLst>
                <a:tab pos="182880" algn="l"/>
              </a:tabLst>
            </a:pPr>
            <a:r>
              <a:rPr sz="2000" spc="0" dirty="0" smtClean="0">
                <a:latin typeface="Arial"/>
                <a:cs typeface="Arial"/>
              </a:rPr>
              <a:t>The</a:t>
            </a:r>
            <a:r>
              <a:rPr sz="2000" spc="-5" dirty="0" smtClean="0">
                <a:latin typeface="Arial"/>
                <a:cs typeface="Arial"/>
              </a:rPr>
              <a:t> </a:t>
            </a:r>
            <a:r>
              <a:rPr sz="2000" spc="0" dirty="0" smtClean="0">
                <a:latin typeface="Arial"/>
                <a:cs typeface="Arial"/>
              </a:rPr>
              <a:t>molecular</a:t>
            </a:r>
            <a:r>
              <a:rPr sz="2000" spc="-5" dirty="0" smtClean="0">
                <a:latin typeface="Arial"/>
                <a:cs typeface="Arial"/>
              </a:rPr>
              <a:t> </a:t>
            </a:r>
            <a:r>
              <a:rPr sz="2000" spc="0" dirty="0" smtClean="0">
                <a:latin typeface="Arial"/>
                <a:cs typeface="Arial"/>
              </a:rPr>
              <a:t>structure </a:t>
            </a:r>
            <a:r>
              <a:rPr sz="2000" spc="-5" dirty="0" smtClean="0">
                <a:latin typeface="Arial"/>
                <a:cs typeface="Arial"/>
              </a:rPr>
              <a:t>of silicate </a:t>
            </a:r>
            <a:r>
              <a:rPr sz="2000" spc="0" dirty="0" smtClean="0">
                <a:latin typeface="Arial"/>
                <a:cs typeface="Arial"/>
              </a:rPr>
              <a:t>melts</a:t>
            </a:r>
            <a:r>
              <a:rPr sz="2000" spc="-5" dirty="0" smtClean="0">
                <a:latin typeface="Arial"/>
                <a:cs typeface="Arial"/>
              </a:rPr>
              <a:t> </a:t>
            </a:r>
            <a:r>
              <a:rPr sz="2000" spc="0" dirty="0" smtClean="0">
                <a:latin typeface="Arial"/>
                <a:cs typeface="Arial"/>
              </a:rPr>
              <a:t>is</a:t>
            </a:r>
            <a:r>
              <a:rPr sz="2000" spc="-5" dirty="0" smtClean="0">
                <a:latin typeface="Arial"/>
                <a:cs typeface="Arial"/>
              </a:rPr>
              <a:t> </a:t>
            </a:r>
            <a:r>
              <a:rPr sz="2000" spc="0" dirty="0" smtClean="0">
                <a:latin typeface="Arial"/>
                <a:cs typeface="Arial"/>
              </a:rPr>
              <a:t>a</a:t>
            </a:r>
            <a:r>
              <a:rPr sz="2000" spc="-5" dirty="0" smtClean="0">
                <a:latin typeface="Arial"/>
                <a:cs typeface="Arial"/>
              </a:rPr>
              <a:t> </a:t>
            </a:r>
            <a:r>
              <a:rPr sz="2000" spc="0" dirty="0" smtClean="0">
                <a:latin typeface="Arial"/>
                <a:cs typeface="Arial"/>
              </a:rPr>
              <a:t>lot like</a:t>
            </a:r>
            <a:r>
              <a:rPr sz="2000" spc="-5" dirty="0" smtClean="0">
                <a:latin typeface="Arial"/>
                <a:cs typeface="Arial"/>
              </a:rPr>
              <a:t> that of silicate </a:t>
            </a:r>
            <a:r>
              <a:rPr sz="2000" spc="0" dirty="0" smtClean="0">
                <a:latin typeface="Arial"/>
                <a:cs typeface="Arial"/>
              </a:rPr>
              <a:t>solids.</a:t>
            </a:r>
            <a:endParaRPr sz="2000" dirty="0">
              <a:latin typeface="Arial"/>
              <a:cs typeface="Arial"/>
            </a:endParaRPr>
          </a:p>
          <a:p>
            <a:pPr marL="354965" marR="2007235" indent="-342900">
              <a:lnSpc>
                <a:spcPct val="200000"/>
              </a:lnSpc>
              <a:spcBef>
                <a:spcPts val="105"/>
              </a:spcBef>
              <a:buFont typeface="Wingdings" panose="05000000000000000000" pitchFamily="2" charset="2"/>
              <a:buChar char="§"/>
              <a:tabLst>
                <a:tab pos="182880" algn="l"/>
              </a:tabLst>
            </a:pPr>
            <a:r>
              <a:rPr sz="2000" spc="0" dirty="0" smtClean="0">
                <a:latin typeface="Arial"/>
                <a:cs typeface="Arial"/>
              </a:rPr>
              <a:t>The</a:t>
            </a:r>
            <a:r>
              <a:rPr sz="2000" spc="-5" dirty="0" smtClean="0">
                <a:latin typeface="Arial"/>
                <a:cs typeface="Arial"/>
              </a:rPr>
              <a:t> </a:t>
            </a:r>
            <a:r>
              <a:rPr sz="2000" spc="0" dirty="0" smtClean="0">
                <a:latin typeface="Arial"/>
                <a:cs typeface="Arial"/>
              </a:rPr>
              <a:t>basic</a:t>
            </a:r>
            <a:r>
              <a:rPr sz="2000" spc="-5" dirty="0" smtClean="0">
                <a:latin typeface="Arial"/>
                <a:cs typeface="Arial"/>
              </a:rPr>
              <a:t> </a:t>
            </a:r>
            <a:r>
              <a:rPr sz="2000" spc="0" dirty="0" smtClean="0">
                <a:latin typeface="Arial"/>
                <a:cs typeface="Arial"/>
              </a:rPr>
              <a:t>building</a:t>
            </a:r>
            <a:r>
              <a:rPr sz="2000" spc="-5" dirty="0" smtClean="0">
                <a:latin typeface="Arial"/>
                <a:cs typeface="Arial"/>
              </a:rPr>
              <a:t> </a:t>
            </a:r>
            <a:r>
              <a:rPr sz="2000" spc="0" dirty="0" smtClean="0">
                <a:latin typeface="Arial"/>
                <a:cs typeface="Arial"/>
              </a:rPr>
              <a:t>block is</a:t>
            </a:r>
            <a:r>
              <a:rPr sz="2000" spc="-5" dirty="0" smtClean="0">
                <a:latin typeface="Arial"/>
                <a:cs typeface="Arial"/>
              </a:rPr>
              <a:t> </a:t>
            </a:r>
            <a:r>
              <a:rPr sz="2000" spc="0" dirty="0" smtClean="0">
                <a:latin typeface="Arial"/>
                <a:cs typeface="Arial"/>
              </a:rPr>
              <a:t>the</a:t>
            </a:r>
            <a:r>
              <a:rPr sz="2000" spc="-5" dirty="0" smtClean="0">
                <a:latin typeface="Arial"/>
                <a:cs typeface="Arial"/>
              </a:rPr>
              <a:t> </a:t>
            </a:r>
            <a:r>
              <a:rPr lang="en-US" sz="2000" spc="-5" dirty="0" smtClean="0">
                <a:latin typeface="Arial"/>
                <a:cs typeface="Arial"/>
              </a:rPr>
              <a:t> </a:t>
            </a:r>
            <a:r>
              <a:rPr sz="2000" spc="0" dirty="0" smtClean="0">
                <a:latin typeface="Arial"/>
                <a:cs typeface="Arial"/>
              </a:rPr>
              <a:t>silica</a:t>
            </a:r>
            <a:r>
              <a:rPr sz="2000" spc="-5" dirty="0" smtClean="0">
                <a:latin typeface="Arial"/>
                <a:cs typeface="Arial"/>
              </a:rPr>
              <a:t> </a:t>
            </a:r>
            <a:r>
              <a:rPr sz="2000" spc="0" dirty="0" smtClean="0">
                <a:latin typeface="Arial"/>
                <a:cs typeface="Arial"/>
              </a:rPr>
              <a:t>tetrahedron:</a:t>
            </a:r>
            <a:endParaRPr lang="en-US" sz="2000" spc="0" dirty="0" smtClean="0">
              <a:latin typeface="Arial"/>
              <a:cs typeface="Arial"/>
            </a:endParaRPr>
          </a:p>
          <a:p>
            <a:pPr marL="583565" marR="1935480" lvl="1" indent="-342900">
              <a:lnSpc>
                <a:spcPct val="200000"/>
              </a:lnSpc>
              <a:spcBef>
                <a:spcPts val="265"/>
              </a:spcBef>
              <a:buFont typeface="Wingdings" panose="05000000000000000000" pitchFamily="2" charset="2"/>
              <a:buChar char="§"/>
              <a:tabLst>
                <a:tab pos="384175" algn="l"/>
              </a:tabLst>
            </a:pPr>
            <a:r>
              <a:rPr sz="2000" dirty="0" smtClean="0">
                <a:latin typeface="Arial"/>
                <a:cs typeface="Arial"/>
              </a:rPr>
              <a:t>4 </a:t>
            </a:r>
            <a:r>
              <a:rPr sz="2000" dirty="0">
                <a:latin typeface="Arial"/>
                <a:cs typeface="Arial"/>
              </a:rPr>
              <a:t>large oxygens surrounding a </a:t>
            </a:r>
            <a:endParaRPr lang="en-US" sz="2000" dirty="0" smtClean="0">
              <a:latin typeface="Arial"/>
              <a:cs typeface="Arial"/>
            </a:endParaRPr>
          </a:p>
          <a:p>
            <a:pPr marL="583565" marR="1935480" lvl="1" indent="-342900">
              <a:lnSpc>
                <a:spcPct val="200000"/>
              </a:lnSpc>
              <a:spcBef>
                <a:spcPts val="265"/>
              </a:spcBef>
              <a:buFont typeface="Wingdings" panose="05000000000000000000" pitchFamily="2" charset="2"/>
              <a:buChar char="§"/>
              <a:tabLst>
                <a:tab pos="384175" algn="l"/>
              </a:tabLst>
            </a:pPr>
            <a:r>
              <a:rPr sz="2000" dirty="0" smtClean="0">
                <a:latin typeface="Arial"/>
                <a:cs typeface="Arial"/>
              </a:rPr>
              <a:t>small </a:t>
            </a:r>
            <a:r>
              <a:rPr sz="2000" dirty="0">
                <a:latin typeface="Arial"/>
                <a:cs typeface="Arial"/>
              </a:rPr>
              <a:t>silicon atom.</a:t>
            </a:r>
          </a:p>
          <a:p>
            <a:pPr marL="583565" lvl="1" indent="-342900">
              <a:lnSpc>
                <a:spcPct val="200000"/>
              </a:lnSpc>
              <a:spcBef>
                <a:spcPts val="105"/>
              </a:spcBef>
              <a:buFont typeface="Wingdings" panose="05000000000000000000" pitchFamily="2" charset="2"/>
              <a:buChar char="§"/>
              <a:tabLst>
                <a:tab pos="384175" algn="l"/>
              </a:tabLst>
            </a:pPr>
            <a:r>
              <a:rPr sz="2000" dirty="0">
                <a:latin typeface="Arial"/>
                <a:cs typeface="Arial"/>
              </a:rPr>
              <a:t>Has a valence of -4.</a:t>
            </a:r>
          </a:p>
        </p:txBody>
      </p:sp>
      <p:grpSp>
        <p:nvGrpSpPr>
          <p:cNvPr id="2" name="Group 1"/>
          <p:cNvGrpSpPr/>
          <p:nvPr/>
        </p:nvGrpSpPr>
        <p:grpSpPr>
          <a:xfrm>
            <a:off x="7694456" y="1376288"/>
            <a:ext cx="3313827" cy="3012832"/>
            <a:chOff x="7694456" y="1376288"/>
            <a:chExt cx="2017775" cy="1347215"/>
          </a:xfrm>
        </p:grpSpPr>
        <p:sp>
          <p:nvSpPr>
            <p:cNvPr id="5" name="object 59"/>
            <p:cNvSpPr/>
            <p:nvPr/>
          </p:nvSpPr>
          <p:spPr>
            <a:xfrm>
              <a:off x="7694456" y="1376288"/>
              <a:ext cx="2017775" cy="598762"/>
            </a:xfrm>
            <a:prstGeom prst="rect">
              <a:avLst/>
            </a:prstGeom>
            <a:blipFill>
              <a:blip r:embed="rId2" cstate="print"/>
              <a:stretch>
                <a:fillRect/>
              </a:stretch>
            </a:blipFill>
          </p:spPr>
          <p:txBody>
            <a:bodyPr wrap="square" lIns="0" tIns="0" rIns="0" bIns="0" rtlCol="0">
              <a:noAutofit/>
            </a:bodyPr>
            <a:lstStyle/>
            <a:p>
              <a:endParaRPr/>
            </a:p>
          </p:txBody>
        </p:sp>
        <p:sp>
          <p:nvSpPr>
            <p:cNvPr id="7" name="object 60"/>
            <p:cNvSpPr/>
            <p:nvPr/>
          </p:nvSpPr>
          <p:spPr>
            <a:xfrm>
              <a:off x="7694456" y="1975050"/>
              <a:ext cx="2017775" cy="598762"/>
            </a:xfrm>
            <a:prstGeom prst="rect">
              <a:avLst/>
            </a:prstGeom>
            <a:blipFill>
              <a:blip r:embed="rId3" cstate="print"/>
              <a:stretch>
                <a:fillRect/>
              </a:stretch>
            </a:blipFill>
          </p:spPr>
          <p:txBody>
            <a:bodyPr wrap="square" lIns="0" tIns="0" rIns="0" bIns="0" rtlCol="0">
              <a:noAutofit/>
            </a:bodyPr>
            <a:lstStyle/>
            <a:p>
              <a:endParaRPr/>
            </a:p>
          </p:txBody>
        </p:sp>
        <p:sp>
          <p:nvSpPr>
            <p:cNvPr id="8" name="object 61"/>
            <p:cNvSpPr/>
            <p:nvPr/>
          </p:nvSpPr>
          <p:spPr>
            <a:xfrm>
              <a:off x="7694456" y="2573813"/>
              <a:ext cx="2017775" cy="149690"/>
            </a:xfrm>
            <a:prstGeom prst="rect">
              <a:avLst/>
            </a:prstGeom>
            <a:blipFill>
              <a:blip r:embed="rId4" cstate="print"/>
              <a:stretch>
                <a:fillRect/>
              </a:stretch>
            </a:blipFill>
          </p:spPr>
          <p:txBody>
            <a:bodyPr wrap="square" lIns="0" tIns="0" rIns="0" bIns="0" rtlCol="0">
              <a:noAutofit/>
            </a:bodyPr>
            <a:lstStyle/>
            <a:p>
              <a:endParaRPr/>
            </a:p>
          </p:txBody>
        </p:sp>
      </p:grpSp>
    </p:spTree>
    <p:extLst>
      <p:ext uri="{BB962C8B-B14F-4D97-AF65-F5344CB8AC3E}">
        <p14:creationId xmlns:p14="http://schemas.microsoft.com/office/powerpoint/2010/main" val="2370076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9504" y="247869"/>
            <a:ext cx="9521780" cy="3349956"/>
          </a:xfrm>
          <a:prstGeom prst="rect">
            <a:avLst/>
          </a:prstGeom>
        </p:spPr>
        <p:txBody>
          <a:bodyPr wrap="square">
            <a:spAutoFit/>
          </a:bodyPr>
          <a:lstStyle/>
          <a:p>
            <a:pPr>
              <a:lnSpc>
                <a:spcPct val="150000"/>
              </a:lnSpc>
            </a:pPr>
            <a:r>
              <a:rPr lang="en-US" sz="2400" dirty="0">
                <a:solidFill>
                  <a:srgbClr val="252525"/>
                </a:solidFill>
                <a:latin typeface="Times New Roman" panose="02020603050405020304" pitchFamily="18" charset="0"/>
                <a:cs typeface="Times New Roman" panose="02020603050405020304" pitchFamily="18" charset="0"/>
              </a:rPr>
              <a:t>There are five common silicon–oxygen </a:t>
            </a:r>
            <a:r>
              <a:rPr lang="en-US" sz="2400" dirty="0" err="1">
                <a:solidFill>
                  <a:srgbClr val="252525"/>
                </a:solidFill>
                <a:latin typeface="Times New Roman" panose="02020603050405020304" pitchFamily="18" charset="0"/>
                <a:cs typeface="Times New Roman" panose="02020603050405020304" pitchFamily="18" charset="0"/>
              </a:rPr>
              <a:t>tetrahedra</a:t>
            </a:r>
            <a:r>
              <a:rPr lang="en-US" sz="2400" dirty="0">
                <a:solidFill>
                  <a:srgbClr val="252525"/>
                </a:solidFill>
                <a:latin typeface="Times New Roman" panose="02020603050405020304" pitchFamily="18" charset="0"/>
                <a:cs typeface="Times New Roman" panose="02020603050405020304" pitchFamily="18" charset="0"/>
              </a:rPr>
              <a:t> links:</a:t>
            </a:r>
          </a:p>
          <a:p>
            <a:pPr>
              <a:lnSpc>
                <a:spcPct val="150000"/>
              </a:lnSpc>
              <a:buFont typeface="+mj-lt"/>
              <a:buAutoNum type="arabicPeriod"/>
            </a:pPr>
            <a:r>
              <a:rPr lang="en-US" sz="2400" dirty="0">
                <a:solidFill>
                  <a:srgbClr val="252525"/>
                </a:solidFill>
                <a:latin typeface="Times New Roman" panose="02020603050405020304" pitchFamily="18" charset="0"/>
                <a:cs typeface="Times New Roman" panose="02020603050405020304" pitchFamily="18" charset="0"/>
              </a:rPr>
              <a:t>Independent </a:t>
            </a:r>
            <a:r>
              <a:rPr lang="en-US" sz="2400" dirty="0" err="1">
                <a:solidFill>
                  <a:srgbClr val="252525"/>
                </a:solidFill>
                <a:latin typeface="Times New Roman" panose="02020603050405020304" pitchFamily="18" charset="0"/>
                <a:cs typeface="Times New Roman" panose="02020603050405020304" pitchFamily="18" charset="0"/>
              </a:rPr>
              <a:t>tetrahedra</a:t>
            </a:r>
            <a:endParaRPr lang="en-US" sz="2400" dirty="0">
              <a:solidFill>
                <a:srgbClr val="252525"/>
              </a:solidFill>
              <a:latin typeface="Times New Roman" panose="02020603050405020304" pitchFamily="18" charset="0"/>
              <a:cs typeface="Times New Roman" panose="02020603050405020304" pitchFamily="18" charset="0"/>
            </a:endParaRPr>
          </a:p>
          <a:p>
            <a:pPr>
              <a:lnSpc>
                <a:spcPct val="150000"/>
              </a:lnSpc>
              <a:buFont typeface="+mj-lt"/>
              <a:buAutoNum type="arabicPeriod"/>
            </a:pPr>
            <a:r>
              <a:rPr lang="en-US" sz="2400" dirty="0">
                <a:solidFill>
                  <a:srgbClr val="252525"/>
                </a:solidFill>
                <a:latin typeface="Times New Roman" panose="02020603050405020304" pitchFamily="18" charset="0"/>
                <a:cs typeface="Times New Roman" panose="02020603050405020304" pitchFamily="18" charset="0"/>
              </a:rPr>
              <a:t>Single chains</a:t>
            </a:r>
          </a:p>
          <a:p>
            <a:pPr>
              <a:lnSpc>
                <a:spcPct val="150000"/>
              </a:lnSpc>
              <a:buFont typeface="+mj-lt"/>
              <a:buAutoNum type="arabicPeriod"/>
            </a:pPr>
            <a:r>
              <a:rPr lang="en-US" sz="2400" dirty="0">
                <a:solidFill>
                  <a:srgbClr val="252525"/>
                </a:solidFill>
                <a:latin typeface="Times New Roman" panose="02020603050405020304" pitchFamily="18" charset="0"/>
                <a:cs typeface="Times New Roman" panose="02020603050405020304" pitchFamily="18" charset="0"/>
              </a:rPr>
              <a:t>Double chains</a:t>
            </a:r>
          </a:p>
          <a:p>
            <a:pPr>
              <a:lnSpc>
                <a:spcPct val="150000"/>
              </a:lnSpc>
              <a:buFont typeface="+mj-lt"/>
              <a:buAutoNum type="arabicPeriod"/>
            </a:pPr>
            <a:r>
              <a:rPr lang="en-US" sz="2400" dirty="0">
                <a:solidFill>
                  <a:srgbClr val="252525"/>
                </a:solidFill>
                <a:latin typeface="Times New Roman" panose="02020603050405020304" pitchFamily="18" charset="0"/>
                <a:cs typeface="Times New Roman" panose="02020603050405020304" pitchFamily="18" charset="0"/>
              </a:rPr>
              <a:t>Sheet silicates</a:t>
            </a:r>
          </a:p>
          <a:p>
            <a:pPr>
              <a:lnSpc>
                <a:spcPct val="150000"/>
              </a:lnSpc>
              <a:buFont typeface="+mj-lt"/>
              <a:buAutoNum type="arabicPeriod"/>
            </a:pPr>
            <a:r>
              <a:rPr lang="en-US" sz="2400" dirty="0">
                <a:solidFill>
                  <a:srgbClr val="252525"/>
                </a:solidFill>
                <a:latin typeface="Times New Roman" panose="02020603050405020304" pitchFamily="18" charset="0"/>
                <a:cs typeface="Times New Roman" panose="02020603050405020304" pitchFamily="18" charset="0"/>
              </a:rPr>
              <a:t>Framework silicates</a:t>
            </a:r>
            <a:endParaRPr lang="en-US" sz="2400" b="0" i="0" dirty="0">
              <a:solidFill>
                <a:srgbClr val="252525"/>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58968" y="3597825"/>
            <a:ext cx="11002851" cy="1846659"/>
          </a:xfrm>
          <a:prstGeom prst="rect">
            <a:avLst/>
          </a:prstGeom>
        </p:spPr>
        <p:txBody>
          <a:bodyPr wrap="square">
            <a:spAutoFit/>
          </a:bodyPr>
          <a:lstStyle/>
          <a:p>
            <a:pPr algn="just"/>
            <a:r>
              <a:rPr lang="en-US" b="1" dirty="0">
                <a:solidFill>
                  <a:srgbClr val="000000"/>
                </a:solidFill>
                <a:latin typeface="Arial" panose="020B0604020202020204" pitchFamily="34" charset="0"/>
              </a:rPr>
              <a:t>Independent </a:t>
            </a:r>
            <a:r>
              <a:rPr lang="en-US" b="1" dirty="0" err="1" smtClean="0">
                <a:solidFill>
                  <a:srgbClr val="000000"/>
                </a:solidFill>
                <a:latin typeface="Arial" panose="020B0604020202020204" pitchFamily="34" charset="0"/>
              </a:rPr>
              <a:t>tetrahedra</a:t>
            </a:r>
            <a:endParaRPr lang="en-US" b="1" dirty="0">
              <a:solidFill>
                <a:srgbClr val="000000"/>
              </a:solidFill>
              <a:latin typeface="Arial" panose="020B0604020202020204" pitchFamily="34" charset="0"/>
            </a:endParaRPr>
          </a:p>
          <a:p>
            <a:pPr algn="just"/>
            <a:r>
              <a:rPr lang="en-US" sz="2400" dirty="0">
                <a:solidFill>
                  <a:srgbClr val="252525"/>
                </a:solidFill>
                <a:latin typeface="Times New Roman" panose="02020603050405020304" pitchFamily="18" charset="0"/>
                <a:cs typeface="Times New Roman" panose="02020603050405020304" pitchFamily="18" charset="0"/>
              </a:rPr>
              <a:t>In this group the </a:t>
            </a:r>
            <a:r>
              <a:rPr lang="en-US" sz="2400" dirty="0" err="1">
                <a:solidFill>
                  <a:srgbClr val="252525"/>
                </a:solidFill>
                <a:latin typeface="Times New Roman" panose="02020603050405020304" pitchFamily="18" charset="0"/>
                <a:cs typeface="Times New Roman" panose="02020603050405020304" pitchFamily="18" charset="0"/>
              </a:rPr>
              <a:t>tetrahedra</a:t>
            </a:r>
            <a:r>
              <a:rPr lang="en-US" sz="2400" dirty="0">
                <a:solidFill>
                  <a:srgbClr val="252525"/>
                </a:solidFill>
                <a:latin typeface="Times New Roman" panose="02020603050405020304" pitchFamily="18" charset="0"/>
                <a:cs typeface="Times New Roman" panose="02020603050405020304" pitchFamily="18" charset="0"/>
              </a:rPr>
              <a:t> don't share any oxygen atoms and are independent. Attraction between the </a:t>
            </a:r>
            <a:r>
              <a:rPr lang="en-US" sz="2400" dirty="0" err="1">
                <a:solidFill>
                  <a:srgbClr val="252525"/>
                </a:solidFill>
                <a:latin typeface="Times New Roman" panose="02020603050405020304" pitchFamily="18" charset="0"/>
                <a:cs typeface="Times New Roman" panose="02020603050405020304" pitchFamily="18" charset="0"/>
              </a:rPr>
              <a:t>tetrahedra</a:t>
            </a:r>
            <a:r>
              <a:rPr lang="en-US" sz="2400" dirty="0">
                <a:solidFill>
                  <a:srgbClr val="252525"/>
                </a:solidFill>
                <a:latin typeface="Times New Roman" panose="02020603050405020304" pitchFamily="18" charset="0"/>
                <a:cs typeface="Times New Roman" panose="02020603050405020304" pitchFamily="18" charset="0"/>
              </a:rPr>
              <a:t> and positive ions holds minerals of this structure together. The positive ions could be metal cations such as iron or magnesium. A common mineral in this group is olivine.</a:t>
            </a:r>
          </a:p>
        </p:txBody>
      </p:sp>
    </p:spTree>
    <p:extLst>
      <p:ext uri="{BB962C8B-B14F-4D97-AF65-F5344CB8AC3E}">
        <p14:creationId xmlns:p14="http://schemas.microsoft.com/office/powerpoint/2010/main" val="2194745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9802" y="430197"/>
            <a:ext cx="10796789"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Single chains</a:t>
            </a:r>
          </a:p>
          <a:p>
            <a:r>
              <a:rPr lang="en-US" sz="2400" dirty="0" smtClean="0">
                <a:solidFill>
                  <a:srgbClr val="252525"/>
                </a:solidFill>
                <a:latin typeface="Times New Roman" panose="02020603050405020304" pitchFamily="18" charset="0"/>
                <a:cs typeface="Times New Roman" panose="02020603050405020304" pitchFamily="18" charset="0"/>
              </a:rPr>
              <a:t>In </a:t>
            </a:r>
            <a:r>
              <a:rPr lang="en-US" sz="2400" dirty="0">
                <a:solidFill>
                  <a:srgbClr val="252525"/>
                </a:solidFill>
                <a:latin typeface="Times New Roman" panose="02020603050405020304" pitchFamily="18" charset="0"/>
                <a:cs typeface="Times New Roman" panose="02020603050405020304" pitchFamily="18" charset="0"/>
              </a:rPr>
              <a:t>single-chain silicates, </a:t>
            </a:r>
            <a:r>
              <a:rPr lang="en-US" sz="2400" dirty="0" err="1">
                <a:solidFill>
                  <a:srgbClr val="252525"/>
                </a:solidFill>
                <a:latin typeface="Times New Roman" panose="02020603050405020304" pitchFamily="18" charset="0"/>
                <a:cs typeface="Times New Roman" panose="02020603050405020304" pitchFamily="18" charset="0"/>
              </a:rPr>
              <a:t>tetrahedra</a:t>
            </a:r>
            <a:r>
              <a:rPr lang="en-US" sz="2400" dirty="0">
                <a:solidFill>
                  <a:srgbClr val="252525"/>
                </a:solidFill>
                <a:latin typeface="Times New Roman" panose="02020603050405020304" pitchFamily="18" charset="0"/>
                <a:cs typeface="Times New Roman" panose="02020603050405020304" pitchFamily="18" charset="0"/>
              </a:rPr>
              <a:t> link to form a chain by sharing two oxygen atoms each. A common mineral in this group is </a:t>
            </a:r>
            <a:r>
              <a:rPr lang="en-US" sz="2400" dirty="0" smtClean="0">
                <a:solidFill>
                  <a:srgbClr val="252525"/>
                </a:solidFill>
                <a:latin typeface="Times New Roman" panose="02020603050405020304" pitchFamily="18" charset="0"/>
                <a:cs typeface="Times New Roman" panose="02020603050405020304" pitchFamily="18" charset="0"/>
              </a:rPr>
              <a:t>pyroxene</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183" y="1733402"/>
            <a:ext cx="7620000" cy="1714500"/>
          </a:xfrm>
          <a:prstGeom prst="rect">
            <a:avLst/>
          </a:prstGeom>
        </p:spPr>
      </p:pic>
      <p:sp>
        <p:nvSpPr>
          <p:cNvPr id="5" name="Rectangle 4"/>
          <p:cNvSpPr/>
          <p:nvPr/>
        </p:nvSpPr>
        <p:spPr>
          <a:xfrm>
            <a:off x="729801" y="2975695"/>
            <a:ext cx="10693759" cy="15696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Double chains</a:t>
            </a:r>
          </a:p>
          <a:p>
            <a:pPr algn="just"/>
            <a:r>
              <a:rPr lang="en-US" sz="2400" dirty="0">
                <a:solidFill>
                  <a:srgbClr val="252525"/>
                </a:solidFill>
                <a:latin typeface="Times New Roman" panose="02020603050405020304" pitchFamily="18" charset="0"/>
                <a:cs typeface="Times New Roman" panose="02020603050405020304" pitchFamily="18" charset="0"/>
              </a:rPr>
              <a:t>Double-chain silicates occur when </a:t>
            </a:r>
            <a:r>
              <a:rPr lang="en-US" sz="2400" dirty="0" err="1">
                <a:solidFill>
                  <a:srgbClr val="252525"/>
                </a:solidFill>
                <a:latin typeface="Times New Roman" panose="02020603050405020304" pitchFamily="18" charset="0"/>
                <a:cs typeface="Times New Roman" panose="02020603050405020304" pitchFamily="18" charset="0"/>
              </a:rPr>
              <a:t>tetrahedra</a:t>
            </a:r>
            <a:r>
              <a:rPr lang="en-US" sz="2400" dirty="0">
                <a:solidFill>
                  <a:srgbClr val="252525"/>
                </a:solidFill>
                <a:latin typeface="Times New Roman" panose="02020603050405020304" pitchFamily="18" charset="0"/>
                <a:cs typeface="Times New Roman" panose="02020603050405020304" pitchFamily="18" charset="0"/>
              </a:rPr>
              <a:t> form a double chain (not always but mostly) by sharing two or three oxygen atoms each. Common minerals for this group are amphiboles.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183" y="3853398"/>
            <a:ext cx="7620000" cy="2886075"/>
          </a:xfrm>
          <a:prstGeom prst="rect">
            <a:avLst/>
          </a:prstGeom>
        </p:spPr>
      </p:pic>
    </p:spTree>
    <p:extLst>
      <p:ext uri="{BB962C8B-B14F-4D97-AF65-F5344CB8AC3E}">
        <p14:creationId xmlns:p14="http://schemas.microsoft.com/office/powerpoint/2010/main" val="3891965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823" y="552650"/>
            <a:ext cx="10753859" cy="193899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Sheet silicates</a:t>
            </a:r>
          </a:p>
          <a:p>
            <a:pPr algn="just"/>
            <a:r>
              <a:rPr lang="en-US" sz="2400" dirty="0">
                <a:latin typeface="Times New Roman" panose="02020603050405020304" pitchFamily="18" charset="0"/>
                <a:cs typeface="Times New Roman" panose="02020603050405020304" pitchFamily="18" charset="0"/>
              </a:rPr>
              <a:t>In this group </a:t>
            </a:r>
            <a:r>
              <a:rPr lang="en-US" sz="2400" dirty="0" err="1">
                <a:latin typeface="Times New Roman" panose="02020603050405020304" pitchFamily="18" charset="0"/>
                <a:cs typeface="Times New Roman" panose="02020603050405020304" pitchFamily="18" charset="0"/>
              </a:rPr>
              <a:t>tetrahedra</a:t>
            </a:r>
            <a:r>
              <a:rPr lang="en-US" sz="2400" dirty="0">
                <a:latin typeface="Times New Roman" panose="02020603050405020304" pitchFamily="18" charset="0"/>
                <a:cs typeface="Times New Roman" panose="02020603050405020304" pitchFamily="18" charset="0"/>
              </a:rPr>
              <a:t> all share three oxygen atoms each and in turn link to form two-dimensional sheets. This structure does lead to minerals in this group having one strong cleavage plane. Micas fall into this group. Both muscovite and biotite have very weak layers that can be peeled off in sheets.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245" y="2356834"/>
            <a:ext cx="6214056" cy="3709116"/>
          </a:xfrm>
          <a:prstGeom prst="rect">
            <a:avLst/>
          </a:prstGeom>
        </p:spPr>
      </p:pic>
    </p:spTree>
    <p:extLst>
      <p:ext uri="{BB962C8B-B14F-4D97-AF65-F5344CB8AC3E}">
        <p14:creationId xmlns:p14="http://schemas.microsoft.com/office/powerpoint/2010/main" val="2016553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823" y="656823"/>
            <a:ext cx="10586433" cy="120032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Framework </a:t>
            </a:r>
            <a:r>
              <a:rPr lang="en-US" sz="2400" b="1" dirty="0" smtClean="0">
                <a:latin typeface="Times New Roman" panose="02020603050405020304" pitchFamily="18" charset="0"/>
                <a:cs typeface="Times New Roman" panose="02020603050405020304" pitchFamily="18" charset="0"/>
              </a:rPr>
              <a:t>silicates</a:t>
            </a:r>
            <a:endParaRPr lang="en-US"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a framework silicate, each tetrahedron shares all 4 oxygen atoms with its </a:t>
            </a:r>
            <a:r>
              <a:rPr lang="en-US" sz="2400" dirty="0" smtClean="0">
                <a:latin typeface="Times New Roman" panose="02020603050405020304" pitchFamily="18" charset="0"/>
                <a:cs typeface="Times New Roman" panose="02020603050405020304" pitchFamily="18" charset="0"/>
              </a:rPr>
              <a:t>neighbors, </a:t>
            </a:r>
            <a:r>
              <a:rPr lang="en-US" sz="2400" dirty="0">
                <a:latin typeface="Times New Roman" panose="02020603050405020304" pitchFamily="18" charset="0"/>
                <a:cs typeface="Times New Roman" panose="02020603050405020304" pitchFamily="18" charset="0"/>
              </a:rPr>
              <a:t>forming a 3D-4D structure. Quartz and feldspars are in this group.</a:t>
            </a:r>
          </a:p>
        </p:txBody>
      </p:sp>
    </p:spTree>
    <p:extLst>
      <p:ext uri="{BB962C8B-B14F-4D97-AF65-F5344CB8AC3E}">
        <p14:creationId xmlns:p14="http://schemas.microsoft.com/office/powerpoint/2010/main" val="2033743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object 60"/>
          <p:cNvSpPr txBox="1"/>
          <p:nvPr/>
        </p:nvSpPr>
        <p:spPr>
          <a:xfrm>
            <a:off x="776118" y="218941"/>
            <a:ext cx="9990619" cy="5773897"/>
          </a:xfrm>
          <a:prstGeom prst="rect">
            <a:avLst/>
          </a:prstGeom>
        </p:spPr>
        <p:txBody>
          <a:bodyPr vert="horz" wrap="square" lIns="0" tIns="0" rIns="0" bIns="0" rtlCol="0">
            <a:noAutofit/>
          </a:bodyPr>
          <a:lstStyle/>
          <a:p>
            <a:pPr marL="1277620" marR="22860" indent="-902335">
              <a:lnSpc>
                <a:spcPct val="150000"/>
              </a:lnSpc>
            </a:pPr>
            <a:r>
              <a:rPr sz="3600" spc="-5" dirty="0" smtClean="0">
                <a:latin typeface="Times New Roman" panose="02020603050405020304" pitchFamily="18" charset="0"/>
                <a:cs typeface="Times New Roman" panose="02020603050405020304" pitchFamily="18" charset="0"/>
              </a:rPr>
              <a:t>Physica</a:t>
            </a:r>
            <a:r>
              <a:rPr sz="3600" spc="0" dirty="0" smtClean="0">
                <a:latin typeface="Times New Roman" panose="02020603050405020304" pitchFamily="18" charset="0"/>
                <a:cs typeface="Times New Roman" panose="02020603050405020304" pitchFamily="18" charset="0"/>
              </a:rPr>
              <a:t>l</a:t>
            </a:r>
            <a:r>
              <a:rPr sz="3600" spc="-5" dirty="0" smtClean="0">
                <a:latin typeface="Times New Roman" panose="02020603050405020304" pitchFamily="18" charset="0"/>
                <a:cs typeface="Times New Roman" panose="02020603050405020304" pitchFamily="18" charset="0"/>
              </a:rPr>
              <a:t> Properties</a:t>
            </a:r>
            <a:r>
              <a:rPr sz="3600" spc="0" dirty="0" smtClean="0">
                <a:latin typeface="Times New Roman" panose="02020603050405020304" pitchFamily="18" charset="0"/>
                <a:cs typeface="Times New Roman" panose="02020603050405020304" pitchFamily="18" charset="0"/>
              </a:rPr>
              <a:t>:</a:t>
            </a:r>
            <a:r>
              <a:rPr sz="3600" spc="-5" dirty="0" smtClean="0">
                <a:latin typeface="Times New Roman" panose="02020603050405020304" pitchFamily="18" charset="0"/>
                <a:cs typeface="Times New Roman" panose="02020603050405020304" pitchFamily="18" charset="0"/>
              </a:rPr>
              <a:t> Eruptio</a:t>
            </a:r>
            <a:r>
              <a:rPr sz="3600" spc="0" dirty="0" smtClean="0">
                <a:latin typeface="Times New Roman" panose="02020603050405020304" pitchFamily="18" charset="0"/>
                <a:cs typeface="Times New Roman" panose="02020603050405020304" pitchFamily="18" charset="0"/>
              </a:rPr>
              <a:t>n </a:t>
            </a:r>
            <a:r>
              <a:rPr sz="3600" spc="-5" dirty="0" smtClean="0">
                <a:latin typeface="Times New Roman" panose="02020603050405020304" pitchFamily="18" charset="0"/>
                <a:cs typeface="Times New Roman" panose="02020603050405020304" pitchFamily="18" charset="0"/>
              </a:rPr>
              <a:t>Te</a:t>
            </a:r>
            <a:r>
              <a:rPr sz="3600" spc="-10" dirty="0" smtClean="0">
                <a:latin typeface="Times New Roman" panose="02020603050405020304" pitchFamily="18" charset="0"/>
                <a:cs typeface="Times New Roman" panose="02020603050405020304" pitchFamily="18" charset="0"/>
              </a:rPr>
              <a:t>m</a:t>
            </a:r>
            <a:r>
              <a:rPr sz="3600" spc="-5" dirty="0" smtClean="0">
                <a:latin typeface="Times New Roman" panose="02020603050405020304" pitchFamily="18" charset="0"/>
                <a:cs typeface="Times New Roman" panose="02020603050405020304" pitchFamily="18" charset="0"/>
              </a:rPr>
              <a:t>peratur</a:t>
            </a:r>
            <a:r>
              <a:rPr sz="3600" spc="0" dirty="0" smtClean="0">
                <a:latin typeface="Times New Roman" panose="02020603050405020304" pitchFamily="18" charset="0"/>
                <a:cs typeface="Times New Roman" panose="02020603050405020304" pitchFamily="18" charset="0"/>
              </a:rPr>
              <a:t>e</a:t>
            </a:r>
            <a:endParaRPr sz="3600" dirty="0">
              <a:latin typeface="Times New Roman" panose="02020603050405020304" pitchFamily="18" charset="0"/>
              <a:cs typeface="Times New Roman" panose="02020603050405020304" pitchFamily="18" charset="0"/>
            </a:endParaRPr>
          </a:p>
          <a:p>
            <a:pPr marL="354965" indent="-342900">
              <a:lnSpc>
                <a:spcPct val="150000"/>
              </a:lnSpc>
              <a:spcBef>
                <a:spcPts val="35"/>
              </a:spcBef>
              <a:buFont typeface="Wingdings" panose="05000000000000000000" pitchFamily="2" charset="2"/>
              <a:buChar char="§"/>
              <a:tabLst>
                <a:tab pos="182880" algn="l"/>
              </a:tabLst>
            </a:pPr>
            <a:r>
              <a:rPr sz="2400" spc="-10" dirty="0" smtClean="0">
                <a:latin typeface="Times New Roman" panose="02020603050405020304" pitchFamily="18" charset="0"/>
                <a:cs typeface="Times New Roman" panose="02020603050405020304" pitchFamily="18" charset="0"/>
              </a:rPr>
              <a:t>La</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ge </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ange </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n e</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up</a:t>
            </a:r>
            <a:r>
              <a:rPr sz="2400" spc="-5" dirty="0" smtClean="0">
                <a:latin typeface="Times New Roman" panose="02020603050405020304" pitchFamily="18" charset="0"/>
                <a:cs typeface="Times New Roman" panose="02020603050405020304" pitchFamily="18" charset="0"/>
              </a:rPr>
              <a:t>ti</a:t>
            </a:r>
            <a:r>
              <a:rPr sz="2400" spc="-10" dirty="0" smtClean="0">
                <a:latin typeface="Times New Roman" panose="02020603050405020304" pitchFamily="18" charset="0"/>
                <a:cs typeface="Times New Roman" panose="02020603050405020304" pitchFamily="18" charset="0"/>
              </a:rPr>
              <a:t>on </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empe</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u</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es</a:t>
            </a:r>
            <a:r>
              <a:rPr sz="2400" spc="-5" dirty="0" smtClean="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583565" lvl="1" indent="-342900">
              <a:lnSpc>
                <a:spcPct val="150000"/>
              </a:lnSpc>
              <a:spcBef>
                <a:spcPts val="110"/>
              </a:spcBef>
              <a:buFont typeface="Wingdings" panose="05000000000000000000" pitchFamily="2" charset="2"/>
              <a:buChar char="§"/>
              <a:tabLst>
                <a:tab pos="384175" algn="l"/>
              </a:tabLst>
            </a:pPr>
            <a:r>
              <a:rPr sz="2000" spc="0" dirty="0" smtClean="0">
                <a:latin typeface="Times New Roman" panose="02020603050405020304" pitchFamily="18" charset="0"/>
                <a:cs typeface="Times New Roman" panose="02020603050405020304" pitchFamily="18" charset="0"/>
              </a:rPr>
              <a:t>Komatiites</a:t>
            </a:r>
            <a:r>
              <a:rPr lang="en-US" sz="2000" spc="0"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(ultramafic</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lava):</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~1400-1600°C</a:t>
            </a:r>
            <a:endParaRPr sz="2000" dirty="0">
              <a:latin typeface="Times New Roman" panose="02020603050405020304" pitchFamily="18" charset="0"/>
              <a:cs typeface="Times New Roman" panose="02020603050405020304" pitchFamily="18" charset="0"/>
            </a:endParaRPr>
          </a:p>
          <a:p>
            <a:pPr marL="583565" lvl="1" indent="-342900">
              <a:lnSpc>
                <a:spcPct val="150000"/>
              </a:lnSpc>
              <a:spcBef>
                <a:spcPts val="140"/>
              </a:spcBef>
              <a:buFont typeface="Wingdings" panose="05000000000000000000" pitchFamily="2" charset="2"/>
              <a:buChar char="§"/>
              <a:tabLst>
                <a:tab pos="384175" algn="l"/>
              </a:tabLst>
            </a:pPr>
            <a:r>
              <a:rPr sz="2000" spc="0" dirty="0" smtClean="0">
                <a:latin typeface="Times New Roman" panose="02020603050405020304" pitchFamily="18" charset="0"/>
                <a:cs typeface="Times New Roman" panose="02020603050405020304" pitchFamily="18" charset="0"/>
              </a:rPr>
              <a:t>Basalts:</a:t>
            </a:r>
            <a:r>
              <a:rPr sz="2000" spc="-5" dirty="0" smtClean="0">
                <a:latin typeface="Times New Roman" panose="02020603050405020304" pitchFamily="18" charset="0"/>
                <a:cs typeface="Times New Roman" panose="02020603050405020304" pitchFamily="18" charset="0"/>
              </a:rPr>
              <a:t> e.g., Hawaiian </a:t>
            </a:r>
            <a:r>
              <a:rPr sz="2000" spc="0" dirty="0" smtClean="0">
                <a:latin typeface="Times New Roman" panose="02020603050405020304" pitchFamily="18" charset="0"/>
                <a:cs typeface="Times New Roman" panose="02020603050405020304" pitchFamily="18" charset="0"/>
              </a:rPr>
              <a:t>basalt</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~1200°C</a:t>
            </a:r>
            <a:endParaRPr sz="2000" dirty="0">
              <a:latin typeface="Times New Roman" panose="02020603050405020304" pitchFamily="18" charset="0"/>
              <a:cs typeface="Times New Roman" panose="02020603050405020304" pitchFamily="18" charset="0"/>
            </a:endParaRPr>
          </a:p>
          <a:p>
            <a:pPr marL="583565" lvl="1" indent="-342900">
              <a:lnSpc>
                <a:spcPct val="150000"/>
              </a:lnSpc>
              <a:spcBef>
                <a:spcPts val="140"/>
              </a:spcBef>
              <a:buFont typeface="Wingdings" panose="05000000000000000000" pitchFamily="2" charset="2"/>
              <a:buChar char="§"/>
              <a:tabLst>
                <a:tab pos="384175" algn="l"/>
              </a:tabLst>
            </a:pPr>
            <a:r>
              <a:rPr sz="2000" spc="0" dirty="0" smtClean="0">
                <a:latin typeface="Times New Roman" panose="02020603050405020304" pitchFamily="18" charset="0"/>
                <a:cs typeface="Times New Roman" panose="02020603050405020304" pitchFamily="18" charset="0"/>
              </a:rPr>
              <a:t>Rhyolite:</a:t>
            </a:r>
            <a:r>
              <a:rPr sz="2000" spc="-5" dirty="0" smtClean="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&lt; 800°C</a:t>
            </a:r>
            <a:endParaRPr sz="2000" dirty="0">
              <a:latin typeface="Times New Roman" panose="02020603050405020304" pitchFamily="18" charset="0"/>
              <a:cs typeface="Times New Roman" panose="02020603050405020304" pitchFamily="18" charset="0"/>
            </a:endParaRPr>
          </a:p>
          <a:p>
            <a:pPr marL="583565" lvl="1" indent="-342900">
              <a:lnSpc>
                <a:spcPct val="150000"/>
              </a:lnSpc>
              <a:spcBef>
                <a:spcPts val="140"/>
              </a:spcBef>
              <a:buFont typeface="Wingdings" panose="05000000000000000000" pitchFamily="2" charset="2"/>
              <a:buChar char="§"/>
              <a:tabLst>
                <a:tab pos="384175" algn="l"/>
              </a:tabLst>
            </a:pPr>
            <a:r>
              <a:rPr sz="2000" spc="0" dirty="0" smtClean="0">
                <a:latin typeface="Times New Roman" panose="02020603050405020304" pitchFamily="18" charset="0"/>
                <a:cs typeface="Times New Roman" panose="02020603050405020304" pitchFamily="18" charset="0"/>
              </a:rPr>
              <a:t>Carbonatites:</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down</a:t>
            </a:r>
            <a:r>
              <a:rPr sz="2000" spc="-5" dirty="0" smtClean="0">
                <a:latin typeface="Times New Roman" panose="02020603050405020304" pitchFamily="18" charset="0"/>
                <a:cs typeface="Times New Roman" panose="02020603050405020304" pitchFamily="18" charset="0"/>
              </a:rPr>
              <a:t> to &lt;500° </a:t>
            </a:r>
            <a:r>
              <a:rPr sz="2000" spc="0" dirty="0" smtClean="0">
                <a:latin typeface="Times New Roman" panose="02020603050405020304" pitchFamily="18" charset="0"/>
                <a:cs typeface="Times New Roman" panose="02020603050405020304" pitchFamily="18" charset="0"/>
              </a:rPr>
              <a:t>C</a:t>
            </a:r>
            <a:endParaRPr sz="2000" dirty="0">
              <a:latin typeface="Times New Roman" panose="02020603050405020304" pitchFamily="18" charset="0"/>
              <a:cs typeface="Times New Roman" panose="02020603050405020304" pitchFamily="18" charset="0"/>
            </a:endParaRPr>
          </a:p>
          <a:p>
            <a:pPr marL="354965" indent="-342900">
              <a:lnSpc>
                <a:spcPct val="150000"/>
              </a:lnSpc>
              <a:buFont typeface="Wingdings" panose="05000000000000000000" pitchFamily="2" charset="2"/>
              <a:buChar char="§"/>
              <a:tabLst>
                <a:tab pos="182880" algn="l"/>
              </a:tabLst>
            </a:pPr>
            <a:r>
              <a:rPr sz="2400" spc="-5" dirty="0" smtClean="0">
                <a:latin typeface="Times New Roman" panose="02020603050405020304" pitchFamily="18" charset="0"/>
                <a:cs typeface="Times New Roman" panose="02020603050405020304" pitchFamily="18" charset="0"/>
              </a:rPr>
              <a:t>Er</a:t>
            </a:r>
            <a:r>
              <a:rPr sz="2400" spc="-10" dirty="0" smtClean="0">
                <a:latin typeface="Times New Roman" panose="02020603050405020304" pitchFamily="18" charset="0"/>
                <a:cs typeface="Times New Roman" panose="02020603050405020304" pitchFamily="18" charset="0"/>
              </a:rPr>
              <a:t>up</a:t>
            </a:r>
            <a:r>
              <a:rPr sz="2400" spc="-5" dirty="0" smtClean="0">
                <a:latin typeface="Times New Roman" panose="02020603050405020304" pitchFamily="18" charset="0"/>
                <a:cs typeface="Times New Roman" panose="02020603050405020304" pitchFamily="18" charset="0"/>
              </a:rPr>
              <a:t>ti</a:t>
            </a:r>
            <a:r>
              <a:rPr sz="2400" spc="-10" dirty="0" smtClean="0">
                <a:latin typeface="Times New Roman" panose="02020603050405020304" pitchFamily="18" charset="0"/>
                <a:cs typeface="Times New Roman" panose="02020603050405020304" pitchFamily="18" charset="0"/>
              </a:rPr>
              <a:t>on </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empe</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u</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es </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e </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o compos</a:t>
            </a:r>
            <a:r>
              <a:rPr sz="2400" spc="-5" dirty="0" smtClean="0">
                <a:latin typeface="Times New Roman" panose="02020603050405020304" pitchFamily="18" charset="0"/>
                <a:cs typeface="Times New Roman" panose="02020603050405020304" pitchFamily="18" charset="0"/>
              </a:rPr>
              <a:t>iti</a:t>
            </a:r>
            <a:r>
              <a:rPr sz="2400" spc="-10" dirty="0" smtClean="0">
                <a:latin typeface="Times New Roman" panose="02020603050405020304" pitchFamily="18" charset="0"/>
                <a:cs typeface="Times New Roman" panose="02020603050405020304" pitchFamily="18" charset="0"/>
              </a:rPr>
              <a:t>on</a:t>
            </a:r>
            <a:r>
              <a:rPr sz="2400" spc="-5" dirty="0" smtClean="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583565" lvl="1" indent="-342900">
              <a:lnSpc>
                <a:spcPct val="150000"/>
              </a:lnSpc>
              <a:spcBef>
                <a:spcPts val="110"/>
              </a:spcBef>
              <a:buFont typeface="Wingdings" panose="05000000000000000000" pitchFamily="2" charset="2"/>
              <a:buChar char="§"/>
              <a:tabLst>
                <a:tab pos="384175" algn="l"/>
              </a:tabLst>
            </a:pPr>
            <a:r>
              <a:rPr sz="2000" spc="0" dirty="0" smtClean="0">
                <a:latin typeface="Times New Roman" panose="02020603050405020304" pitchFamily="18" charset="0"/>
                <a:cs typeface="Times New Roman" panose="02020603050405020304" pitchFamily="18" charset="0"/>
              </a:rPr>
              <a:t>Mg-rich</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magma</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is</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hot</a:t>
            </a:r>
            <a:endParaRPr sz="2000" dirty="0">
              <a:latin typeface="Times New Roman" panose="02020603050405020304" pitchFamily="18" charset="0"/>
              <a:cs typeface="Times New Roman" panose="02020603050405020304" pitchFamily="18" charset="0"/>
            </a:endParaRPr>
          </a:p>
          <a:p>
            <a:pPr marL="583565" lvl="1" indent="-342900">
              <a:lnSpc>
                <a:spcPct val="150000"/>
              </a:lnSpc>
              <a:spcBef>
                <a:spcPts val="140"/>
              </a:spcBef>
              <a:buFont typeface="Wingdings" panose="05000000000000000000" pitchFamily="2" charset="2"/>
              <a:buChar char="§"/>
              <a:tabLst>
                <a:tab pos="384175" algn="l"/>
              </a:tabLst>
            </a:pPr>
            <a:r>
              <a:rPr sz="2000" spc="0" dirty="0" smtClean="0">
                <a:latin typeface="Times New Roman" panose="02020603050405020304" pitchFamily="18" charset="0"/>
                <a:cs typeface="Times New Roman" panose="02020603050405020304" pitchFamily="18" charset="0"/>
              </a:rPr>
              <a:t>Si-rich</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magma</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is</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cold</a:t>
            </a:r>
            <a:endParaRPr sz="2000" dirty="0">
              <a:latin typeface="Times New Roman" panose="02020603050405020304" pitchFamily="18" charset="0"/>
              <a:cs typeface="Times New Roman" panose="02020603050405020304" pitchFamily="18" charset="0"/>
            </a:endParaRPr>
          </a:p>
          <a:p>
            <a:pPr marL="354965" marR="219710" indent="-342900">
              <a:lnSpc>
                <a:spcPct val="150000"/>
              </a:lnSpc>
              <a:spcBef>
                <a:spcPts val="165"/>
              </a:spcBef>
              <a:buFont typeface="Wingdings" panose="05000000000000000000" pitchFamily="2" charset="2"/>
              <a:buChar char="§"/>
              <a:tabLst>
                <a:tab pos="182880" algn="l"/>
              </a:tabLst>
            </a:pPr>
            <a:r>
              <a:rPr sz="2400" spc="-5" dirty="0" smtClean="0">
                <a:latin typeface="Times New Roman" panose="02020603050405020304" pitchFamily="18" charset="0"/>
                <a:cs typeface="Times New Roman" panose="02020603050405020304" pitchFamily="18" charset="0"/>
              </a:rPr>
              <a:t>Er</a:t>
            </a:r>
            <a:r>
              <a:rPr sz="2400" spc="-10" dirty="0" smtClean="0">
                <a:latin typeface="Times New Roman" panose="02020603050405020304" pitchFamily="18" charset="0"/>
                <a:cs typeface="Times New Roman" panose="02020603050405020304" pitchFamily="18" charset="0"/>
              </a:rPr>
              <a:t>up</a:t>
            </a:r>
            <a:r>
              <a:rPr sz="2400" spc="-5" dirty="0" smtClean="0">
                <a:latin typeface="Times New Roman" panose="02020603050405020304" pitchFamily="18" charset="0"/>
                <a:cs typeface="Times New Roman" panose="02020603050405020304" pitchFamily="18" charset="0"/>
              </a:rPr>
              <a:t>ti</a:t>
            </a:r>
            <a:r>
              <a:rPr sz="2400" spc="-10" dirty="0" smtClean="0">
                <a:latin typeface="Times New Roman" panose="02020603050405020304" pitchFamily="18" charset="0"/>
                <a:cs typeface="Times New Roman" panose="02020603050405020304" pitchFamily="18" charset="0"/>
              </a:rPr>
              <a:t>on </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empe</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u</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es a</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so s</a:t>
            </a:r>
            <a:r>
              <a:rPr sz="2400" spc="-5" dirty="0" smtClean="0">
                <a:latin typeface="Times New Roman" panose="02020603050405020304" pitchFamily="18" charset="0"/>
                <a:cs typeface="Times New Roman" panose="02020603050405020304" pitchFamily="18" charset="0"/>
              </a:rPr>
              <a:t>tr</a:t>
            </a:r>
            <a:r>
              <a:rPr sz="2400" spc="-10" dirty="0" smtClean="0">
                <a:latin typeface="Times New Roman" panose="02020603050405020304" pitchFamily="18" charset="0"/>
                <a:cs typeface="Times New Roman" panose="02020603050405020304" pitchFamily="18" charset="0"/>
              </a:rPr>
              <a:t>ong</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y a</a:t>
            </a:r>
            <a:r>
              <a:rPr sz="2400" spc="-5" dirty="0" smtClean="0">
                <a:latin typeface="Times New Roman" panose="02020603050405020304" pitchFamily="18" charset="0"/>
                <a:cs typeface="Times New Roman" panose="02020603050405020304" pitchFamily="18" charset="0"/>
              </a:rPr>
              <a:t>ff</a:t>
            </a:r>
            <a:r>
              <a:rPr sz="2400" spc="-10" dirty="0" smtClean="0">
                <a:latin typeface="Times New Roman" panose="02020603050405020304" pitchFamily="18" charset="0"/>
                <a:cs typeface="Times New Roman" panose="02020603050405020304" pitchFamily="18" charset="0"/>
              </a:rPr>
              <a:t>ec</a:t>
            </a:r>
            <a:r>
              <a:rPr sz="2400" spc="-5" dirty="0" smtClean="0">
                <a:latin typeface="Times New Roman" panose="02020603050405020304" pitchFamily="18" charset="0"/>
                <a:cs typeface="Times New Roman" panose="02020603050405020304" pitchFamily="18" charset="0"/>
              </a:rPr>
              <a:t>t </a:t>
            </a:r>
            <a:r>
              <a:rPr sz="2400" spc="-10" dirty="0" smtClean="0">
                <a:latin typeface="Times New Roman" panose="02020603050405020304" pitchFamily="18" charset="0"/>
                <a:cs typeface="Times New Roman" panose="02020603050405020304" pitchFamily="18" charset="0"/>
              </a:rPr>
              <a:t>v</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scos</a:t>
            </a:r>
            <a:r>
              <a:rPr sz="2400" spc="-5" dirty="0" smtClean="0">
                <a:latin typeface="Times New Roman" panose="02020603050405020304" pitchFamily="18" charset="0"/>
                <a:cs typeface="Times New Roman" panose="02020603050405020304" pitchFamily="18" charset="0"/>
              </a:rPr>
              <a:t>it</a:t>
            </a:r>
            <a:r>
              <a:rPr sz="2400" spc="-10" dirty="0" smtClean="0">
                <a:latin typeface="Times New Roman" panose="02020603050405020304" pitchFamily="18" charset="0"/>
                <a:cs typeface="Times New Roman" panose="02020603050405020304" pitchFamily="18" charset="0"/>
              </a:rPr>
              <a:t>y</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501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183" y="440852"/>
            <a:ext cx="11771290" cy="4154984"/>
          </a:xfrm>
          <a:prstGeom prst="rect">
            <a:avLst/>
          </a:prstGeom>
        </p:spPr>
        <p:txBody>
          <a:bodyPr wrap="square">
            <a:spAutoFit/>
          </a:bodyPr>
          <a:lstStyle/>
          <a:p>
            <a:pPr algn="ctr">
              <a:lnSpc>
                <a:spcPct val="150000"/>
              </a:lnSpc>
            </a:pPr>
            <a:r>
              <a:rPr lang="en-US" sz="3600" b="1" i="0" u="none" strike="noStrike" baseline="0" dirty="0" smtClean="0">
                <a:latin typeface="Times New Roman" panose="02020603050405020304" pitchFamily="18" charset="0"/>
                <a:cs typeface="Times New Roman" panose="02020603050405020304" pitchFamily="18" charset="0"/>
              </a:rPr>
              <a:t>Types of Magma</a:t>
            </a:r>
          </a:p>
          <a:p>
            <a:pPr>
              <a:lnSpc>
                <a:spcPct val="150000"/>
              </a:lnSpc>
            </a:pPr>
            <a:r>
              <a:rPr lang="en-US" sz="2000" b="0" i="0" u="none" strike="noStrike" baseline="0" dirty="0" smtClean="0">
                <a:latin typeface="Times New Roman" panose="02020603050405020304" pitchFamily="18" charset="0"/>
                <a:cs typeface="Times New Roman" panose="02020603050405020304" pitchFamily="18" charset="0"/>
              </a:rPr>
              <a:t>Chemical composition of magma is controlled by the abundance of elements in the Earth. Si, Al, Fe, Ca, Mg, K, Na, H, and O make up 99.9%. Since oxygen is so abundant, chemical analyses are usually given in terms of oxides. SiO</a:t>
            </a:r>
            <a:r>
              <a:rPr lang="en-US" sz="2000" b="0" i="0" u="none" strike="noStrike" baseline="-25000" dirty="0" smtClean="0">
                <a:latin typeface="Times New Roman" panose="02020603050405020304" pitchFamily="18" charset="0"/>
                <a:cs typeface="Times New Roman" panose="02020603050405020304" pitchFamily="18" charset="0"/>
              </a:rPr>
              <a:t>2</a:t>
            </a:r>
            <a:r>
              <a:rPr lang="en-US" sz="2000" b="0" i="0" u="none" strike="noStrike" baseline="0" dirty="0" smtClean="0">
                <a:latin typeface="Times New Roman" panose="02020603050405020304" pitchFamily="18" charset="0"/>
                <a:cs typeface="Times New Roman" panose="02020603050405020304" pitchFamily="18" charset="0"/>
              </a:rPr>
              <a:t> is the most abundant oxide.</a:t>
            </a:r>
          </a:p>
          <a:p>
            <a:pPr>
              <a:lnSpc>
                <a:spcPct val="150000"/>
              </a:lnSpc>
            </a:pPr>
            <a:endParaRPr lang="en-US" sz="2000" b="0" i="0" u="none" strike="noStrike" baseline="0" dirty="0" smtClean="0">
              <a:latin typeface="Times New Roman" panose="02020603050405020304" pitchFamily="18" charset="0"/>
              <a:cs typeface="Times New Roman" panose="02020603050405020304" pitchFamily="18" charset="0"/>
            </a:endParaRPr>
          </a:p>
          <a:p>
            <a:pPr>
              <a:lnSpc>
                <a:spcPct val="150000"/>
              </a:lnSpc>
            </a:pPr>
            <a:r>
              <a:rPr lang="en-US" sz="2000" b="1" i="1" u="none" strike="noStrike" baseline="0" dirty="0" smtClean="0">
                <a:latin typeface="Times New Roman" panose="02020603050405020304" pitchFamily="18" charset="0"/>
                <a:cs typeface="Times New Roman" panose="02020603050405020304" pitchFamily="18" charset="0"/>
              </a:rPr>
              <a:t>1. Mafic or Basaltic</a:t>
            </a:r>
            <a:r>
              <a:rPr lang="en-US" sz="2000" b="0" i="0" u="none" strike="noStrike" baseline="0" dirty="0" smtClean="0">
                <a:latin typeface="Times New Roman" panose="02020603050405020304" pitchFamily="18" charset="0"/>
                <a:cs typeface="Times New Roman" panose="02020603050405020304" pitchFamily="18" charset="0"/>
              </a:rPr>
              <a:t>-- SiO</a:t>
            </a:r>
            <a:r>
              <a:rPr lang="en-US" sz="2000" b="0" i="0" u="none" strike="noStrike" baseline="-25000" dirty="0" smtClean="0">
                <a:latin typeface="Times New Roman" panose="02020603050405020304" pitchFamily="18" charset="0"/>
                <a:cs typeface="Times New Roman" panose="02020603050405020304" pitchFamily="18" charset="0"/>
              </a:rPr>
              <a:t>2</a:t>
            </a:r>
            <a:r>
              <a:rPr lang="en-US" sz="2000" b="0" i="0" u="none" strike="noStrike" baseline="0" dirty="0" smtClean="0">
                <a:latin typeface="Times New Roman" panose="02020603050405020304" pitchFamily="18" charset="0"/>
                <a:cs typeface="Times New Roman" panose="02020603050405020304" pitchFamily="18" charset="0"/>
              </a:rPr>
              <a:t> 45-55 </a:t>
            </a:r>
            <a:r>
              <a:rPr lang="en-US" sz="2000" b="0" i="0" u="none" strike="noStrike" baseline="0" dirty="0" err="1" smtClean="0">
                <a:latin typeface="Times New Roman" panose="02020603050405020304" pitchFamily="18" charset="0"/>
                <a:cs typeface="Times New Roman" panose="02020603050405020304" pitchFamily="18" charset="0"/>
              </a:rPr>
              <a:t>wt</a:t>
            </a:r>
            <a:r>
              <a:rPr lang="en-US" sz="2000" b="0" i="0" u="none" strike="noStrike" baseline="0" dirty="0" smtClean="0">
                <a:latin typeface="Times New Roman" panose="02020603050405020304" pitchFamily="18" charset="0"/>
                <a:cs typeface="Times New Roman" panose="02020603050405020304" pitchFamily="18" charset="0"/>
              </a:rPr>
              <a:t>%, high in Fe, Mg, Ca, low in K, Na</a:t>
            </a:r>
          </a:p>
          <a:p>
            <a:pPr>
              <a:lnSpc>
                <a:spcPct val="150000"/>
              </a:lnSpc>
            </a:pPr>
            <a:r>
              <a:rPr lang="en-US" sz="2000" b="1" i="1" u="none" strike="noStrike" baseline="0" dirty="0" smtClean="0">
                <a:latin typeface="Times New Roman" panose="02020603050405020304" pitchFamily="18" charset="0"/>
                <a:cs typeface="Times New Roman" panose="02020603050405020304" pitchFamily="18" charset="0"/>
              </a:rPr>
              <a:t>2. Intermediate or Andesitic</a:t>
            </a:r>
            <a:r>
              <a:rPr lang="en-US" sz="2000" b="0" i="0" u="none" strike="noStrike" baseline="0" dirty="0" smtClean="0">
                <a:latin typeface="Times New Roman" panose="02020603050405020304" pitchFamily="18" charset="0"/>
                <a:cs typeface="Times New Roman" panose="02020603050405020304" pitchFamily="18" charset="0"/>
              </a:rPr>
              <a:t>-- SiO</a:t>
            </a:r>
            <a:r>
              <a:rPr lang="en-US" sz="2000" b="0" i="0" u="none" strike="noStrike" baseline="-25000" dirty="0" smtClean="0">
                <a:latin typeface="Times New Roman" panose="02020603050405020304" pitchFamily="18" charset="0"/>
                <a:cs typeface="Times New Roman" panose="02020603050405020304" pitchFamily="18" charset="0"/>
              </a:rPr>
              <a:t>2</a:t>
            </a:r>
            <a:r>
              <a:rPr lang="en-US" sz="2000" b="0" i="0" u="none" strike="noStrike" baseline="0" dirty="0" smtClean="0">
                <a:latin typeface="Times New Roman" panose="02020603050405020304" pitchFamily="18" charset="0"/>
                <a:cs typeface="Times New Roman" panose="02020603050405020304" pitchFamily="18" charset="0"/>
              </a:rPr>
              <a:t> 55-65 </a:t>
            </a:r>
            <a:r>
              <a:rPr lang="en-US" sz="2000" b="0" i="0" u="none" strike="noStrike" baseline="0" dirty="0" err="1" smtClean="0">
                <a:latin typeface="Times New Roman" panose="02020603050405020304" pitchFamily="18" charset="0"/>
                <a:cs typeface="Times New Roman" panose="02020603050405020304" pitchFamily="18" charset="0"/>
              </a:rPr>
              <a:t>wt</a:t>
            </a:r>
            <a:r>
              <a:rPr lang="en-US" sz="2000" b="0" i="0" u="none" strike="noStrike" baseline="0" dirty="0" smtClean="0">
                <a:latin typeface="Times New Roman" panose="02020603050405020304" pitchFamily="18" charset="0"/>
                <a:cs typeface="Times New Roman" panose="02020603050405020304" pitchFamily="18" charset="0"/>
              </a:rPr>
              <a:t>%, intermediate. in Fe, Mg, Ca, Na, K</a:t>
            </a:r>
          </a:p>
          <a:p>
            <a:pPr>
              <a:lnSpc>
                <a:spcPct val="150000"/>
              </a:lnSpc>
            </a:pPr>
            <a:r>
              <a:rPr lang="en-US" sz="2000" b="1" i="1" u="none" strike="noStrike" baseline="0" dirty="0" smtClean="0">
                <a:latin typeface="Times New Roman" panose="02020603050405020304" pitchFamily="18" charset="0"/>
                <a:cs typeface="Times New Roman" panose="02020603050405020304" pitchFamily="18" charset="0"/>
              </a:rPr>
              <a:t>3. Felsic or Rhyolitic</a:t>
            </a:r>
            <a:r>
              <a:rPr lang="en-US" sz="2000" b="0" i="0" u="none" strike="noStrike" baseline="0" dirty="0" smtClean="0">
                <a:latin typeface="Times New Roman" panose="02020603050405020304" pitchFamily="18" charset="0"/>
                <a:cs typeface="Times New Roman" panose="02020603050405020304" pitchFamily="18" charset="0"/>
              </a:rPr>
              <a:t>-- SiO</a:t>
            </a:r>
            <a:r>
              <a:rPr lang="en-US" sz="2000" b="0" i="0" u="none" strike="noStrike" baseline="-25000" dirty="0" smtClean="0">
                <a:latin typeface="Times New Roman" panose="02020603050405020304" pitchFamily="18" charset="0"/>
                <a:cs typeface="Times New Roman" panose="02020603050405020304" pitchFamily="18" charset="0"/>
              </a:rPr>
              <a:t>2</a:t>
            </a:r>
            <a:r>
              <a:rPr lang="en-US" sz="2000" b="0" i="0" u="none" strike="noStrike" baseline="0" dirty="0" smtClean="0">
                <a:latin typeface="Times New Roman" panose="02020603050405020304" pitchFamily="18" charset="0"/>
                <a:cs typeface="Times New Roman" panose="02020603050405020304" pitchFamily="18" charset="0"/>
              </a:rPr>
              <a:t> 65-75%, low in Fe, Mg, Ca, high in K, Na.</a:t>
            </a:r>
          </a:p>
        </p:txBody>
      </p:sp>
    </p:spTree>
    <p:extLst>
      <p:ext uri="{BB962C8B-B14F-4D97-AF65-F5344CB8AC3E}">
        <p14:creationId xmlns:p14="http://schemas.microsoft.com/office/powerpoint/2010/main" val="2112209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555377" y="623048"/>
            <a:ext cx="8763000" cy="5730875"/>
          </a:xfrm>
          <a:prstGeom prst="rect">
            <a:avLst/>
          </a:prstGeom>
          <a:solidFill>
            <a:schemeClr val="bg1">
              <a:alpha val="50195"/>
            </a:schemeClr>
          </a:solidFill>
          <a:ln w="9525">
            <a:solidFill>
              <a:schemeClr val="tx1"/>
            </a:solidFill>
            <a:miter lim="800000"/>
            <a:headEnd/>
            <a:tailEnd/>
          </a:ln>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a:defRPr sz="2400">
                <a:solidFill>
                  <a:schemeClr val="tx1"/>
                </a:solidFill>
                <a:latin typeface="Times" panose="02020603050405020304" pitchFamily="18" charset="0"/>
                <a:ea typeface="MS PGothic" panose="020B0600070205080204" pitchFamily="34" charset="-128"/>
              </a:defRPr>
            </a:lvl2pPr>
            <a:lvl3pPr>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lnSpc>
                <a:spcPct val="80000"/>
              </a:lnSpc>
              <a:spcBef>
                <a:spcPct val="50000"/>
              </a:spcBef>
            </a:pPr>
            <a:r>
              <a:rPr lang="en-US" altLang="en-US" dirty="0"/>
              <a:t>What is the difference between Geology &amp; Geochemistry?</a:t>
            </a:r>
          </a:p>
          <a:p>
            <a:pPr lvl="1" algn="just">
              <a:lnSpc>
                <a:spcPct val="90000"/>
              </a:lnSpc>
              <a:spcBef>
                <a:spcPct val="50000"/>
              </a:spcBef>
              <a:buFontTx/>
              <a:buChar char="•"/>
            </a:pPr>
            <a:r>
              <a:rPr lang="en-US" altLang="en-US" dirty="0"/>
              <a:t> </a:t>
            </a:r>
            <a:r>
              <a:rPr lang="en-US" altLang="en-US" sz="2000" dirty="0"/>
              <a:t>Geology is direct observation and interpretation of field relations to infer history and present state (e.g. hazards and resources) of the solid Earth and its regions</a:t>
            </a:r>
          </a:p>
          <a:p>
            <a:pPr lvl="2" algn="just">
              <a:lnSpc>
                <a:spcPct val="90000"/>
              </a:lnSpc>
              <a:spcBef>
                <a:spcPct val="50000"/>
              </a:spcBef>
              <a:buFontTx/>
              <a:buChar char="•"/>
            </a:pPr>
            <a:r>
              <a:rPr lang="en-US" altLang="en-US" sz="2000" dirty="0"/>
              <a:t> structural geology, geomorphology, stratigraphy, paleontology, petrology, mineralogy, volcanology...</a:t>
            </a:r>
          </a:p>
          <a:p>
            <a:pPr lvl="1" algn="just">
              <a:lnSpc>
                <a:spcPct val="90000"/>
              </a:lnSpc>
              <a:spcBef>
                <a:spcPct val="50000"/>
              </a:spcBef>
              <a:buFontTx/>
              <a:buChar char="•"/>
            </a:pPr>
            <a:r>
              <a:rPr lang="en-US" altLang="en-US" sz="2000" dirty="0"/>
              <a:t>Geochemistry is the application of principles of chemistry to understanding the Earth (solid, ocean, and atmosphere) </a:t>
            </a:r>
          </a:p>
          <a:p>
            <a:pPr lvl="2" algn="just">
              <a:lnSpc>
                <a:spcPct val="90000"/>
              </a:lnSpc>
              <a:spcBef>
                <a:spcPct val="50000"/>
              </a:spcBef>
              <a:buFontTx/>
              <a:buChar char="•"/>
            </a:pPr>
            <a:r>
              <a:rPr lang="en-US" altLang="en-US" sz="2000" dirty="0"/>
              <a:t>Fundamental principles such as radioactive decay, conservation of elemental and isotopic mass, thermodynamics and kinetics bring rigor and certainty to geological interpretation</a:t>
            </a:r>
          </a:p>
          <a:p>
            <a:pPr lvl="1" algn="just">
              <a:lnSpc>
                <a:spcPct val="90000"/>
              </a:lnSpc>
              <a:spcBef>
                <a:spcPct val="50000"/>
              </a:spcBef>
              <a:buFontTx/>
              <a:buChar char="•"/>
            </a:pPr>
            <a:r>
              <a:rPr lang="en-US" altLang="en-US" dirty="0"/>
              <a:t> </a:t>
            </a:r>
            <a:r>
              <a:rPr lang="en-US" altLang="en-US" sz="2000" dirty="0"/>
              <a:t>Likewise, geophysics and </a:t>
            </a:r>
            <a:r>
              <a:rPr lang="en-US" altLang="en-US" sz="2000" dirty="0" err="1"/>
              <a:t>geobiology</a:t>
            </a:r>
            <a:r>
              <a:rPr lang="en-US" altLang="en-US" sz="2000" dirty="0"/>
              <a:t> bring the </a:t>
            </a:r>
            <a:r>
              <a:rPr lang="en-US" altLang="en-US" sz="2000" dirty="0" smtClean="0"/>
              <a:t>applications </a:t>
            </a:r>
            <a:r>
              <a:rPr lang="en-US" altLang="en-US" sz="2000" dirty="0"/>
              <a:t>of physics and biology to the interpretation of geological observation and inference</a:t>
            </a:r>
          </a:p>
          <a:p>
            <a:pPr lvl="1" algn="just">
              <a:lnSpc>
                <a:spcPct val="90000"/>
              </a:lnSpc>
              <a:spcBef>
                <a:spcPct val="50000"/>
              </a:spcBef>
              <a:buFontTx/>
              <a:buChar char="•"/>
            </a:pPr>
            <a:r>
              <a:rPr lang="en-US" altLang="en-US" sz="2000" dirty="0"/>
              <a:t>The other sciences are needed to limit the speculation of geologists to plausible ideas, but </a:t>
            </a:r>
            <a:r>
              <a:rPr lang="en-US" altLang="en-US" sz="2000" b="1" dirty="0"/>
              <a:t>geology is the anchor of Earth science</a:t>
            </a:r>
            <a:r>
              <a:rPr lang="en-US" altLang="en-US" sz="2000" dirty="0"/>
              <a:t>: it provides the problems to be solved, and the record of actual events.</a:t>
            </a:r>
            <a:r>
              <a:rPr lang="en-US" altLang="en-US" dirty="0"/>
              <a:t> </a:t>
            </a:r>
          </a:p>
        </p:txBody>
      </p:sp>
      <p:sp>
        <p:nvSpPr>
          <p:cNvPr id="16388" name="Rectangle 4"/>
          <p:cNvSpPr>
            <a:spLocks noChangeArrowheads="1"/>
          </p:cNvSpPr>
          <p:nvPr/>
        </p:nvSpPr>
        <p:spPr bwMode="auto">
          <a:xfrm>
            <a:off x="9782175" y="6132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193021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671" y="556680"/>
            <a:ext cx="10998558" cy="5078313"/>
          </a:xfrm>
          <a:prstGeom prst="rect">
            <a:avLst/>
          </a:prstGeom>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Gases - </a:t>
            </a:r>
            <a:r>
              <a:rPr lang="en-US" sz="2400" dirty="0">
                <a:latin typeface="Times New Roman" panose="02020603050405020304" pitchFamily="18" charset="0"/>
                <a:cs typeface="Times New Roman" panose="02020603050405020304" pitchFamily="18" charset="0"/>
              </a:rPr>
              <a:t>At depth in the Earth nearly all magmas contain gas. Gas gives magmas their explosive character, because the gas expands as pressure is reduced.</a:t>
            </a:r>
          </a:p>
          <a:p>
            <a:pPr marL="342900" indent="-342900">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Mostly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 with some </a:t>
            </a:r>
            <a:r>
              <a:rPr lang="en-US" sz="2400" dirty="0" smtClean="0">
                <a:latin typeface="Times New Roman" panose="02020603050405020304" pitchFamily="18" charset="0"/>
                <a:cs typeface="Times New Roman" panose="02020603050405020304" pitchFamily="18" charset="0"/>
              </a:rPr>
              <a:t>CO</a:t>
            </a:r>
            <a:r>
              <a:rPr lang="en-US" sz="2400" baseline="-25000" dirty="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Minor amounts of Sulfur, Cl , and F</a:t>
            </a:r>
          </a:p>
          <a:p>
            <a:pPr marL="342900" indent="-342900">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Felsic magmas usually have higher gas contents than mafic magmas.</a:t>
            </a:r>
          </a:p>
          <a:p>
            <a:pPr>
              <a:lnSpc>
                <a:spcPct val="150000"/>
              </a:lnSpc>
            </a:pPr>
            <a:r>
              <a:rPr lang="en-US" sz="2400" b="1" dirty="0">
                <a:latin typeface="Times New Roman" panose="02020603050405020304" pitchFamily="18" charset="0"/>
                <a:cs typeface="Times New Roman" panose="02020603050405020304" pitchFamily="18" charset="0"/>
              </a:rPr>
              <a:t>Temperature of Magmas</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Mafic/Basaltic - </a:t>
            </a:r>
            <a:r>
              <a:rPr lang="en-US" sz="2400" dirty="0" smtClean="0">
                <a:latin typeface="Times New Roman" panose="02020603050405020304" pitchFamily="18" charset="0"/>
                <a:cs typeface="Times New Roman" panose="02020603050405020304" pitchFamily="18" charset="0"/>
              </a:rPr>
              <a:t>1000-1200</a:t>
            </a:r>
            <a:r>
              <a:rPr lang="en-US" sz="2400" baseline="30000" dirty="0" smtClean="0">
                <a:latin typeface="Times New Roman" panose="02020603050405020304" pitchFamily="18" charset="0"/>
                <a:cs typeface="Times New Roman" panose="02020603050405020304" pitchFamily="18" charset="0"/>
              </a:rPr>
              <a:t>o </a:t>
            </a:r>
            <a:r>
              <a:rPr lang="en-US" sz="2400" dirty="0" smtClean="0">
                <a:latin typeface="Times New Roman" panose="02020603050405020304" pitchFamily="18" charset="0"/>
                <a:cs typeface="Times New Roman" panose="02020603050405020304" pitchFamily="18" charset="0"/>
              </a:rPr>
              <a:t>C</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Intermediate/Andesitic - </a:t>
            </a:r>
            <a:r>
              <a:rPr lang="en-US" sz="2400" dirty="0" smtClean="0">
                <a:latin typeface="Times New Roman" panose="02020603050405020304" pitchFamily="18" charset="0"/>
                <a:cs typeface="Times New Roman" panose="02020603050405020304" pitchFamily="18" charset="0"/>
              </a:rPr>
              <a:t>800-1000</a:t>
            </a:r>
            <a:r>
              <a:rPr lang="en-US" sz="2400" baseline="30000" dirty="0" smtClean="0">
                <a:latin typeface="Times New Roman" panose="02020603050405020304" pitchFamily="18" charset="0"/>
                <a:cs typeface="Times New Roman" panose="02020603050405020304" pitchFamily="18" charset="0"/>
              </a:rPr>
              <a:t>o </a:t>
            </a:r>
            <a:r>
              <a:rPr lang="en-US" sz="2400" dirty="0" smtClean="0">
                <a:latin typeface="Times New Roman" panose="02020603050405020304" pitchFamily="18" charset="0"/>
                <a:cs typeface="Times New Roman" panose="02020603050405020304" pitchFamily="18" charset="0"/>
              </a:rPr>
              <a:t>C</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Felsic/Rhyolitic - </a:t>
            </a:r>
            <a:r>
              <a:rPr lang="en-US" sz="2400" dirty="0" smtClean="0">
                <a:latin typeface="Times New Roman" panose="02020603050405020304" pitchFamily="18" charset="0"/>
                <a:cs typeface="Times New Roman" panose="02020603050405020304" pitchFamily="18" charset="0"/>
              </a:rPr>
              <a:t>650-800</a:t>
            </a:r>
            <a:r>
              <a:rPr lang="en-US" sz="2400" baseline="30000" dirty="0" smtClean="0">
                <a:latin typeface="Times New Roman" panose="02020603050405020304" pitchFamily="18" charset="0"/>
                <a:cs typeface="Times New Roman" panose="02020603050405020304" pitchFamily="18" charset="0"/>
              </a:rPr>
              <a:t>o </a:t>
            </a:r>
            <a:r>
              <a:rPr lang="en-US" sz="2400" dirty="0" smtClean="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37995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object 28"/>
          <p:cNvSpPr txBox="1"/>
          <p:nvPr/>
        </p:nvSpPr>
        <p:spPr>
          <a:xfrm>
            <a:off x="283335" y="0"/>
            <a:ext cx="6375042" cy="6671256"/>
          </a:xfrm>
          <a:prstGeom prst="rect">
            <a:avLst/>
          </a:prstGeom>
        </p:spPr>
        <p:txBody>
          <a:bodyPr vert="horz" wrap="square" lIns="0" tIns="0" rIns="0" bIns="0" rtlCol="0">
            <a:noAutofit/>
          </a:bodyPr>
          <a:lstStyle/>
          <a:p>
            <a:pPr marL="1576070">
              <a:lnSpc>
                <a:spcPct val="100000"/>
              </a:lnSpc>
            </a:pPr>
            <a:r>
              <a:rPr lang="en-US" sz="3600" spc="-5" dirty="0" smtClean="0">
                <a:latin typeface="Impact"/>
                <a:cs typeface="Impact"/>
              </a:rPr>
              <a:t>				</a:t>
            </a:r>
            <a:r>
              <a:rPr sz="3600" spc="-5" dirty="0" smtClean="0">
                <a:latin typeface="Impact"/>
                <a:cs typeface="Impact"/>
              </a:rPr>
              <a:t>Densit</a:t>
            </a:r>
            <a:r>
              <a:rPr sz="3600" spc="0" dirty="0" smtClean="0">
                <a:latin typeface="Impact"/>
                <a:cs typeface="Impact"/>
              </a:rPr>
              <a:t>y</a:t>
            </a:r>
            <a:endParaRPr sz="3600" dirty="0">
              <a:latin typeface="Impact"/>
              <a:cs typeface="Impact"/>
            </a:endParaRPr>
          </a:p>
          <a:p>
            <a:pPr algn="ctr">
              <a:lnSpc>
                <a:spcPts val="1300"/>
              </a:lnSpc>
              <a:spcBef>
                <a:spcPts val="68"/>
              </a:spcBef>
            </a:pPr>
            <a:endParaRPr sz="2000" dirty="0"/>
          </a:p>
          <a:p>
            <a:pPr marL="354965" indent="-342900">
              <a:lnSpc>
                <a:spcPct val="150000"/>
              </a:lnSpc>
              <a:buFont typeface="Wingdings" panose="05000000000000000000" pitchFamily="2" charset="2"/>
              <a:buChar char="§"/>
              <a:tabLst>
                <a:tab pos="182880" algn="l"/>
              </a:tabLst>
            </a:pPr>
            <a:r>
              <a:rPr sz="2400" spc="-5" dirty="0" smtClean="0">
                <a:latin typeface="Times New Roman" panose="02020603050405020304" pitchFamily="18" charset="0"/>
                <a:cs typeface="Times New Roman" panose="02020603050405020304" pitchFamily="18" charset="0"/>
              </a:rPr>
              <a:t>D</a:t>
            </a:r>
            <a:r>
              <a:rPr sz="2400" spc="-1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m</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nes buoyancy &amp;</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c</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ys</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l </a:t>
            </a:r>
            <a:r>
              <a:rPr sz="2400" spc="-10" dirty="0" smtClean="0">
                <a:latin typeface="Times New Roman" panose="02020603050405020304" pitchFamily="18" charset="0"/>
                <a:cs typeface="Times New Roman" panose="02020603050405020304" pitchFamily="18" charset="0"/>
              </a:rPr>
              <a:t>se</a:t>
            </a:r>
            <a:r>
              <a:rPr sz="2400" spc="-5" dirty="0" smtClean="0">
                <a:latin typeface="Times New Roman" panose="02020603050405020304" pitchFamily="18" charset="0"/>
                <a:cs typeface="Times New Roman" panose="02020603050405020304" pitchFamily="18" charset="0"/>
              </a:rPr>
              <a:t>ttli</a:t>
            </a:r>
            <a:r>
              <a:rPr sz="2400" spc="-10" dirty="0" smtClean="0">
                <a:latin typeface="Times New Roman" panose="02020603050405020304" pitchFamily="18" charset="0"/>
                <a:cs typeface="Times New Roman" panose="02020603050405020304" pitchFamily="18" charset="0"/>
              </a:rPr>
              <a:t>ng</a:t>
            </a:r>
            <a:endParaRPr sz="2400" dirty="0">
              <a:latin typeface="Times New Roman" panose="02020603050405020304" pitchFamily="18" charset="0"/>
              <a:cs typeface="Times New Roman" panose="02020603050405020304" pitchFamily="18" charset="0"/>
            </a:endParaRPr>
          </a:p>
          <a:p>
            <a:pPr marL="354965" indent="-342900">
              <a:lnSpc>
                <a:spcPct val="150000"/>
              </a:lnSpc>
              <a:spcBef>
                <a:spcPts val="95"/>
              </a:spcBef>
              <a:buFont typeface="Wingdings" panose="05000000000000000000" pitchFamily="2" charset="2"/>
              <a:buChar char="§"/>
              <a:tabLst>
                <a:tab pos="182880" algn="l"/>
              </a:tabLst>
            </a:pPr>
            <a:r>
              <a:rPr sz="2400" spc="-5" dirty="0" smtClean="0">
                <a:latin typeface="Times New Roman" panose="02020603050405020304" pitchFamily="18" charset="0"/>
                <a:cs typeface="Times New Roman" panose="02020603050405020304" pitchFamily="18" charset="0"/>
              </a:rPr>
              <a:t>D</a:t>
            </a:r>
            <a:r>
              <a:rPr sz="2400" spc="-10" dirty="0" smtClean="0">
                <a:latin typeface="Times New Roman" panose="02020603050405020304" pitchFamily="18" charset="0"/>
                <a:cs typeface="Times New Roman" panose="02020603050405020304" pitchFamily="18" charset="0"/>
              </a:rPr>
              <a:t>epends on compos</a:t>
            </a:r>
            <a:r>
              <a:rPr sz="2400" spc="-5" dirty="0" smtClean="0">
                <a:latin typeface="Times New Roman" panose="02020603050405020304" pitchFamily="18" charset="0"/>
                <a:cs typeface="Times New Roman" panose="02020603050405020304" pitchFamily="18" charset="0"/>
              </a:rPr>
              <a:t>iti</a:t>
            </a:r>
            <a:r>
              <a:rPr sz="2400" spc="-10" dirty="0" smtClean="0">
                <a:latin typeface="Times New Roman" panose="02020603050405020304" pitchFamily="18" charset="0"/>
                <a:cs typeface="Times New Roman" panose="02020603050405020304" pitchFamily="18" charset="0"/>
              </a:rPr>
              <a:t>on and </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empe</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u</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e</a:t>
            </a:r>
            <a:endParaRPr lang="en-US" sz="2400" spc="-10" dirty="0" smtClean="0">
              <a:latin typeface="Times New Roman" panose="02020603050405020304" pitchFamily="18" charset="0"/>
              <a:cs typeface="Times New Roman" panose="02020603050405020304" pitchFamily="18" charset="0"/>
            </a:endParaRPr>
          </a:p>
          <a:p>
            <a:endParaRPr lang="en-US" sz="2400" dirty="0"/>
          </a:p>
          <a:p>
            <a:pPr marL="342900" indent="-342900" algn="just">
              <a:lnSpc>
                <a:spcPct val="15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As silicic magma evolve it’s density will normally decreased due to increasing of silica content and settling of all heavy minerals which concentrated in the early stages of crystallization into rocks which formed at high temperatures, so in case of silicic magma by decreasing it’s density, it will be more polymerized. </a:t>
            </a:r>
            <a:endParaRPr sz="2400" dirty="0">
              <a:latin typeface="Times New Roman" panose="02020603050405020304" pitchFamily="18" charset="0"/>
              <a:cs typeface="Times New Roman" panose="02020603050405020304" pitchFamily="18" charset="0"/>
            </a:endParaRPr>
          </a:p>
        </p:txBody>
      </p:sp>
      <p:sp>
        <p:nvSpPr>
          <p:cNvPr id="4" name="object 29"/>
          <p:cNvSpPr/>
          <p:nvPr/>
        </p:nvSpPr>
        <p:spPr>
          <a:xfrm>
            <a:off x="6941036" y="3711056"/>
            <a:ext cx="4747552" cy="2752698"/>
          </a:xfrm>
          <a:prstGeom prst="rect">
            <a:avLst/>
          </a:prstGeom>
          <a:blipFill>
            <a:blip r:embed="rId2" cstate="print"/>
            <a:stretch>
              <a:fillRect/>
            </a:stretch>
          </a:blipFill>
        </p:spPr>
        <p:txBody>
          <a:bodyPr wrap="square" lIns="0" tIns="0" rIns="0" bIns="0" rtlCol="0">
            <a:noAutofit/>
          </a:bodyPr>
          <a:lstStyle/>
          <a:p>
            <a:endParaRPr/>
          </a:p>
        </p:txBody>
      </p:sp>
      <p:sp>
        <p:nvSpPr>
          <p:cNvPr id="5" name="object 30"/>
          <p:cNvSpPr/>
          <p:nvPr/>
        </p:nvSpPr>
        <p:spPr>
          <a:xfrm>
            <a:off x="8053690" y="266812"/>
            <a:ext cx="3727705" cy="323674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313404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11" name="object 60"/>
          <p:cNvSpPr txBox="1"/>
          <p:nvPr/>
        </p:nvSpPr>
        <p:spPr>
          <a:xfrm>
            <a:off x="4810407" y="799591"/>
            <a:ext cx="3039365" cy="311757"/>
          </a:xfrm>
          <a:prstGeom prst="rect">
            <a:avLst/>
          </a:prstGeom>
        </p:spPr>
        <p:txBody>
          <a:bodyPr vert="horz" wrap="square" lIns="0" tIns="0" rIns="0" bIns="0" rtlCol="0">
            <a:noAutofit/>
          </a:bodyPr>
          <a:lstStyle/>
          <a:p>
            <a:pPr marL="12700" algn="ctr">
              <a:lnSpc>
                <a:spcPct val="100000"/>
              </a:lnSpc>
            </a:pPr>
            <a:r>
              <a:rPr sz="3600" spc="-5" dirty="0" smtClean="0">
                <a:latin typeface="Impact"/>
                <a:cs typeface="Impact"/>
              </a:rPr>
              <a:t>Viscosit</a:t>
            </a:r>
            <a:r>
              <a:rPr sz="3600" spc="0" dirty="0" smtClean="0">
                <a:latin typeface="Impact"/>
                <a:cs typeface="Impact"/>
              </a:rPr>
              <a:t>y</a:t>
            </a:r>
            <a:endParaRPr sz="3600" dirty="0">
              <a:latin typeface="Impact"/>
              <a:cs typeface="Impact"/>
            </a:endParaRPr>
          </a:p>
        </p:txBody>
      </p:sp>
      <p:sp>
        <p:nvSpPr>
          <p:cNvPr id="12" name="object 61"/>
          <p:cNvSpPr txBox="1"/>
          <p:nvPr/>
        </p:nvSpPr>
        <p:spPr>
          <a:xfrm>
            <a:off x="939281" y="1575085"/>
            <a:ext cx="10089790" cy="4001467"/>
          </a:xfrm>
          <a:prstGeom prst="rect">
            <a:avLst/>
          </a:prstGeom>
        </p:spPr>
        <p:txBody>
          <a:bodyPr vert="horz" wrap="square" lIns="0" tIns="0" rIns="0" bIns="0" rtlCol="0">
            <a:noAutofit/>
          </a:bodyPr>
          <a:lstStyle/>
          <a:p>
            <a:pPr marL="354965" marR="105410" indent="-342900">
              <a:lnSpc>
                <a:spcPct val="150000"/>
              </a:lnSpc>
              <a:spcBef>
                <a:spcPts val="600"/>
              </a:spcBef>
              <a:spcAft>
                <a:spcPts val="600"/>
              </a:spcAft>
              <a:buFont typeface="Wingdings" panose="05000000000000000000" pitchFamily="2" charset="2"/>
              <a:buChar char="§"/>
              <a:tabLst>
                <a:tab pos="182880" algn="l"/>
              </a:tabLst>
            </a:pPr>
            <a:r>
              <a:rPr sz="2000" spc="0" dirty="0" smtClean="0">
                <a:latin typeface="Times New Roman" panose="02020603050405020304" pitchFamily="18" charset="0"/>
                <a:cs typeface="Times New Roman" panose="02020603050405020304" pitchFamily="18" charset="0"/>
              </a:rPr>
              <a:t>Perhaps</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the</a:t>
            </a:r>
            <a:r>
              <a:rPr sz="2000" spc="-5" dirty="0" smtClean="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most</a:t>
            </a:r>
            <a:r>
              <a:rPr sz="2000" spc="-5" dirty="0" smtClean="0">
                <a:latin typeface="Times New Roman" panose="02020603050405020304" pitchFamily="18" charset="0"/>
                <a:cs typeface="Times New Roman" panose="02020603050405020304" pitchFamily="18" charset="0"/>
              </a:rPr>
              <a:t> important </a:t>
            </a:r>
            <a:r>
              <a:rPr sz="2000" spc="0" dirty="0" smtClean="0">
                <a:latin typeface="Times New Roman" panose="02020603050405020304" pitchFamily="18" charset="0"/>
                <a:cs typeface="Times New Roman" panose="02020603050405020304" pitchFamily="18" charset="0"/>
              </a:rPr>
              <a:t>physical property</a:t>
            </a:r>
            <a:r>
              <a:rPr sz="2000" spc="-5" dirty="0" smtClean="0">
                <a:latin typeface="Times New Roman" panose="02020603050405020304" pitchFamily="18" charset="0"/>
                <a:cs typeface="Times New Roman" panose="02020603050405020304" pitchFamily="18" charset="0"/>
              </a:rPr>
              <a:t> for volcanology</a:t>
            </a:r>
            <a:endParaRPr sz="2000" dirty="0">
              <a:latin typeface="Times New Roman" panose="02020603050405020304" pitchFamily="18" charset="0"/>
              <a:cs typeface="Times New Roman" panose="02020603050405020304" pitchFamily="18" charset="0"/>
            </a:endParaRPr>
          </a:p>
          <a:p>
            <a:pPr marL="354965" marR="12700" indent="-342900">
              <a:lnSpc>
                <a:spcPct val="150000"/>
              </a:lnSpc>
              <a:spcBef>
                <a:spcPts val="600"/>
              </a:spcBef>
              <a:spcAft>
                <a:spcPts val="600"/>
              </a:spcAft>
              <a:buFont typeface="Wingdings" panose="05000000000000000000" pitchFamily="2" charset="2"/>
              <a:buChar char="§"/>
              <a:tabLst>
                <a:tab pos="182880" algn="l"/>
              </a:tabLst>
            </a:pPr>
            <a:r>
              <a:rPr sz="2000" spc="0" dirty="0" smtClean="0">
                <a:latin typeface="Times New Roman" panose="02020603050405020304" pitchFamily="18" charset="0"/>
                <a:cs typeface="Times New Roman" panose="02020603050405020304" pitchFamily="18" charset="0"/>
              </a:rPr>
              <a:t>Definition:</a:t>
            </a:r>
            <a:r>
              <a:rPr sz="2000" spc="-10" dirty="0" smtClean="0">
                <a:latin typeface="Times New Roman" panose="02020603050405020304" pitchFamily="18" charset="0"/>
                <a:cs typeface="Times New Roman" panose="02020603050405020304" pitchFamily="18" charset="0"/>
              </a:rPr>
              <a:t> </a:t>
            </a:r>
            <a:r>
              <a:rPr sz="2000" i="1" spc="5" dirty="0" smtClean="0">
                <a:latin typeface="Times New Roman" panose="02020603050405020304" pitchFamily="18" charset="0"/>
                <a:cs typeface="Times New Roman" panose="02020603050405020304" pitchFamily="18" charset="0"/>
              </a:rPr>
              <a:t>v</a:t>
            </a:r>
            <a:r>
              <a:rPr sz="2000" i="1" spc="0" dirty="0" smtClean="0">
                <a:latin typeface="Times New Roman" panose="02020603050405020304" pitchFamily="18" charset="0"/>
                <a:cs typeface="Times New Roman" panose="02020603050405020304" pitchFamily="18" charset="0"/>
              </a:rPr>
              <a:t>iscosity</a:t>
            </a:r>
            <a:r>
              <a:rPr sz="2000" i="1" spc="-5" dirty="0" smtClean="0">
                <a:latin typeface="Times New Roman" panose="02020603050405020304" pitchFamily="18" charset="0"/>
                <a:cs typeface="Times New Roman" panose="02020603050405020304" pitchFamily="18" charset="0"/>
              </a:rPr>
              <a:t> </a:t>
            </a:r>
            <a:r>
              <a:rPr sz="2000" i="1" spc="0" dirty="0" smtClean="0">
                <a:latin typeface="Times New Roman" panose="02020603050405020304" pitchFamily="18" charset="0"/>
                <a:cs typeface="Times New Roman" panose="02020603050405020304" pitchFamily="18" charset="0"/>
              </a:rPr>
              <a:t>is</a:t>
            </a:r>
            <a:r>
              <a:rPr sz="2000" i="1" spc="-5" dirty="0" smtClean="0">
                <a:latin typeface="Times New Roman" panose="02020603050405020304" pitchFamily="18" charset="0"/>
                <a:cs typeface="Times New Roman" panose="02020603050405020304" pitchFamily="18" charset="0"/>
              </a:rPr>
              <a:t> </a:t>
            </a:r>
            <a:r>
              <a:rPr sz="2000" i="1" spc="0" dirty="0" smtClean="0">
                <a:latin typeface="Times New Roman" panose="02020603050405020304" pitchFamily="18" charset="0"/>
                <a:cs typeface="Times New Roman" panose="02020603050405020304" pitchFamily="18" charset="0"/>
              </a:rPr>
              <a:t>the internal</a:t>
            </a:r>
            <a:r>
              <a:rPr sz="2000" i="1" spc="-5" dirty="0" smtClean="0">
                <a:latin typeface="Times New Roman" panose="02020603050405020304" pitchFamily="18" charset="0"/>
                <a:cs typeface="Times New Roman" panose="02020603050405020304" pitchFamily="18" charset="0"/>
              </a:rPr>
              <a:t> </a:t>
            </a:r>
            <a:r>
              <a:rPr sz="2000" i="1" spc="0" dirty="0" smtClean="0">
                <a:latin typeface="Times New Roman" panose="02020603050405020304" pitchFamily="18" charset="0"/>
                <a:cs typeface="Times New Roman" panose="02020603050405020304" pitchFamily="18" charset="0"/>
              </a:rPr>
              <a:t>resistance</a:t>
            </a:r>
            <a:r>
              <a:rPr sz="2000" i="1" spc="-5" dirty="0" smtClean="0">
                <a:latin typeface="Times New Roman" panose="02020603050405020304" pitchFamily="18" charset="0"/>
                <a:cs typeface="Times New Roman" panose="02020603050405020304" pitchFamily="18" charset="0"/>
              </a:rPr>
              <a:t> to flow</a:t>
            </a:r>
            <a:endParaRPr lang="en-US" sz="2000" i="1" spc="-5" dirty="0" smtClean="0">
              <a:latin typeface="Times New Roman" panose="02020603050405020304" pitchFamily="18" charset="0"/>
              <a:cs typeface="Times New Roman" panose="02020603050405020304" pitchFamily="18" charset="0"/>
            </a:endParaRPr>
          </a:p>
          <a:p>
            <a:pPr>
              <a:lnSpc>
                <a:spcPct val="150000"/>
              </a:lnSpc>
            </a:pPr>
            <a:r>
              <a:rPr lang="en-US" sz="2000" b="1" dirty="0">
                <a:latin typeface="Times New Roman" panose="02020603050405020304" pitchFamily="18" charset="0"/>
                <a:cs typeface="Times New Roman" panose="02020603050405020304" pitchFamily="18" charset="0"/>
              </a:rPr>
              <a:t>Viscosity of Magmas</a:t>
            </a:r>
          </a:p>
          <a:p>
            <a:pPr>
              <a:lnSpc>
                <a:spcPct val="150000"/>
              </a:lnSpc>
            </a:pPr>
            <a:r>
              <a:rPr lang="en-US" sz="2000" i="1" dirty="0">
                <a:latin typeface="Times New Roman" panose="02020603050405020304" pitchFamily="18" charset="0"/>
                <a:cs typeface="Times New Roman" panose="02020603050405020304" pitchFamily="18" charset="0"/>
              </a:rPr>
              <a:t>Viscosity </a:t>
            </a:r>
            <a:r>
              <a:rPr lang="en-US" sz="2000" dirty="0">
                <a:latin typeface="Times New Roman" panose="02020603050405020304" pitchFamily="18" charset="0"/>
                <a:cs typeface="Times New Roman" panose="02020603050405020304" pitchFamily="18" charset="0"/>
              </a:rPr>
              <a:t>is the resistance to flow (opposite of fluidity). Depends on composition</a:t>
            </a:r>
            <a:r>
              <a:rPr lang="en-US" sz="2000" dirty="0" smtClean="0">
                <a:latin typeface="Times New Roman" panose="02020603050405020304" pitchFamily="18" charset="0"/>
                <a:cs typeface="Times New Roman" panose="02020603050405020304" pitchFamily="18" charset="0"/>
              </a:rPr>
              <a:t>, temperature</a:t>
            </a:r>
            <a:r>
              <a:rPr lang="en-US" sz="2000" dirty="0">
                <a:latin typeface="Times New Roman" panose="02020603050405020304" pitchFamily="18" charset="0"/>
                <a:cs typeface="Times New Roman" panose="02020603050405020304" pitchFamily="18" charset="0"/>
              </a:rPr>
              <a:t>, &amp; gas content.</a:t>
            </a:r>
          </a:p>
          <a:p>
            <a:pPr marL="342900" indent="-342900">
              <a:lnSpc>
                <a:spcPct val="150000"/>
              </a:lnSpc>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Higher </a:t>
            </a:r>
            <a:r>
              <a:rPr lang="en-US" sz="2000" b="1" u="sng" dirty="0">
                <a:latin typeface="Times New Roman" panose="02020603050405020304" pitchFamily="18" charset="0"/>
                <a:cs typeface="Times New Roman" panose="02020603050405020304" pitchFamily="18" charset="0"/>
              </a:rPr>
              <a:t>SiO</a:t>
            </a:r>
            <a:r>
              <a:rPr lang="en-US" sz="2000" b="1" u="sng"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content magmas </a:t>
            </a:r>
            <a:r>
              <a:rPr lang="en-US" sz="2000" b="1" u="sng" dirty="0">
                <a:latin typeface="Times New Roman" panose="02020603050405020304" pitchFamily="18" charset="0"/>
                <a:cs typeface="Times New Roman" panose="02020603050405020304" pitchFamily="18" charset="0"/>
              </a:rPr>
              <a:t>have higher viscosity </a:t>
            </a:r>
            <a:r>
              <a:rPr lang="en-US" sz="2000" dirty="0">
                <a:latin typeface="Times New Roman" panose="02020603050405020304" pitchFamily="18" charset="0"/>
                <a:cs typeface="Times New Roman" panose="02020603050405020304" pitchFamily="18" charset="0"/>
              </a:rPr>
              <a:t>than lower SiO</a:t>
            </a:r>
            <a:r>
              <a:rPr lang="en-US" sz="2000" baseline="-25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content magmas</a:t>
            </a:r>
          </a:p>
          <a:p>
            <a:pPr marL="342900" indent="-342900">
              <a:lnSpc>
                <a:spcPct val="150000"/>
              </a:lnSpc>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Lower </a:t>
            </a:r>
            <a:r>
              <a:rPr lang="en-US" sz="2000" b="1" u="sng" dirty="0">
                <a:latin typeface="Times New Roman" panose="02020603050405020304" pitchFamily="18" charset="0"/>
                <a:cs typeface="Times New Roman" panose="02020603050405020304" pitchFamily="18" charset="0"/>
              </a:rPr>
              <a:t>Temperature magmas </a:t>
            </a:r>
            <a:r>
              <a:rPr lang="en-US" sz="2000" dirty="0">
                <a:latin typeface="Times New Roman" panose="02020603050405020304" pitchFamily="18" charset="0"/>
                <a:cs typeface="Times New Roman" panose="02020603050405020304" pitchFamily="18" charset="0"/>
              </a:rPr>
              <a:t>have </a:t>
            </a:r>
            <a:r>
              <a:rPr lang="en-US" sz="2000" b="1" u="sng" dirty="0">
                <a:latin typeface="Times New Roman" panose="02020603050405020304" pitchFamily="18" charset="0"/>
                <a:cs typeface="Times New Roman" panose="02020603050405020304" pitchFamily="18" charset="0"/>
              </a:rPr>
              <a:t>higher viscosity </a:t>
            </a:r>
            <a:r>
              <a:rPr lang="en-US" sz="2000" dirty="0">
                <a:latin typeface="Times New Roman" panose="02020603050405020304" pitchFamily="18" charset="0"/>
                <a:cs typeface="Times New Roman" panose="02020603050405020304" pitchFamily="18" charset="0"/>
              </a:rPr>
              <a:t>than higher temperature magmas.</a:t>
            </a:r>
          </a:p>
          <a:p>
            <a:pPr marL="12065" marR="12700">
              <a:lnSpc>
                <a:spcPct val="150000"/>
              </a:lnSpc>
              <a:spcBef>
                <a:spcPts val="600"/>
              </a:spcBef>
              <a:spcAft>
                <a:spcPts val="600"/>
              </a:spcAft>
              <a:tabLst>
                <a:tab pos="182880" algn="l"/>
              </a:tabLst>
            </a:pP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504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9504" y="703385"/>
            <a:ext cx="11466498" cy="5486400"/>
          </a:xfrm>
          <a:prstGeom prst="rect">
            <a:avLst/>
          </a:prstGeom>
        </p:spPr>
      </p:pic>
    </p:spTree>
    <p:extLst>
      <p:ext uri="{BB962C8B-B14F-4D97-AF65-F5344CB8AC3E}">
        <p14:creationId xmlns:p14="http://schemas.microsoft.com/office/powerpoint/2010/main" val="2779012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object 28"/>
          <p:cNvSpPr txBox="1"/>
          <p:nvPr/>
        </p:nvSpPr>
        <p:spPr>
          <a:xfrm>
            <a:off x="1089218" y="149892"/>
            <a:ext cx="3611570" cy="676275"/>
          </a:xfrm>
          <a:prstGeom prst="rect">
            <a:avLst/>
          </a:prstGeom>
        </p:spPr>
        <p:txBody>
          <a:bodyPr vert="horz" wrap="square" lIns="0" tIns="0" rIns="0" bIns="0" rtlCol="0">
            <a:noAutofit/>
          </a:bodyPr>
          <a:lstStyle/>
          <a:p>
            <a:pPr marL="475615" marR="12700" indent="-463550" algn="ctr">
              <a:lnSpc>
                <a:spcPct val="100000"/>
              </a:lnSpc>
            </a:pPr>
            <a:r>
              <a:rPr sz="2200" spc="-5" dirty="0" smtClean="0">
                <a:latin typeface="Impact"/>
                <a:cs typeface="Impact"/>
              </a:rPr>
              <a:t>Effec</a:t>
            </a:r>
            <a:r>
              <a:rPr sz="2200" spc="0" dirty="0" smtClean="0">
                <a:latin typeface="Impact"/>
                <a:cs typeface="Impact"/>
              </a:rPr>
              <a:t>t</a:t>
            </a:r>
            <a:r>
              <a:rPr sz="2200" spc="-5" dirty="0" smtClean="0">
                <a:latin typeface="Impact"/>
                <a:cs typeface="Impact"/>
              </a:rPr>
              <a:t> o</a:t>
            </a:r>
            <a:r>
              <a:rPr sz="2200" spc="0" dirty="0" smtClean="0">
                <a:latin typeface="Impact"/>
                <a:cs typeface="Impact"/>
              </a:rPr>
              <a:t>f</a:t>
            </a:r>
            <a:r>
              <a:rPr sz="2200" spc="-5" dirty="0" smtClean="0">
                <a:latin typeface="Impact"/>
                <a:cs typeface="Impact"/>
              </a:rPr>
              <a:t> </a:t>
            </a:r>
            <a:r>
              <a:rPr sz="2200" spc="-10" dirty="0" smtClean="0">
                <a:latin typeface="Impact"/>
                <a:cs typeface="Impact"/>
              </a:rPr>
              <a:t>w</a:t>
            </a:r>
            <a:r>
              <a:rPr sz="2200" spc="-5" dirty="0" smtClean="0">
                <a:latin typeface="Impact"/>
                <a:cs typeface="Impact"/>
              </a:rPr>
              <a:t>ate</a:t>
            </a:r>
            <a:r>
              <a:rPr sz="2200" spc="0" dirty="0" smtClean="0">
                <a:latin typeface="Impact"/>
                <a:cs typeface="Impact"/>
              </a:rPr>
              <a:t>r</a:t>
            </a:r>
            <a:r>
              <a:rPr sz="2200" spc="-5" dirty="0" smtClean="0">
                <a:latin typeface="Impact"/>
                <a:cs typeface="Impact"/>
              </a:rPr>
              <a:t> o</a:t>
            </a:r>
            <a:r>
              <a:rPr sz="2200" spc="0" dirty="0" smtClean="0">
                <a:latin typeface="Impact"/>
                <a:cs typeface="Impact"/>
              </a:rPr>
              <a:t>n </a:t>
            </a:r>
            <a:r>
              <a:rPr sz="2200" spc="-5" dirty="0" smtClean="0">
                <a:latin typeface="Impact"/>
                <a:cs typeface="Impact"/>
              </a:rPr>
              <a:t>viscosit</a:t>
            </a:r>
            <a:r>
              <a:rPr sz="2200" spc="0" dirty="0" smtClean="0">
                <a:latin typeface="Impact"/>
                <a:cs typeface="Impact"/>
              </a:rPr>
              <a:t>y</a:t>
            </a:r>
            <a:endParaRPr sz="2200" dirty="0">
              <a:latin typeface="Impact"/>
              <a:cs typeface="Impact"/>
            </a:endParaRPr>
          </a:p>
        </p:txBody>
      </p:sp>
      <p:sp>
        <p:nvSpPr>
          <p:cNvPr id="4" name="object 29"/>
          <p:cNvSpPr txBox="1"/>
          <p:nvPr/>
        </p:nvSpPr>
        <p:spPr>
          <a:xfrm>
            <a:off x="218941" y="553792"/>
            <a:ext cx="7508383" cy="5679584"/>
          </a:xfrm>
          <a:prstGeom prst="rect">
            <a:avLst/>
          </a:prstGeom>
        </p:spPr>
        <p:txBody>
          <a:bodyPr vert="horz" wrap="square" lIns="0" tIns="0" rIns="0" bIns="0" rtlCol="0">
            <a:noAutofit/>
          </a:bodyPr>
          <a:lstStyle/>
          <a:p>
            <a:pPr marL="354965" marR="196215" indent="-342900" algn="just">
              <a:lnSpc>
                <a:spcPct val="150000"/>
              </a:lnSpc>
              <a:spcBef>
                <a:spcPts val="600"/>
              </a:spcBef>
              <a:spcAft>
                <a:spcPts val="600"/>
              </a:spcAft>
              <a:buFont typeface="Wingdings" panose="05000000000000000000" pitchFamily="2" charset="2"/>
              <a:buChar char="Ø"/>
              <a:tabLst>
                <a:tab pos="182880" algn="l"/>
              </a:tabLst>
            </a:pPr>
            <a:r>
              <a:rPr sz="2000" spc="-10" dirty="0" smtClean="0">
                <a:latin typeface="Times New Roman" panose="02020603050405020304" pitchFamily="18" charset="0"/>
                <a:cs typeface="Times New Roman" panose="02020603050405020304" pitchFamily="18" charset="0"/>
              </a:rPr>
              <a:t>H</a:t>
            </a:r>
            <a:r>
              <a:rPr sz="2000" spc="-5" dirty="0" smtClean="0">
                <a:latin typeface="Times New Roman" panose="02020603050405020304" pitchFamily="18" charset="0"/>
                <a:cs typeface="Times New Roman" panose="02020603050405020304" pitchFamily="18" charset="0"/>
              </a:rPr>
              <a:t>ydroge</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i</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m</a:t>
            </a:r>
            <a:r>
              <a:rPr sz="2000" spc="-5" dirty="0" smtClean="0">
                <a:latin typeface="Times New Roman" panose="02020603050405020304" pitchFamily="18" charset="0"/>
                <a:cs typeface="Times New Roman" panose="02020603050405020304" pitchFamily="18" charset="0"/>
              </a:rPr>
              <a:t>elt</a:t>
            </a:r>
            <a:r>
              <a:rPr sz="2000" spc="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 i</a:t>
            </a:r>
            <a:r>
              <a:rPr sz="2000" spc="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 largel</a:t>
            </a:r>
            <a:r>
              <a:rPr sz="2000" spc="0" dirty="0" smtClean="0">
                <a:latin typeface="Times New Roman" panose="02020603050405020304" pitchFamily="18" charset="0"/>
                <a:cs typeface="Times New Roman" panose="02020603050405020304" pitchFamily="18" charset="0"/>
              </a:rPr>
              <a:t>y </a:t>
            </a:r>
            <a:r>
              <a:rPr sz="2000" spc="-5" dirty="0" smtClean="0">
                <a:latin typeface="Times New Roman" panose="02020603050405020304" pitchFamily="18" charset="0"/>
                <a:cs typeface="Times New Roman" panose="02020603050405020304" pitchFamily="18" charset="0"/>
              </a:rPr>
              <a:t>presen</a:t>
            </a:r>
            <a:r>
              <a:rPr sz="2000" spc="0" dirty="0" smtClean="0">
                <a:latin typeface="Times New Roman" panose="02020603050405020304" pitchFamily="18" charset="0"/>
                <a:cs typeface="Times New Roman" panose="02020603050405020304" pitchFamily="18" charset="0"/>
              </a:rPr>
              <a:t>t</a:t>
            </a:r>
            <a:r>
              <a:rPr sz="2000" spc="-5" dirty="0" smtClean="0">
                <a:latin typeface="Times New Roman" panose="02020603050405020304" pitchFamily="18" charset="0"/>
                <a:cs typeface="Times New Roman" panose="02020603050405020304" pitchFamily="18" charset="0"/>
              </a:rPr>
              <a:t> a</a:t>
            </a:r>
            <a:r>
              <a:rPr sz="2000" spc="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O</a:t>
            </a:r>
            <a:r>
              <a:rPr sz="2000" spc="0" dirty="0" smtClean="0">
                <a:latin typeface="Times New Roman" panose="02020603050405020304" pitchFamily="18" charset="0"/>
                <a:cs typeface="Times New Roman" panose="02020603050405020304" pitchFamily="18" charset="0"/>
              </a:rPr>
              <a:t>H</a:t>
            </a:r>
            <a:r>
              <a:rPr sz="2000" spc="-7" baseline="25641" dirty="0" smtClean="0">
                <a:latin typeface="Times New Roman" panose="02020603050405020304" pitchFamily="18" charset="0"/>
                <a:cs typeface="Times New Roman" panose="02020603050405020304" pitchFamily="18" charset="0"/>
              </a:rPr>
              <a:t>–</a:t>
            </a:r>
            <a:endParaRPr sz="2000" baseline="25641" dirty="0">
              <a:latin typeface="Times New Roman" panose="02020603050405020304" pitchFamily="18" charset="0"/>
              <a:cs typeface="Times New Roman" panose="02020603050405020304" pitchFamily="18" charset="0"/>
            </a:endParaRPr>
          </a:p>
          <a:p>
            <a:pPr marL="354965" marR="12700" indent="-342900" algn="just">
              <a:lnSpc>
                <a:spcPct val="150000"/>
              </a:lnSpc>
              <a:spcBef>
                <a:spcPts val="600"/>
              </a:spcBef>
              <a:spcAft>
                <a:spcPts val="600"/>
              </a:spcAft>
              <a:buFont typeface="Wingdings" panose="05000000000000000000" pitchFamily="2" charset="2"/>
              <a:buChar char="Ø"/>
              <a:tabLst>
                <a:tab pos="182880" algn="l"/>
              </a:tabLst>
            </a:pPr>
            <a:r>
              <a:rPr sz="2000" spc="-10" dirty="0" smtClean="0">
                <a:latin typeface="Times New Roman" panose="02020603050405020304" pitchFamily="18" charset="0"/>
                <a:cs typeface="Times New Roman" panose="02020603050405020304" pitchFamily="18" charset="0"/>
              </a:rPr>
              <a:t>H</a:t>
            </a:r>
            <a:r>
              <a:rPr sz="2000" spc="-5" dirty="0" smtClean="0">
                <a:latin typeface="Times New Roman" panose="02020603050405020304" pitchFamily="18" charset="0"/>
                <a:cs typeface="Times New Roman" panose="02020603050405020304" pitchFamily="18" charset="0"/>
              </a:rPr>
              <a:t>ydroge</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io</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bind</a:t>
            </a:r>
            <a:r>
              <a:rPr sz="2000" spc="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 t</a:t>
            </a:r>
            <a:r>
              <a:rPr sz="2000" spc="0" dirty="0" smtClean="0">
                <a:latin typeface="Times New Roman" panose="02020603050405020304" pitchFamily="18" charset="0"/>
                <a:cs typeface="Times New Roman" panose="02020603050405020304" pitchFamily="18" charset="0"/>
              </a:rPr>
              <a:t>o</a:t>
            </a:r>
            <a:r>
              <a:rPr sz="2000" spc="-5" dirty="0" smtClean="0">
                <a:latin typeface="Times New Roman" panose="02020603050405020304" pitchFamily="18" charset="0"/>
                <a:cs typeface="Times New Roman" panose="02020603050405020304" pitchFamily="18" charset="0"/>
              </a:rPr>
              <a:t> oxygen</a:t>
            </a:r>
            <a:r>
              <a:rPr sz="2000" spc="0" dirty="0" smtClean="0">
                <a:latin typeface="Times New Roman" panose="02020603050405020304" pitchFamily="18" charset="0"/>
                <a:cs typeface="Times New Roman" panose="02020603050405020304" pitchFamily="18" charset="0"/>
              </a:rPr>
              <a:t>s </a:t>
            </a:r>
            <a:r>
              <a:rPr sz="2000" spc="-5" dirty="0" smtClean="0">
                <a:latin typeface="Times New Roman" panose="02020603050405020304" pitchFamily="18" charset="0"/>
                <a:cs typeface="Times New Roman" panose="02020603050405020304" pitchFamily="18" charset="0"/>
              </a:rPr>
              <a:t>o</a:t>
            </a:r>
            <a:r>
              <a:rPr sz="2000" spc="0" dirty="0" smtClean="0">
                <a:latin typeface="Times New Roman" panose="02020603050405020304" pitchFamily="18" charset="0"/>
                <a:cs typeface="Times New Roman" panose="02020603050405020304" pitchFamily="18" charset="0"/>
              </a:rPr>
              <a:t>f</a:t>
            </a:r>
            <a:r>
              <a:rPr sz="2000" spc="-5" dirty="0" smtClean="0">
                <a:latin typeface="Times New Roman" panose="02020603050405020304" pitchFamily="18" charset="0"/>
                <a:cs typeface="Times New Roman" panose="02020603050405020304" pitchFamily="18" charset="0"/>
              </a:rPr>
              <a:t> th</a:t>
            </a:r>
            <a:r>
              <a:rPr sz="2000" spc="0" dirty="0" smtClean="0">
                <a:latin typeface="Times New Roman" panose="02020603050405020304" pitchFamily="18" charset="0"/>
                <a:cs typeface="Times New Roman" panose="02020603050405020304" pitchFamily="18" charset="0"/>
              </a:rPr>
              <a:t>e</a:t>
            </a:r>
            <a:r>
              <a:rPr sz="2000" spc="-5" dirty="0" smtClean="0">
                <a:latin typeface="Times New Roman" panose="02020603050405020304" pitchFamily="18" charset="0"/>
                <a:cs typeface="Times New Roman" panose="02020603050405020304" pitchFamily="18" charset="0"/>
              </a:rPr>
              <a:t> tetrahedr</a:t>
            </a:r>
            <a:r>
              <a:rPr sz="2000" spc="0" dirty="0" smtClean="0">
                <a:latin typeface="Times New Roman" panose="02020603050405020304" pitchFamily="18" charset="0"/>
                <a:cs typeface="Times New Roman" panose="02020603050405020304" pitchFamily="18" charset="0"/>
              </a:rPr>
              <a:t>a</a:t>
            </a:r>
            <a:endParaRPr sz="2000" dirty="0">
              <a:latin typeface="Times New Roman" panose="02020603050405020304" pitchFamily="18" charset="0"/>
              <a:cs typeface="Times New Roman" panose="02020603050405020304" pitchFamily="18" charset="0"/>
            </a:endParaRPr>
          </a:p>
          <a:p>
            <a:pPr marL="583565" marR="138430" lvl="1" indent="-342900" algn="just">
              <a:lnSpc>
                <a:spcPct val="150000"/>
              </a:lnSpc>
              <a:spcBef>
                <a:spcPts val="600"/>
              </a:spcBef>
              <a:spcAft>
                <a:spcPts val="600"/>
              </a:spcAft>
              <a:buFont typeface="Wingdings" panose="05000000000000000000" pitchFamily="2" charset="2"/>
              <a:buChar char="Ø"/>
              <a:tabLst>
                <a:tab pos="384175" algn="l"/>
              </a:tabLst>
            </a:pPr>
            <a:r>
              <a:rPr sz="2000" spc="-5" dirty="0" smtClean="0">
                <a:latin typeface="Times New Roman" panose="02020603050405020304" pitchFamily="18" charset="0"/>
                <a:cs typeface="Times New Roman" panose="02020603050405020304" pitchFamily="18" charset="0"/>
              </a:rPr>
              <a:t>O</a:t>
            </a:r>
            <a:r>
              <a:rPr sz="2000" spc="-10" dirty="0" smtClean="0">
                <a:latin typeface="Times New Roman" panose="02020603050405020304" pitchFamily="18" charset="0"/>
                <a:cs typeface="Times New Roman" panose="02020603050405020304" pitchFamily="18" charset="0"/>
              </a:rPr>
              <a:t>xy</a:t>
            </a:r>
            <a:r>
              <a:rPr sz="2000" spc="-5" dirty="0" smtClean="0">
                <a:latin typeface="Times New Roman" panose="02020603050405020304" pitchFamily="18" charset="0"/>
                <a:cs typeface="Times New Roman" panose="02020603050405020304" pitchFamily="18" charset="0"/>
              </a:rPr>
              <a:t>gen</a:t>
            </a:r>
            <a:r>
              <a:rPr sz="2000" spc="0" dirty="0" smtClean="0">
                <a:latin typeface="Times New Roman" panose="02020603050405020304" pitchFamily="18" charset="0"/>
                <a:cs typeface="Times New Roman" panose="02020603050405020304" pitchFamily="18" charset="0"/>
              </a:rPr>
              <a:t>s</a:t>
            </a:r>
            <a:r>
              <a:rPr sz="2000" spc="-10" dirty="0" smtClean="0">
                <a:latin typeface="Times New Roman" panose="02020603050405020304" pitchFamily="18" charset="0"/>
                <a:cs typeface="Times New Roman" panose="02020603050405020304" pitchFamily="18" charset="0"/>
              </a:rPr>
              <a:t> </a:t>
            </a:r>
            <a:r>
              <a:rPr sz="2000" spc="-5" dirty="0" smtClean="0">
                <a:latin typeface="Times New Roman" panose="02020603050405020304" pitchFamily="18" charset="0"/>
                <a:cs typeface="Times New Roman" panose="02020603050405020304" pitchFamily="18" charset="0"/>
              </a:rPr>
              <a:t>boun</a:t>
            </a:r>
            <a:r>
              <a:rPr sz="2000" spc="5" dirty="0" smtClean="0">
                <a:latin typeface="Times New Roman" panose="02020603050405020304" pitchFamily="18" charset="0"/>
                <a:cs typeface="Times New Roman" panose="02020603050405020304" pitchFamily="18" charset="0"/>
              </a:rPr>
              <a:t>d</a:t>
            </a:r>
            <a:r>
              <a:rPr sz="2000" spc="-10" dirty="0" smtClean="0">
                <a:latin typeface="Times New Roman" panose="02020603050405020304" pitchFamily="18" charset="0"/>
                <a:cs typeface="Times New Roman" panose="02020603050405020304" pitchFamily="18" charset="0"/>
              </a:rPr>
              <a:t> </a:t>
            </a:r>
            <a:r>
              <a:rPr sz="2000" spc="-5" dirty="0" smtClean="0">
                <a:latin typeface="Times New Roman" panose="02020603050405020304" pitchFamily="18" charset="0"/>
                <a:cs typeface="Times New Roman" panose="02020603050405020304" pitchFamily="18" charset="0"/>
              </a:rPr>
              <a:t>t</a:t>
            </a:r>
            <a:r>
              <a:rPr sz="2000" spc="5" dirty="0" smtClean="0">
                <a:latin typeface="Times New Roman" panose="02020603050405020304" pitchFamily="18" charset="0"/>
                <a:cs typeface="Times New Roman" panose="02020603050405020304" pitchFamily="18" charset="0"/>
              </a:rPr>
              <a:t>o</a:t>
            </a:r>
            <a:r>
              <a:rPr sz="2000" spc="-10" dirty="0" smtClean="0">
                <a:latin typeface="Times New Roman" panose="02020603050405020304" pitchFamily="18" charset="0"/>
                <a:cs typeface="Times New Roman" panose="02020603050405020304" pitchFamily="18" charset="0"/>
              </a:rPr>
              <a:t> </a:t>
            </a:r>
            <a:r>
              <a:rPr sz="2000" spc="5" dirty="0" smtClean="0">
                <a:latin typeface="Times New Roman" panose="02020603050405020304" pitchFamily="18" charset="0"/>
                <a:cs typeface="Times New Roman" panose="02020603050405020304" pitchFamily="18" charset="0"/>
              </a:rPr>
              <a:t>H</a:t>
            </a:r>
            <a:r>
              <a:rPr sz="2000" spc="-10" dirty="0" smtClean="0">
                <a:latin typeface="Times New Roman" panose="02020603050405020304" pitchFamily="18" charset="0"/>
                <a:cs typeface="Times New Roman" panose="02020603050405020304" pitchFamily="18" charset="0"/>
              </a:rPr>
              <a:t> c</a:t>
            </a:r>
            <a:r>
              <a:rPr sz="2000" spc="-5" dirty="0" smtClean="0">
                <a:latin typeface="Times New Roman" panose="02020603050405020304" pitchFamily="18" charset="0"/>
                <a:cs typeface="Times New Roman" panose="02020603050405020304" pitchFamily="18" charset="0"/>
              </a:rPr>
              <a:t>anno</a:t>
            </a:r>
            <a:r>
              <a:rPr sz="2000" spc="0" dirty="0" smtClean="0">
                <a:latin typeface="Times New Roman" panose="02020603050405020304" pitchFamily="18" charset="0"/>
                <a:cs typeface="Times New Roman" panose="02020603050405020304" pitchFamily="18" charset="0"/>
              </a:rPr>
              <a:t>t </a:t>
            </a:r>
            <a:r>
              <a:rPr sz="2000" spc="-5" dirty="0" smtClean="0">
                <a:latin typeface="Times New Roman" panose="02020603050405020304" pitchFamily="18" charset="0"/>
                <a:cs typeface="Times New Roman" panose="02020603050405020304" pitchFamily="18" charset="0"/>
              </a:rPr>
              <a:t>b</a:t>
            </a:r>
            <a:r>
              <a:rPr sz="2000" spc="5" dirty="0" smtClean="0">
                <a:latin typeface="Times New Roman" panose="02020603050405020304" pitchFamily="18" charset="0"/>
                <a:cs typeface="Times New Roman" panose="02020603050405020304" pitchFamily="18" charset="0"/>
              </a:rPr>
              <a:t>e</a:t>
            </a:r>
            <a:r>
              <a:rPr sz="2000" spc="-10" dirty="0" smtClean="0">
                <a:latin typeface="Times New Roman" panose="02020603050405020304" pitchFamily="18" charset="0"/>
                <a:cs typeface="Times New Roman" panose="02020603050405020304" pitchFamily="18" charset="0"/>
              </a:rPr>
              <a:t> s</a:t>
            </a:r>
            <a:r>
              <a:rPr sz="2000" spc="-5" dirty="0" smtClean="0">
                <a:latin typeface="Times New Roman" panose="02020603050405020304" pitchFamily="18" charset="0"/>
                <a:cs typeface="Times New Roman" panose="02020603050405020304" pitchFamily="18" charset="0"/>
              </a:rPr>
              <a:t>hare</a:t>
            </a:r>
            <a:r>
              <a:rPr sz="2000" spc="5" dirty="0" smtClean="0">
                <a:latin typeface="Times New Roman" panose="02020603050405020304" pitchFamily="18" charset="0"/>
                <a:cs typeface="Times New Roman" panose="02020603050405020304" pitchFamily="18" charset="0"/>
              </a:rPr>
              <a:t>d</a:t>
            </a:r>
            <a:endParaRPr sz="2000" dirty="0">
              <a:latin typeface="Times New Roman" panose="02020603050405020304" pitchFamily="18" charset="0"/>
              <a:cs typeface="Times New Roman" panose="02020603050405020304" pitchFamily="18" charset="0"/>
            </a:endParaRPr>
          </a:p>
          <a:p>
            <a:pPr marL="354965" marR="54610" indent="-342900" algn="just">
              <a:lnSpc>
                <a:spcPct val="150000"/>
              </a:lnSpc>
              <a:spcBef>
                <a:spcPts val="600"/>
              </a:spcBef>
              <a:spcAft>
                <a:spcPts val="600"/>
              </a:spcAft>
              <a:buFont typeface="Wingdings" panose="05000000000000000000" pitchFamily="2" charset="2"/>
              <a:buChar char="Ø"/>
              <a:tabLst>
                <a:tab pos="182880" algn="l"/>
              </a:tabLst>
            </a:pPr>
            <a:r>
              <a:rPr sz="2000" spc="-10" dirty="0" smtClean="0">
                <a:latin typeface="Times New Roman" panose="02020603050405020304" pitchFamily="18" charset="0"/>
                <a:cs typeface="Times New Roman" panose="02020603050405020304" pitchFamily="18" charset="0"/>
              </a:rPr>
              <a:t>H</a:t>
            </a:r>
            <a:r>
              <a:rPr sz="2000" spc="-5" dirty="0" smtClean="0">
                <a:latin typeface="Times New Roman" panose="02020603050405020304" pitchFamily="18" charset="0"/>
                <a:cs typeface="Times New Roman" panose="02020603050405020304" pitchFamily="18" charset="0"/>
              </a:rPr>
              <a:t>enc</a:t>
            </a:r>
            <a:r>
              <a:rPr sz="2000" spc="0" dirty="0" smtClean="0">
                <a:latin typeface="Times New Roman" panose="02020603050405020304" pitchFamily="18" charset="0"/>
                <a:cs typeface="Times New Roman" panose="02020603050405020304" pitchFamily="18" charset="0"/>
              </a:rPr>
              <a:t>e</a:t>
            </a:r>
            <a:r>
              <a:rPr sz="2000" spc="-5" dirty="0" smtClean="0">
                <a:latin typeface="Times New Roman" panose="02020603050405020304" pitchFamily="18" charset="0"/>
                <a:cs typeface="Times New Roman" panose="02020603050405020304" pitchFamily="18" charset="0"/>
              </a:rPr>
              <a:t> additio</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o</a:t>
            </a:r>
            <a:r>
              <a:rPr sz="2000" spc="0" dirty="0" smtClean="0">
                <a:latin typeface="Times New Roman" panose="02020603050405020304" pitchFamily="18" charset="0"/>
                <a:cs typeface="Times New Roman" panose="02020603050405020304" pitchFamily="18" charset="0"/>
              </a:rPr>
              <a:t>f</a:t>
            </a:r>
            <a:r>
              <a:rPr sz="2000" spc="-5" dirty="0" smtClean="0">
                <a:latin typeface="Times New Roman" panose="02020603050405020304" pitchFamily="18" charset="0"/>
                <a:cs typeface="Times New Roman" panose="02020603050405020304" pitchFamily="18" charset="0"/>
              </a:rPr>
              <a:t> hydroge</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o</a:t>
            </a:r>
            <a:r>
              <a:rPr sz="2000" spc="0" dirty="0" smtClean="0">
                <a:latin typeface="Times New Roman" panose="02020603050405020304" pitchFamily="18" charset="0"/>
                <a:cs typeface="Times New Roman" panose="02020603050405020304" pitchFamily="18" charset="0"/>
              </a:rPr>
              <a:t>r </a:t>
            </a:r>
            <a:r>
              <a:rPr sz="2000" spc="-10" dirty="0" smtClean="0">
                <a:latin typeface="Times New Roman" panose="02020603050405020304" pitchFamily="18" charset="0"/>
                <a:cs typeface="Times New Roman" panose="02020603050405020304" pitchFamily="18" charset="0"/>
              </a:rPr>
              <a:t>w</a:t>
            </a:r>
            <a:r>
              <a:rPr sz="2000" spc="-5" dirty="0" smtClean="0">
                <a:latin typeface="Times New Roman" panose="02020603050405020304" pitchFamily="18" charset="0"/>
                <a:cs typeface="Times New Roman" panose="02020603050405020304" pitchFamily="18" charset="0"/>
              </a:rPr>
              <a:t>ate</a:t>
            </a:r>
            <a:r>
              <a:rPr sz="2000" spc="0" dirty="0" smtClean="0">
                <a:latin typeface="Times New Roman" panose="02020603050405020304" pitchFamily="18" charset="0"/>
                <a:cs typeface="Times New Roman" panose="02020603050405020304" pitchFamily="18" charset="0"/>
              </a:rPr>
              <a:t>r</a:t>
            </a:r>
            <a:r>
              <a:rPr sz="2000" spc="-5" dirty="0" smtClean="0">
                <a:latin typeface="Times New Roman" panose="02020603050405020304" pitchFamily="18" charset="0"/>
                <a:cs typeface="Times New Roman" panose="02020603050405020304" pitchFamily="18" charset="0"/>
              </a:rPr>
              <a:t> reduce</a:t>
            </a:r>
            <a:r>
              <a:rPr sz="2000" spc="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 th</a:t>
            </a:r>
            <a:r>
              <a:rPr sz="2000" spc="0" dirty="0" smtClean="0">
                <a:latin typeface="Times New Roman" panose="02020603050405020304" pitchFamily="18" charset="0"/>
                <a:cs typeface="Times New Roman" panose="02020603050405020304" pitchFamily="18" charset="0"/>
              </a:rPr>
              <a:t>e </a:t>
            </a:r>
            <a:r>
              <a:rPr sz="2000" spc="-5" dirty="0" smtClean="0">
                <a:latin typeface="Times New Roman" panose="02020603050405020304" pitchFamily="18" charset="0"/>
                <a:cs typeface="Times New Roman" panose="02020603050405020304" pitchFamily="18" charset="0"/>
              </a:rPr>
              <a:t>poly</a:t>
            </a:r>
            <a:r>
              <a:rPr sz="2000" spc="-10" dirty="0" smtClean="0">
                <a:latin typeface="Times New Roman" panose="02020603050405020304" pitchFamily="18" charset="0"/>
                <a:cs typeface="Times New Roman" panose="02020603050405020304" pitchFamily="18" charset="0"/>
              </a:rPr>
              <a:t>m</a:t>
            </a:r>
            <a:r>
              <a:rPr sz="2000" spc="-5" dirty="0" smtClean="0">
                <a:latin typeface="Times New Roman" panose="02020603050405020304" pitchFamily="18" charset="0"/>
                <a:cs typeface="Times New Roman" panose="02020603050405020304" pitchFamily="18" charset="0"/>
              </a:rPr>
              <a:t>erizatio</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o</a:t>
            </a:r>
            <a:r>
              <a:rPr sz="2000" spc="0" dirty="0" smtClean="0">
                <a:latin typeface="Times New Roman" panose="02020603050405020304" pitchFamily="18" charset="0"/>
                <a:cs typeface="Times New Roman" panose="02020603050405020304" pitchFamily="18" charset="0"/>
              </a:rPr>
              <a:t>f</a:t>
            </a:r>
            <a:r>
              <a:rPr sz="2000" spc="-5" dirty="0" smtClean="0">
                <a:latin typeface="Times New Roman" panose="02020603050405020304" pitchFamily="18" charset="0"/>
                <a:cs typeface="Times New Roman" panose="02020603050405020304" pitchFamily="18" charset="0"/>
              </a:rPr>
              <a:t> th</a:t>
            </a:r>
            <a:r>
              <a:rPr sz="2000" spc="0" dirty="0" smtClean="0">
                <a:latin typeface="Times New Roman" panose="02020603050405020304" pitchFamily="18" charset="0"/>
                <a:cs typeface="Times New Roman" panose="02020603050405020304" pitchFamily="18" charset="0"/>
              </a:rPr>
              <a:t>e</a:t>
            </a:r>
            <a:r>
              <a:rPr sz="2000" spc="-5" dirty="0" smtClean="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m</a:t>
            </a:r>
            <a:r>
              <a:rPr sz="2000" spc="-5" dirty="0" smtClean="0">
                <a:latin typeface="Times New Roman" panose="02020603050405020304" pitchFamily="18" charset="0"/>
                <a:cs typeface="Times New Roman" panose="02020603050405020304" pitchFamily="18" charset="0"/>
              </a:rPr>
              <a:t>elt</a:t>
            </a:r>
            <a:r>
              <a:rPr sz="2000" spc="0" dirty="0" smtClean="0">
                <a:latin typeface="Times New Roman" panose="02020603050405020304" pitchFamily="18" charset="0"/>
                <a:cs typeface="Times New Roman" panose="02020603050405020304" pitchFamily="18" charset="0"/>
              </a:rPr>
              <a:t>.</a:t>
            </a:r>
            <a:endParaRPr lang="en-US" sz="2000" spc="0" dirty="0" smtClean="0">
              <a:latin typeface="Times New Roman" panose="02020603050405020304" pitchFamily="18" charset="0"/>
              <a:cs typeface="Times New Roman" panose="02020603050405020304" pitchFamily="18" charset="0"/>
            </a:endParaRPr>
          </a:p>
          <a:p>
            <a:pPr marL="354965" marR="54610" indent="-342900" algn="just">
              <a:lnSpc>
                <a:spcPct val="150000"/>
              </a:lnSpc>
              <a:spcBef>
                <a:spcPts val="600"/>
              </a:spcBef>
              <a:spcAft>
                <a:spcPts val="600"/>
              </a:spcAft>
              <a:buFont typeface="Wingdings" panose="05000000000000000000" pitchFamily="2" charset="2"/>
              <a:buChar char="Ø"/>
              <a:tabLst>
                <a:tab pos="182880" algn="l"/>
              </a:tabLst>
            </a:pPr>
            <a:r>
              <a:rPr lang="en-US" sz="2000" b="1" u="sng" dirty="0" smtClean="0">
                <a:latin typeface="Times New Roman" panose="02020603050405020304" pitchFamily="18" charset="0"/>
                <a:cs typeface="Times New Roman" panose="02020603050405020304" pitchFamily="18" charset="0"/>
              </a:rPr>
              <a:t>Polymerization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 process by which molecules increase in size by the repeated addition of smaller molecules. Silicate magmas are polymerized liquids consisting of a network of SiO4 </a:t>
            </a:r>
            <a:r>
              <a:rPr lang="en-US" sz="2000" dirty="0" err="1">
                <a:latin typeface="Times New Roman" panose="02020603050405020304" pitchFamily="18" charset="0"/>
                <a:cs typeface="Times New Roman" panose="02020603050405020304" pitchFamily="18" charset="0"/>
              </a:rPr>
              <a:t>tetrahedra</a:t>
            </a:r>
            <a:r>
              <a:rPr lang="en-US" sz="2000" dirty="0">
                <a:latin typeface="Times New Roman" panose="02020603050405020304" pitchFamily="18" charset="0"/>
                <a:cs typeface="Times New Roman" panose="02020603050405020304" pitchFamily="18" charset="0"/>
              </a:rPr>
              <a:t> units linked by sharing oxygen atoms with neighboring </a:t>
            </a:r>
            <a:r>
              <a:rPr lang="en-US" sz="2000" dirty="0" err="1">
                <a:latin typeface="Times New Roman" panose="02020603050405020304" pitchFamily="18" charset="0"/>
                <a:cs typeface="Times New Roman" panose="02020603050405020304" pitchFamily="18" charset="0"/>
              </a:rPr>
              <a:t>tetrahedra</a:t>
            </a:r>
            <a:r>
              <a:rPr lang="en-US" sz="2000" dirty="0">
                <a:latin typeface="Times New Roman" panose="02020603050405020304" pitchFamily="18" charset="0"/>
                <a:cs typeface="Times New Roman" panose="02020603050405020304" pitchFamily="18" charset="0"/>
              </a:rPr>
              <a:t>.</a:t>
            </a:r>
            <a:endParaRPr sz="2000" dirty="0" smtClean="0">
              <a:latin typeface="Times New Roman" panose="02020603050405020304" pitchFamily="18" charset="0"/>
              <a:cs typeface="Times New Roman" panose="02020603050405020304" pitchFamily="18" charset="0"/>
            </a:endParaRPr>
          </a:p>
          <a:p>
            <a:pPr marL="354965" marR="217804" indent="-342900" algn="just">
              <a:lnSpc>
                <a:spcPct val="150000"/>
              </a:lnSpc>
              <a:spcBef>
                <a:spcPts val="600"/>
              </a:spcBef>
              <a:spcAft>
                <a:spcPts val="600"/>
              </a:spcAft>
              <a:buFont typeface="Wingdings" panose="05000000000000000000" pitchFamily="2" charset="2"/>
              <a:buChar char="Ø"/>
              <a:tabLst>
                <a:tab pos="182880" algn="l"/>
              </a:tabLst>
            </a:pPr>
            <a:r>
              <a:rPr sz="2000" b="1" u="sng" spc="-10" dirty="0" smtClean="0">
                <a:latin typeface="Times New Roman" panose="02020603050405020304" pitchFamily="18" charset="0"/>
                <a:cs typeface="Times New Roman" panose="02020603050405020304" pitchFamily="18" charset="0"/>
              </a:rPr>
              <a:t>W</a:t>
            </a:r>
            <a:r>
              <a:rPr sz="2000" b="1" u="sng" spc="-5" dirty="0" smtClean="0">
                <a:latin typeface="Times New Roman" panose="02020603050405020304" pitchFamily="18" charset="0"/>
                <a:cs typeface="Times New Roman" panose="02020603050405020304" pitchFamily="18" charset="0"/>
              </a:rPr>
              <a:t>ate</a:t>
            </a:r>
            <a:r>
              <a:rPr sz="2000" b="1" u="sng" spc="0" dirty="0" smtClean="0">
                <a:latin typeface="Times New Roman" panose="02020603050405020304" pitchFamily="18" charset="0"/>
                <a:cs typeface="Times New Roman" panose="02020603050405020304" pitchFamily="18" charset="0"/>
              </a:rPr>
              <a:t>r</a:t>
            </a:r>
            <a:r>
              <a:rPr sz="2000" spc="-5" dirty="0" smtClean="0">
                <a:latin typeface="Times New Roman" panose="02020603050405020304" pitchFamily="18" charset="0"/>
                <a:cs typeface="Times New Roman" panose="02020603050405020304" pitchFamily="18" charset="0"/>
              </a:rPr>
              <a:t> dra</a:t>
            </a:r>
            <a:r>
              <a:rPr sz="2000" spc="-10" dirty="0" smtClean="0">
                <a:latin typeface="Times New Roman" panose="02020603050405020304" pitchFamily="18" charset="0"/>
                <a:cs typeface="Times New Roman" panose="02020603050405020304" pitchFamily="18" charset="0"/>
              </a:rPr>
              <a:t>m</a:t>
            </a:r>
            <a:r>
              <a:rPr sz="2000" spc="-5" dirty="0" smtClean="0">
                <a:latin typeface="Times New Roman" panose="02020603050405020304" pitchFamily="18" charset="0"/>
                <a:cs typeface="Times New Roman" panose="02020603050405020304" pitchFamily="18" charset="0"/>
              </a:rPr>
              <a:t>aticall</a:t>
            </a:r>
            <a:r>
              <a:rPr sz="2000" spc="0" dirty="0" smtClean="0">
                <a:latin typeface="Times New Roman" panose="02020603050405020304" pitchFamily="18" charset="0"/>
                <a:cs typeface="Times New Roman" panose="02020603050405020304" pitchFamily="18" charset="0"/>
              </a:rPr>
              <a:t>y</a:t>
            </a:r>
            <a:r>
              <a:rPr sz="2000" spc="-5" dirty="0" smtClean="0">
                <a:latin typeface="Times New Roman" panose="02020603050405020304" pitchFamily="18" charset="0"/>
                <a:cs typeface="Times New Roman" panose="02020603050405020304" pitchFamily="18" charset="0"/>
              </a:rPr>
              <a:t> </a:t>
            </a:r>
            <a:r>
              <a:rPr sz="2000" b="1" u="sng" spc="-5" dirty="0" smtClean="0">
                <a:latin typeface="Times New Roman" panose="02020603050405020304" pitchFamily="18" charset="0"/>
                <a:cs typeface="Times New Roman" panose="02020603050405020304" pitchFamily="18" charset="0"/>
              </a:rPr>
              <a:t>reduce</a:t>
            </a:r>
            <a:r>
              <a:rPr sz="2000" b="1" u="sng" spc="0" dirty="0" smtClean="0">
                <a:latin typeface="Times New Roman" panose="02020603050405020304" pitchFamily="18" charset="0"/>
                <a:cs typeface="Times New Roman" panose="02020603050405020304" pitchFamily="18" charset="0"/>
              </a:rPr>
              <a:t>s </a:t>
            </a:r>
            <a:r>
              <a:rPr sz="2000" b="1" u="sng" spc="-5" dirty="0" smtClean="0">
                <a:latin typeface="Times New Roman" panose="02020603050405020304" pitchFamily="18" charset="0"/>
                <a:cs typeface="Times New Roman" panose="02020603050405020304" pitchFamily="18" charset="0"/>
              </a:rPr>
              <a:t>viscosity</a:t>
            </a:r>
            <a:r>
              <a:rPr sz="2000" spc="0" dirty="0" smtClean="0">
                <a:latin typeface="Times New Roman" panose="02020603050405020304" pitchFamily="18" charset="0"/>
                <a:cs typeface="Times New Roman" panose="02020603050405020304" pitchFamily="18" charset="0"/>
              </a:rPr>
              <a:t>,</a:t>
            </a:r>
            <a:r>
              <a:rPr sz="2000" spc="-5" dirty="0" smtClean="0">
                <a:latin typeface="Times New Roman" panose="02020603050405020304" pitchFamily="18" charset="0"/>
                <a:cs typeface="Times New Roman" panose="02020603050405020304" pitchFamily="18" charset="0"/>
              </a:rPr>
              <a:t> particularl</a:t>
            </a:r>
            <a:r>
              <a:rPr sz="2000" spc="0" dirty="0" smtClean="0">
                <a:latin typeface="Times New Roman" panose="02020603050405020304" pitchFamily="18" charset="0"/>
                <a:cs typeface="Times New Roman" panose="02020603050405020304" pitchFamily="18" charset="0"/>
              </a:rPr>
              <a:t>y</a:t>
            </a:r>
            <a:r>
              <a:rPr sz="2000" spc="-5" dirty="0" smtClean="0">
                <a:latin typeface="Times New Roman" panose="02020603050405020304" pitchFamily="18" charset="0"/>
                <a:cs typeface="Times New Roman" panose="02020603050405020304" pitchFamily="18" charset="0"/>
              </a:rPr>
              <a:t> o</a:t>
            </a:r>
            <a:r>
              <a:rPr sz="2000" spc="0" dirty="0" smtClean="0">
                <a:latin typeface="Times New Roman" panose="02020603050405020304" pitchFamily="18" charset="0"/>
                <a:cs typeface="Times New Roman" panose="02020603050405020304" pitchFamily="18" charset="0"/>
              </a:rPr>
              <a:t>f </a:t>
            </a:r>
            <a:r>
              <a:rPr sz="2000" spc="-5" dirty="0" smtClean="0">
                <a:latin typeface="Times New Roman" panose="02020603050405020304" pitchFamily="18" charset="0"/>
                <a:cs typeface="Times New Roman" panose="02020603050405020304" pitchFamily="18" charset="0"/>
              </a:rPr>
              <a:t>poly</a:t>
            </a:r>
            <a:r>
              <a:rPr sz="2000" spc="-10" dirty="0" smtClean="0">
                <a:latin typeface="Times New Roman" panose="02020603050405020304" pitchFamily="18" charset="0"/>
                <a:cs typeface="Times New Roman" panose="02020603050405020304" pitchFamily="18" charset="0"/>
              </a:rPr>
              <a:t>m</a:t>
            </a:r>
            <a:r>
              <a:rPr sz="2000" spc="-5" dirty="0" smtClean="0">
                <a:latin typeface="Times New Roman" panose="02020603050405020304" pitchFamily="18" charset="0"/>
                <a:cs typeface="Times New Roman" panose="02020603050405020304" pitchFamily="18" charset="0"/>
              </a:rPr>
              <a:t>erize</a:t>
            </a:r>
            <a:r>
              <a:rPr sz="2000" spc="0" dirty="0" smtClean="0">
                <a:latin typeface="Times New Roman" panose="02020603050405020304" pitchFamily="18" charset="0"/>
                <a:cs typeface="Times New Roman" panose="02020603050405020304" pitchFamily="18" charset="0"/>
              </a:rPr>
              <a:t>d</a:t>
            </a:r>
            <a:r>
              <a:rPr sz="2000" spc="-5" dirty="0" smtClean="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m</a:t>
            </a:r>
            <a:r>
              <a:rPr sz="2000" spc="-5" dirty="0" smtClean="0">
                <a:latin typeface="Times New Roman" panose="02020603050405020304" pitchFamily="18" charset="0"/>
                <a:cs typeface="Times New Roman" panose="02020603050405020304" pitchFamily="18" charset="0"/>
              </a:rPr>
              <a:t>elt</a:t>
            </a:r>
            <a:r>
              <a:rPr sz="2000" spc="0" dirty="0" smtClean="0">
                <a:latin typeface="Times New Roman" panose="02020603050405020304" pitchFamily="18" charset="0"/>
                <a:cs typeface="Times New Roman" panose="02020603050405020304" pitchFamily="18" charset="0"/>
              </a:rPr>
              <a:t>s</a:t>
            </a:r>
            <a:endParaRPr sz="2000" dirty="0">
              <a:latin typeface="Times New Roman" panose="02020603050405020304" pitchFamily="18" charset="0"/>
              <a:cs typeface="Times New Roman" panose="02020603050405020304" pitchFamily="18" charset="0"/>
            </a:endParaRPr>
          </a:p>
        </p:txBody>
      </p:sp>
      <p:sp>
        <p:nvSpPr>
          <p:cNvPr id="5" name="object 30"/>
          <p:cNvSpPr/>
          <p:nvPr/>
        </p:nvSpPr>
        <p:spPr>
          <a:xfrm>
            <a:off x="7871273" y="149892"/>
            <a:ext cx="4168493" cy="4787471"/>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258381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latin typeface="Times New Roman" panose="02020603050405020304" pitchFamily="18" charset="0"/>
                <a:cs typeface="Times New Roman" panose="02020603050405020304" pitchFamily="18" charset="0"/>
              </a:rPr>
              <a:t>Polymerization affected by water content into magma:</a:t>
            </a:r>
          </a:p>
        </p:txBody>
      </p:sp>
      <p:sp>
        <p:nvSpPr>
          <p:cNvPr id="3" name="Content Placeholder 2"/>
          <p:cNvSpPr>
            <a:spLocks noGrp="1"/>
          </p:cNvSpPr>
          <p:nvPr>
            <p:ph idx="1"/>
          </p:nvPr>
        </p:nvSpPr>
        <p:spPr/>
        <p:txBody>
          <a:bodyPr>
            <a:normAutofit/>
          </a:bodyPr>
          <a:lstStyle/>
          <a:p>
            <a:pPr algn="just">
              <a:lnSpc>
                <a:spcPct val="150000"/>
              </a:lnSpc>
            </a:pPr>
            <a:r>
              <a:rPr lang="en-US" sz="2000" dirty="0">
                <a:latin typeface="Times New Roman" panose="02020603050405020304" pitchFamily="18" charset="0"/>
                <a:cs typeface="Times New Roman" panose="02020603050405020304" pitchFamily="18" charset="0"/>
              </a:rPr>
              <a:t>Water decreases </a:t>
            </a:r>
            <a:r>
              <a:rPr lang="en-US" sz="2000" dirty="0" smtClean="0">
                <a:latin typeface="Times New Roman" panose="02020603050405020304" pitchFamily="18" charset="0"/>
                <a:cs typeface="Times New Roman" panose="02020603050405020304" pitchFamily="18" charset="0"/>
              </a:rPr>
              <a:t>polymerization </a:t>
            </a:r>
            <a:r>
              <a:rPr lang="en-US" sz="2000" dirty="0">
                <a:latin typeface="Times New Roman" panose="02020603050405020304" pitchFamily="18" charset="0"/>
                <a:cs typeface="Times New Roman" panose="02020603050405020304" pitchFamily="18" charset="0"/>
              </a:rPr>
              <a:t>by reacting with bridging oxygen to form non-bridging oxygen and hydroxyl molecules. </a:t>
            </a:r>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solubility of water in silica-rich magmas is, therefore, much higher than silica-poor due to high degree of </a:t>
            </a:r>
            <a:r>
              <a:rPr lang="en-US" sz="2000" dirty="0" smtClean="0">
                <a:latin typeface="Times New Roman" panose="02020603050405020304" pitchFamily="18" charset="0"/>
                <a:cs typeface="Times New Roman" panose="02020603050405020304" pitchFamily="18" charset="0"/>
              </a:rPr>
              <a:t>polymerization. </a:t>
            </a:r>
            <a:r>
              <a:rPr lang="en-US" sz="2000" dirty="0">
                <a:latin typeface="Times New Roman" panose="02020603050405020304" pitchFamily="18" charset="0"/>
                <a:cs typeface="Times New Roman" panose="02020603050405020304" pitchFamily="18" charset="0"/>
              </a:rPr>
              <a:t>Water decreases the viscosity of magmas by decreasing the degree of </a:t>
            </a:r>
            <a:r>
              <a:rPr lang="en-US" sz="2000" dirty="0" smtClean="0">
                <a:latin typeface="Times New Roman" panose="02020603050405020304" pitchFamily="18" charset="0"/>
                <a:cs typeface="Times New Roman" panose="02020603050405020304" pitchFamily="18" charset="0"/>
              </a:rPr>
              <a:t>polymerization.</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335182" y="3883683"/>
            <a:ext cx="5874695" cy="2542172"/>
          </a:xfrm>
          <a:prstGeom prst="rect">
            <a:avLst/>
          </a:prstGeom>
        </p:spPr>
      </p:pic>
    </p:spTree>
    <p:extLst>
      <p:ext uri="{BB962C8B-B14F-4D97-AF65-F5344CB8AC3E}">
        <p14:creationId xmlns:p14="http://schemas.microsoft.com/office/powerpoint/2010/main" val="772176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62131" y="297856"/>
            <a:ext cx="8675272" cy="6330779"/>
          </a:xfrm>
          <a:prstGeom prst="rect">
            <a:avLst/>
          </a:prstGeom>
        </p:spPr>
      </p:pic>
    </p:spTree>
    <p:extLst>
      <p:ext uri="{BB962C8B-B14F-4D97-AF65-F5344CB8AC3E}">
        <p14:creationId xmlns:p14="http://schemas.microsoft.com/office/powerpoint/2010/main" val="3693366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7431" y="158983"/>
            <a:ext cx="8718997" cy="6350117"/>
          </a:xfrm>
          <a:prstGeom prst="rect">
            <a:avLst/>
          </a:prstGeom>
        </p:spPr>
      </p:pic>
    </p:spTree>
    <p:extLst>
      <p:ext uri="{BB962C8B-B14F-4D97-AF65-F5344CB8AC3E}">
        <p14:creationId xmlns:p14="http://schemas.microsoft.com/office/powerpoint/2010/main" val="3530782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object 60"/>
          <p:cNvSpPr txBox="1"/>
          <p:nvPr/>
        </p:nvSpPr>
        <p:spPr>
          <a:xfrm>
            <a:off x="452561" y="1118614"/>
            <a:ext cx="9394824" cy="4149970"/>
          </a:xfrm>
          <a:prstGeom prst="rect">
            <a:avLst/>
          </a:prstGeom>
        </p:spPr>
        <p:txBody>
          <a:bodyPr vert="horz" wrap="square" lIns="0" tIns="0" rIns="0" bIns="0" rtlCol="0">
            <a:noAutofit/>
          </a:bodyPr>
          <a:lstStyle/>
          <a:p>
            <a:pPr marL="1508760" marR="12700" indent="-957580">
              <a:lnSpc>
                <a:spcPct val="150000"/>
              </a:lnSpc>
              <a:buFont typeface="Arial" panose="020B0604020202020204" pitchFamily="34" charset="0"/>
              <a:buChar char="•"/>
            </a:pPr>
            <a:r>
              <a:rPr sz="2000" spc="-5" dirty="0" smtClean="0">
                <a:latin typeface="Times New Roman" panose="02020603050405020304" pitchFamily="18" charset="0"/>
                <a:cs typeface="Times New Roman" panose="02020603050405020304" pitchFamily="18" charset="0"/>
              </a:rPr>
              <a:t>Effec</a:t>
            </a:r>
            <a:r>
              <a:rPr sz="2000" spc="0" dirty="0" smtClean="0">
                <a:latin typeface="Times New Roman" panose="02020603050405020304" pitchFamily="18" charset="0"/>
                <a:cs typeface="Times New Roman" panose="02020603050405020304" pitchFamily="18" charset="0"/>
              </a:rPr>
              <a:t>t</a:t>
            </a:r>
            <a:r>
              <a:rPr sz="2000" spc="-5" dirty="0" smtClean="0">
                <a:latin typeface="Times New Roman" panose="02020603050405020304" pitchFamily="18" charset="0"/>
                <a:cs typeface="Times New Roman" panose="02020603050405020304" pitchFamily="18" charset="0"/>
              </a:rPr>
              <a:t> o</a:t>
            </a:r>
            <a:r>
              <a:rPr sz="2000" spc="0" dirty="0" smtClean="0">
                <a:latin typeface="Times New Roman" panose="02020603050405020304" pitchFamily="18" charset="0"/>
                <a:cs typeface="Times New Roman" panose="02020603050405020304" pitchFamily="18" charset="0"/>
              </a:rPr>
              <a:t>f</a:t>
            </a:r>
            <a:r>
              <a:rPr sz="2000" spc="-5" dirty="0" smtClean="0">
                <a:latin typeface="Times New Roman" panose="02020603050405020304" pitchFamily="18" charset="0"/>
                <a:cs typeface="Times New Roman" panose="02020603050405020304" pitchFamily="18" charset="0"/>
              </a:rPr>
              <a:t> crystallizatio</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o</a:t>
            </a:r>
            <a:r>
              <a:rPr sz="2000" spc="0" dirty="0" smtClean="0">
                <a:latin typeface="Times New Roman" panose="02020603050405020304" pitchFamily="18" charset="0"/>
                <a:cs typeface="Times New Roman" panose="02020603050405020304" pitchFamily="18" charset="0"/>
              </a:rPr>
              <a:t>n </a:t>
            </a:r>
            <a:r>
              <a:rPr sz="2000" spc="-5" dirty="0" smtClean="0">
                <a:latin typeface="Times New Roman" panose="02020603050405020304" pitchFamily="18" charset="0"/>
                <a:cs typeface="Times New Roman" panose="02020603050405020304" pitchFamily="18" charset="0"/>
              </a:rPr>
              <a:t>viscosit</a:t>
            </a:r>
            <a:r>
              <a:rPr sz="2000" spc="0" dirty="0" smtClean="0">
                <a:latin typeface="Times New Roman" panose="02020603050405020304" pitchFamily="18" charset="0"/>
                <a:cs typeface="Times New Roman" panose="02020603050405020304" pitchFamily="18" charset="0"/>
              </a:rPr>
              <a:t>y</a:t>
            </a:r>
            <a:endParaRPr sz="2000" dirty="0">
              <a:latin typeface="Times New Roman" panose="02020603050405020304" pitchFamily="18" charset="0"/>
              <a:cs typeface="Times New Roman" panose="02020603050405020304" pitchFamily="18" charset="0"/>
            </a:endParaRPr>
          </a:p>
          <a:p>
            <a:pPr marL="354965" marR="872490" indent="-342900">
              <a:lnSpc>
                <a:spcPct val="150000"/>
              </a:lnSpc>
              <a:spcBef>
                <a:spcPts val="600"/>
              </a:spcBef>
              <a:spcAft>
                <a:spcPts val="600"/>
              </a:spcAft>
              <a:buFont typeface="Arial" panose="020B0604020202020204" pitchFamily="34" charset="0"/>
              <a:buChar char="•"/>
              <a:tabLst>
                <a:tab pos="182880" algn="l"/>
              </a:tabLst>
            </a:pPr>
            <a:r>
              <a:rPr sz="2000" spc="-5" dirty="0" smtClean="0">
                <a:latin typeface="Times New Roman" panose="02020603050405020304" pitchFamily="18" charset="0"/>
                <a:cs typeface="Times New Roman" panose="02020603050405020304" pitchFamily="18" charset="0"/>
              </a:rPr>
              <a:t>Eff</a:t>
            </a:r>
            <a:r>
              <a:rPr sz="2000" spc="-10" dirty="0" smtClean="0">
                <a:latin typeface="Times New Roman" panose="02020603050405020304" pitchFamily="18" charset="0"/>
                <a:cs typeface="Times New Roman" panose="02020603050405020304" pitchFamily="18" charset="0"/>
              </a:rPr>
              <a:t>ec</a:t>
            </a:r>
            <a:r>
              <a:rPr sz="2000" spc="-5" dirty="0" smtClean="0">
                <a:latin typeface="Times New Roman" panose="02020603050405020304" pitchFamily="18" charset="0"/>
                <a:cs typeface="Times New Roman" panose="02020603050405020304" pitchFamily="18" charset="0"/>
              </a:rPr>
              <a:t>t </a:t>
            </a:r>
            <a:r>
              <a:rPr sz="2000" spc="-10" dirty="0" smtClean="0">
                <a:latin typeface="Times New Roman" panose="02020603050405020304" pitchFamily="18" charset="0"/>
                <a:cs typeface="Times New Roman" panose="02020603050405020304" pitchFamily="18" charset="0"/>
              </a:rPr>
              <a:t>o</a:t>
            </a:r>
            <a:r>
              <a:rPr sz="2000" spc="-5" dirty="0" smtClean="0">
                <a:latin typeface="Times New Roman" panose="02020603050405020304" pitchFamily="18" charset="0"/>
                <a:cs typeface="Times New Roman" panose="02020603050405020304" pitchFamily="18" charset="0"/>
              </a:rPr>
              <a:t>f </a:t>
            </a:r>
            <a:r>
              <a:rPr sz="2000" spc="-10" dirty="0" smtClean="0">
                <a:latin typeface="Times New Roman" panose="02020603050405020304" pitchFamily="18" charset="0"/>
                <a:cs typeface="Times New Roman" panose="02020603050405020304" pitchFamily="18" charset="0"/>
              </a:rPr>
              <a:t>c</a:t>
            </a:r>
            <a:r>
              <a:rPr sz="2000" spc="-5" dirty="0" smtClean="0">
                <a:latin typeface="Times New Roman" panose="02020603050405020304" pitchFamily="18" charset="0"/>
                <a:cs typeface="Times New Roman" panose="02020603050405020304" pitchFamily="18" charset="0"/>
              </a:rPr>
              <a:t>r</a:t>
            </a:r>
            <a:r>
              <a:rPr sz="2000" spc="-10" dirty="0" smtClean="0">
                <a:latin typeface="Times New Roman" panose="02020603050405020304" pitchFamily="18" charset="0"/>
                <a:cs typeface="Times New Roman" panose="02020603050405020304" pitchFamily="18" charset="0"/>
              </a:rPr>
              <a:t>ys</a:t>
            </a:r>
            <a:r>
              <a:rPr sz="2000" spc="-5" dirty="0" smtClean="0">
                <a:latin typeface="Times New Roman" panose="02020603050405020304" pitchFamily="18" charset="0"/>
                <a:cs typeface="Times New Roman" panose="02020603050405020304" pitchFamily="18" charset="0"/>
              </a:rPr>
              <a:t>t</a:t>
            </a:r>
            <a:r>
              <a:rPr sz="2000" spc="-10" dirty="0" smtClean="0">
                <a:latin typeface="Times New Roman" panose="02020603050405020304" pitchFamily="18" charset="0"/>
                <a:cs typeface="Times New Roman" panose="02020603050405020304" pitchFamily="18" charset="0"/>
              </a:rPr>
              <a:t>a</a:t>
            </a:r>
            <a:r>
              <a:rPr sz="2000" spc="-5" dirty="0" smtClean="0">
                <a:latin typeface="Times New Roman" panose="02020603050405020304" pitchFamily="18" charset="0"/>
                <a:cs typeface="Times New Roman" panose="02020603050405020304" pitchFamily="18" charset="0"/>
              </a:rPr>
              <a:t>l</a:t>
            </a:r>
            <a:r>
              <a:rPr sz="2000" spc="-10" dirty="0" smtClean="0">
                <a:latin typeface="Times New Roman" panose="02020603050405020304" pitchFamily="18" charset="0"/>
                <a:cs typeface="Times New Roman" panose="02020603050405020304" pitchFamily="18" charset="0"/>
              </a:rPr>
              <a:t>s </a:t>
            </a:r>
            <a:r>
              <a:rPr sz="2000" spc="-5" dirty="0" smtClean="0">
                <a:latin typeface="Times New Roman" panose="02020603050405020304" pitchFamily="18" charset="0"/>
                <a:cs typeface="Times New Roman" panose="02020603050405020304" pitchFamily="18" charset="0"/>
              </a:rPr>
              <a:t>(</a:t>
            </a:r>
            <a:r>
              <a:rPr sz="2000" spc="-10" dirty="0" smtClean="0">
                <a:latin typeface="Times New Roman" panose="02020603050405020304" pitchFamily="18" charset="0"/>
                <a:cs typeface="Times New Roman" panose="02020603050405020304" pitchFamily="18" charset="0"/>
              </a:rPr>
              <a:t>and bubb</a:t>
            </a:r>
            <a:r>
              <a:rPr sz="2000" spc="-5" dirty="0" smtClean="0">
                <a:latin typeface="Times New Roman" panose="02020603050405020304" pitchFamily="18" charset="0"/>
                <a:cs typeface="Times New Roman" panose="02020603050405020304" pitchFamily="18" charset="0"/>
              </a:rPr>
              <a:t>l</a:t>
            </a:r>
            <a:r>
              <a:rPr sz="2000" spc="-10" dirty="0" smtClean="0">
                <a:latin typeface="Times New Roman" panose="02020603050405020304" pitchFamily="18" charset="0"/>
                <a:cs typeface="Times New Roman" panose="02020603050405020304" pitchFamily="18" charset="0"/>
              </a:rPr>
              <a:t>es</a:t>
            </a:r>
            <a:r>
              <a:rPr sz="2000" spc="-5"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583565" lvl="1" indent="-342900">
              <a:lnSpc>
                <a:spcPct val="150000"/>
              </a:lnSpc>
              <a:spcBef>
                <a:spcPts val="600"/>
              </a:spcBef>
              <a:spcAft>
                <a:spcPts val="600"/>
              </a:spcAft>
              <a:buFont typeface="Arial" panose="020B0604020202020204" pitchFamily="34" charset="0"/>
              <a:buChar char="•"/>
              <a:tabLst>
                <a:tab pos="384175" algn="l"/>
              </a:tabLst>
            </a:pPr>
            <a:r>
              <a:rPr sz="2000" spc="0" dirty="0" smtClean="0">
                <a:latin typeface="Times New Roman" panose="02020603050405020304" pitchFamily="18" charset="0"/>
                <a:cs typeface="Times New Roman" panose="02020603050405020304" pitchFamily="18" charset="0"/>
              </a:rPr>
              <a:t>Increase</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viscosity</a:t>
            </a:r>
            <a:endParaRPr sz="2000" dirty="0">
              <a:latin typeface="Times New Roman" panose="02020603050405020304" pitchFamily="18" charset="0"/>
              <a:cs typeface="Times New Roman" panose="02020603050405020304" pitchFamily="18" charset="0"/>
            </a:endParaRPr>
          </a:p>
        </p:txBody>
      </p:sp>
      <p:sp>
        <p:nvSpPr>
          <p:cNvPr id="4" name="object 28"/>
          <p:cNvSpPr txBox="1"/>
          <p:nvPr/>
        </p:nvSpPr>
        <p:spPr>
          <a:xfrm>
            <a:off x="3885223" y="335854"/>
            <a:ext cx="3378835" cy="340995"/>
          </a:xfrm>
          <a:prstGeom prst="rect">
            <a:avLst/>
          </a:prstGeom>
        </p:spPr>
        <p:txBody>
          <a:bodyPr vert="horz" wrap="square" lIns="0" tIns="0" rIns="0" bIns="0" rtlCol="0">
            <a:noAutofit/>
          </a:bodyPr>
          <a:lstStyle/>
          <a:p>
            <a:pPr marL="12700">
              <a:lnSpc>
                <a:spcPct val="100000"/>
              </a:lnSpc>
            </a:pPr>
            <a:r>
              <a:rPr sz="2200" spc="-5" dirty="0" smtClean="0">
                <a:latin typeface="Impact"/>
                <a:cs typeface="Impact"/>
              </a:rPr>
              <a:t>Effec</a:t>
            </a:r>
            <a:r>
              <a:rPr sz="2200" spc="0" dirty="0" smtClean="0">
                <a:latin typeface="Impact"/>
                <a:cs typeface="Impact"/>
              </a:rPr>
              <a:t>t</a:t>
            </a:r>
            <a:r>
              <a:rPr sz="2200" spc="-5" dirty="0" smtClean="0">
                <a:latin typeface="Impact"/>
                <a:cs typeface="Impact"/>
              </a:rPr>
              <a:t> o</a:t>
            </a:r>
            <a:r>
              <a:rPr sz="2200" spc="0" dirty="0" smtClean="0">
                <a:latin typeface="Impact"/>
                <a:cs typeface="Impact"/>
              </a:rPr>
              <a:t>f</a:t>
            </a:r>
            <a:r>
              <a:rPr sz="2200" spc="-5" dirty="0" smtClean="0">
                <a:latin typeface="Impact"/>
                <a:cs typeface="Impact"/>
              </a:rPr>
              <a:t> </a:t>
            </a:r>
            <a:r>
              <a:rPr sz="2200" spc="-10" dirty="0" smtClean="0">
                <a:latin typeface="Impact"/>
                <a:cs typeface="Impact"/>
              </a:rPr>
              <a:t>C</a:t>
            </a:r>
            <a:r>
              <a:rPr sz="2200" spc="-5" dirty="0" smtClean="0">
                <a:latin typeface="Impact"/>
                <a:cs typeface="Impact"/>
              </a:rPr>
              <a:t>rystal</a:t>
            </a:r>
            <a:r>
              <a:rPr sz="2200" spc="0" dirty="0" smtClean="0">
                <a:latin typeface="Impact"/>
                <a:cs typeface="Impact"/>
              </a:rPr>
              <a:t>s</a:t>
            </a:r>
            <a:r>
              <a:rPr sz="2200" spc="-5" dirty="0" smtClean="0">
                <a:latin typeface="Impact"/>
                <a:cs typeface="Impact"/>
              </a:rPr>
              <a:t> o</a:t>
            </a:r>
            <a:r>
              <a:rPr sz="2200" spc="0" dirty="0" smtClean="0">
                <a:latin typeface="Impact"/>
                <a:cs typeface="Impact"/>
              </a:rPr>
              <a:t>n</a:t>
            </a:r>
            <a:r>
              <a:rPr sz="2200" spc="-5" dirty="0" smtClean="0">
                <a:latin typeface="Impact"/>
                <a:cs typeface="Impact"/>
              </a:rPr>
              <a:t> Viscosit</a:t>
            </a:r>
            <a:r>
              <a:rPr sz="2200" spc="0" dirty="0" smtClean="0">
                <a:latin typeface="Impact"/>
                <a:cs typeface="Impact"/>
              </a:rPr>
              <a:t>y</a:t>
            </a:r>
            <a:endParaRPr sz="2200" dirty="0">
              <a:latin typeface="Impact"/>
              <a:cs typeface="Impact"/>
            </a:endParaRPr>
          </a:p>
        </p:txBody>
      </p:sp>
      <p:sp>
        <p:nvSpPr>
          <p:cNvPr id="5" name="object 29"/>
          <p:cNvSpPr/>
          <p:nvPr/>
        </p:nvSpPr>
        <p:spPr>
          <a:xfrm>
            <a:off x="3916680" y="1986507"/>
            <a:ext cx="5930705" cy="398341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793688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5" name="object 60"/>
          <p:cNvSpPr txBox="1"/>
          <p:nvPr/>
        </p:nvSpPr>
        <p:spPr>
          <a:xfrm>
            <a:off x="1496060" y="731520"/>
            <a:ext cx="7633872" cy="1741834"/>
          </a:xfrm>
          <a:prstGeom prst="rect">
            <a:avLst/>
          </a:prstGeom>
        </p:spPr>
        <p:txBody>
          <a:bodyPr vert="horz" wrap="square" lIns="0" tIns="0" rIns="0" bIns="0" rtlCol="0">
            <a:noAutofit/>
          </a:bodyPr>
          <a:lstStyle/>
          <a:p>
            <a:pPr marL="378460">
              <a:lnSpc>
                <a:spcPct val="100000"/>
              </a:lnSpc>
            </a:pPr>
            <a:r>
              <a:rPr sz="3600" spc="-5" dirty="0" smtClean="0">
                <a:latin typeface="Impact"/>
                <a:cs typeface="Impact"/>
              </a:rPr>
              <a:t>Carbonatites</a:t>
            </a:r>
            <a:r>
              <a:rPr sz="3600" spc="0" dirty="0" smtClean="0">
                <a:latin typeface="Impact"/>
                <a:cs typeface="Impact"/>
              </a:rPr>
              <a:t>:</a:t>
            </a:r>
            <a:r>
              <a:rPr sz="3600" spc="-5" dirty="0" smtClean="0">
                <a:latin typeface="Impact"/>
                <a:cs typeface="Impact"/>
              </a:rPr>
              <a:t> th</a:t>
            </a:r>
            <a:r>
              <a:rPr sz="3600" spc="0" dirty="0" smtClean="0">
                <a:latin typeface="Impact"/>
                <a:cs typeface="Impact"/>
              </a:rPr>
              <a:t>e</a:t>
            </a:r>
            <a:r>
              <a:rPr sz="3600" spc="-5" dirty="0" smtClean="0">
                <a:latin typeface="Impact"/>
                <a:cs typeface="Impact"/>
              </a:rPr>
              <a:t> exception</a:t>
            </a:r>
            <a:r>
              <a:rPr sz="3600" spc="0" dirty="0" smtClean="0">
                <a:latin typeface="Impact"/>
                <a:cs typeface="Impact"/>
              </a:rPr>
              <a:t>s</a:t>
            </a:r>
            <a:endParaRPr sz="3600" dirty="0">
              <a:latin typeface="Impact"/>
              <a:cs typeface="Impact"/>
            </a:endParaRPr>
          </a:p>
          <a:p>
            <a:pPr>
              <a:lnSpc>
                <a:spcPts val="1400"/>
              </a:lnSpc>
              <a:spcBef>
                <a:spcPts val="39"/>
              </a:spcBef>
            </a:pPr>
            <a:endParaRPr sz="2400" dirty="0"/>
          </a:p>
          <a:p>
            <a:pPr marL="12065">
              <a:lnSpc>
                <a:spcPct val="100000"/>
              </a:lnSpc>
              <a:tabLst>
                <a:tab pos="182880" algn="l"/>
              </a:tabLst>
            </a:pPr>
            <a:r>
              <a:rPr sz="2400" spc="-5" dirty="0" smtClean="0">
                <a:latin typeface="Arial"/>
                <a:cs typeface="Arial"/>
              </a:rPr>
              <a:t>C</a:t>
            </a:r>
            <a:r>
              <a:rPr sz="2400" spc="-10" dirty="0" smtClean="0">
                <a:latin typeface="Arial"/>
                <a:cs typeface="Arial"/>
              </a:rPr>
              <a:t>a</a:t>
            </a:r>
            <a:r>
              <a:rPr sz="2400" spc="-5" dirty="0" smtClean="0">
                <a:latin typeface="Arial"/>
                <a:cs typeface="Arial"/>
              </a:rPr>
              <a:t>r</a:t>
            </a:r>
            <a:r>
              <a:rPr sz="2400" spc="-10" dirty="0" smtClean="0">
                <a:latin typeface="Arial"/>
                <a:cs typeface="Arial"/>
              </a:rPr>
              <a:t>bona</a:t>
            </a:r>
            <a:r>
              <a:rPr sz="2400" spc="-5" dirty="0" smtClean="0">
                <a:latin typeface="Arial"/>
                <a:cs typeface="Arial"/>
              </a:rPr>
              <a:t>tit</a:t>
            </a:r>
            <a:r>
              <a:rPr sz="2400" spc="-10" dirty="0" smtClean="0">
                <a:latin typeface="Arial"/>
                <a:cs typeface="Arial"/>
              </a:rPr>
              <a:t>e magmas</a:t>
            </a:r>
            <a:endParaRPr sz="2400" dirty="0">
              <a:latin typeface="Arial"/>
              <a:cs typeface="Arial"/>
            </a:endParaRPr>
          </a:p>
        </p:txBody>
      </p:sp>
      <p:sp>
        <p:nvSpPr>
          <p:cNvPr id="7" name="object 61"/>
          <p:cNvSpPr txBox="1"/>
          <p:nvPr/>
        </p:nvSpPr>
        <p:spPr>
          <a:xfrm>
            <a:off x="651092" y="2639436"/>
            <a:ext cx="10115645" cy="3156057"/>
          </a:xfrm>
          <a:prstGeom prst="rect">
            <a:avLst/>
          </a:prstGeom>
        </p:spPr>
        <p:txBody>
          <a:bodyPr vert="horz" wrap="square" lIns="0" tIns="0" rIns="0" bIns="0" rtlCol="0">
            <a:noAutofit/>
          </a:bodyPr>
          <a:lstStyle/>
          <a:p>
            <a:pPr marL="182880" marR="12700">
              <a:lnSpc>
                <a:spcPct val="150000"/>
              </a:lnSpc>
            </a:pP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e so</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u</a:t>
            </a:r>
            <a:r>
              <a:rPr sz="2400" spc="-5" dirty="0" smtClean="0">
                <a:latin typeface="Times New Roman" panose="02020603050405020304" pitchFamily="18" charset="0"/>
                <a:cs typeface="Times New Roman" panose="02020603050405020304" pitchFamily="18" charset="0"/>
              </a:rPr>
              <a:t>ti</a:t>
            </a:r>
            <a:r>
              <a:rPr sz="2400" spc="-10" dirty="0" smtClean="0">
                <a:latin typeface="Times New Roman" panose="02020603050405020304" pitchFamily="18" charset="0"/>
                <a:cs typeface="Times New Roman" panose="02020603050405020304" pitchFamily="18" charset="0"/>
              </a:rPr>
              <a:t>ons o</a:t>
            </a:r>
            <a:r>
              <a:rPr sz="2400" spc="-5" dirty="0" smtClean="0">
                <a:latin typeface="Times New Roman" panose="02020603050405020304" pitchFamily="18" charset="0"/>
                <a:cs typeface="Times New Roman" panose="02020603050405020304" pitchFamily="18" charset="0"/>
              </a:rPr>
              <a:t>f </a:t>
            </a:r>
            <a:r>
              <a:rPr sz="2400" spc="-10" dirty="0" smtClean="0">
                <a:latin typeface="Times New Roman" panose="02020603050405020304" pitchFamily="18" charset="0"/>
                <a:cs typeface="Times New Roman" panose="02020603050405020304" pitchFamily="18" charset="0"/>
              </a:rPr>
              <a:t>ma</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n</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y ca</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bona</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 (C</a:t>
            </a:r>
            <a:r>
              <a:rPr sz="2400" spc="-10" dirty="0" smtClean="0">
                <a:latin typeface="Times New Roman" panose="02020603050405020304" pitchFamily="18" charset="0"/>
                <a:cs typeface="Times New Roman" panose="02020603050405020304" pitchFamily="18" charset="0"/>
              </a:rPr>
              <a:t>O</a:t>
            </a:r>
            <a:r>
              <a:rPr sz="2400" spc="30" baseline="-20467" dirty="0" smtClean="0">
                <a:latin typeface="Times New Roman" panose="02020603050405020304" pitchFamily="18" charset="0"/>
                <a:cs typeface="Times New Roman" panose="02020603050405020304" pitchFamily="18" charset="0"/>
              </a:rPr>
              <a:t>3</a:t>
            </a:r>
            <a:r>
              <a:rPr sz="2400" spc="-5" dirty="0" smtClean="0">
                <a:latin typeface="Times New Roman" panose="02020603050405020304" pitchFamily="18" charset="0"/>
                <a:cs typeface="Times New Roman" panose="02020603050405020304" pitchFamily="18" charset="0"/>
              </a:rPr>
              <a:t>)</a:t>
            </a:r>
            <a:r>
              <a:rPr sz="2400" spc="2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m</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ne</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s </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he</a:t>
            </a:r>
            <a:r>
              <a:rPr sz="2400" spc="-5" dirty="0" smtClean="0">
                <a:latin typeface="Times New Roman" panose="02020603050405020304" pitchFamily="18" charset="0"/>
                <a:cs typeface="Times New Roman" panose="02020603050405020304" pitchFamily="18" charset="0"/>
              </a:rPr>
              <a:t>r t</a:t>
            </a:r>
            <a:r>
              <a:rPr sz="2400" spc="-10" dirty="0" smtClean="0">
                <a:latin typeface="Times New Roman" panose="02020603050405020304" pitchFamily="18" charset="0"/>
                <a:cs typeface="Times New Roman" panose="02020603050405020304" pitchFamily="18" charset="0"/>
              </a:rPr>
              <a:t>han s</a:t>
            </a:r>
            <a:r>
              <a:rPr sz="2400" spc="-5" dirty="0" smtClean="0">
                <a:latin typeface="Times New Roman" panose="02020603050405020304" pitchFamily="18" charset="0"/>
                <a:cs typeface="Times New Roman" panose="02020603050405020304" pitchFamily="18" charset="0"/>
              </a:rPr>
              <a:t>ili</a:t>
            </a:r>
            <a:r>
              <a:rPr sz="2400" spc="-10" dirty="0" smtClean="0">
                <a:latin typeface="Times New Roman" panose="02020603050405020304" pitchFamily="18" charset="0"/>
                <a:cs typeface="Times New Roman" panose="02020603050405020304" pitchFamily="18" charset="0"/>
              </a:rPr>
              <a:t>ca</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es</a:t>
            </a:r>
            <a:r>
              <a:rPr sz="2400" spc="-5" dirty="0" smtClean="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354965" marR="282575" indent="-342900">
              <a:lnSpc>
                <a:spcPct val="150000"/>
              </a:lnSpc>
              <a:spcBef>
                <a:spcPts val="135"/>
              </a:spcBef>
              <a:buFont typeface="Arial" panose="020B0604020202020204" pitchFamily="34" charset="0"/>
              <a:buChar char="•"/>
              <a:tabLst>
                <a:tab pos="182880" algn="l"/>
              </a:tabLst>
            </a:pPr>
            <a:r>
              <a:rPr sz="2400" spc="-5" dirty="0" smtClean="0">
                <a:latin typeface="Times New Roman" panose="02020603050405020304" pitchFamily="18" charset="0"/>
                <a:cs typeface="Times New Roman" panose="02020603050405020304" pitchFamily="18" charset="0"/>
              </a:rPr>
              <a:t>C</a:t>
            </a:r>
            <a:r>
              <a:rPr sz="2400" spc="-10" dirty="0" smtClean="0">
                <a:latin typeface="Times New Roman" panose="02020603050405020304" pitchFamily="18" charset="0"/>
                <a:cs typeface="Times New Roman" panose="02020603050405020304" pitchFamily="18" charset="0"/>
              </a:rPr>
              <a:t>an e</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up</a:t>
            </a:r>
            <a:r>
              <a:rPr sz="2400" spc="-5" dirty="0" smtClean="0">
                <a:latin typeface="Times New Roman" panose="02020603050405020304" pitchFamily="18" charset="0"/>
                <a:cs typeface="Times New Roman" panose="02020603050405020304" pitchFamily="18" charset="0"/>
              </a:rPr>
              <a:t>t </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t </a:t>
            </a:r>
            <a:r>
              <a:rPr sz="2400" spc="-10" dirty="0" smtClean="0">
                <a:latin typeface="Times New Roman" panose="02020603050405020304" pitchFamily="18" charset="0"/>
                <a:cs typeface="Times New Roman" panose="02020603050405020304" pitchFamily="18" charset="0"/>
              </a:rPr>
              <a:t>su</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p</a:t>
            </a:r>
            <a:r>
              <a:rPr sz="2400" spc="-5" dirty="0" smtClean="0">
                <a:latin typeface="Times New Roman" panose="02020603050405020304" pitchFamily="18" charset="0"/>
                <a:cs typeface="Times New Roman" panose="02020603050405020304" pitchFamily="18" charset="0"/>
              </a:rPr>
              <a:t>ri</a:t>
            </a:r>
            <a:r>
              <a:rPr sz="2400" spc="-10" dirty="0" smtClean="0">
                <a:latin typeface="Times New Roman" panose="02020603050405020304" pitchFamily="18" charset="0"/>
                <a:cs typeface="Times New Roman" panose="02020603050405020304" pitchFamily="18" charset="0"/>
              </a:rPr>
              <a:t>s</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ng</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y </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ow</a:t>
            </a:r>
            <a:r>
              <a:rPr sz="2400" spc="-5" dirty="0" smtClean="0">
                <a:latin typeface="Times New Roman" panose="02020603050405020304" pitchFamily="18" charset="0"/>
                <a:cs typeface="Times New Roman" panose="02020603050405020304" pitchFamily="18" charset="0"/>
              </a:rPr>
              <a:t> t</a:t>
            </a:r>
            <a:r>
              <a:rPr sz="2400" spc="-10" dirty="0" smtClean="0">
                <a:latin typeface="Times New Roman" panose="02020603050405020304" pitchFamily="18" charset="0"/>
                <a:cs typeface="Times New Roman" panose="02020603050405020304" pitchFamily="18" charset="0"/>
              </a:rPr>
              <a:t>empe</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u</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e </a:t>
            </a:r>
            <a:r>
              <a:rPr sz="2400" spc="-5" dirty="0" smtClean="0">
                <a:latin typeface="Times New Roman" panose="02020603050405020304" pitchFamily="18" charset="0"/>
                <a:cs typeface="Times New Roman" panose="02020603050405020304" pitchFamily="18" charset="0"/>
              </a:rPr>
              <a:t>(</a:t>
            </a:r>
            <a:r>
              <a:rPr sz="2400" spc="-10" dirty="0" smtClean="0">
                <a:latin typeface="Times New Roman" panose="02020603050405020304" pitchFamily="18" charset="0"/>
                <a:cs typeface="Times New Roman" panose="02020603050405020304" pitchFamily="18" charset="0"/>
              </a:rPr>
              <a:t>400</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500°</a:t>
            </a:r>
            <a:r>
              <a:rPr sz="2400" spc="-5" dirty="0" smtClean="0">
                <a:latin typeface="Times New Roman" panose="02020603050405020304" pitchFamily="18" charset="0"/>
                <a:cs typeface="Times New Roman" panose="02020603050405020304" pitchFamily="18" charset="0"/>
              </a:rPr>
              <a:t>C)</a:t>
            </a:r>
            <a:endParaRPr sz="2400" dirty="0">
              <a:latin typeface="Times New Roman" panose="02020603050405020304" pitchFamily="18" charset="0"/>
              <a:cs typeface="Times New Roman" panose="02020603050405020304" pitchFamily="18" charset="0"/>
            </a:endParaRPr>
          </a:p>
          <a:p>
            <a:pPr marL="354965" marR="95885" indent="-342900">
              <a:lnSpc>
                <a:spcPct val="150000"/>
              </a:lnSpc>
              <a:spcBef>
                <a:spcPts val="175"/>
              </a:spcBef>
              <a:buFont typeface="Arial" panose="020B0604020202020204" pitchFamily="34" charset="0"/>
              <a:buChar char="•"/>
              <a:tabLst>
                <a:tab pos="182880" algn="l"/>
              </a:tabLst>
            </a:pPr>
            <a:r>
              <a:rPr sz="2400" spc="-5" dirty="0" smtClean="0">
                <a:latin typeface="Times New Roman" panose="02020603050405020304" pitchFamily="18" charset="0"/>
                <a:cs typeface="Times New Roman" panose="02020603050405020304" pitchFamily="18" charset="0"/>
              </a:rPr>
              <a:t>V</a:t>
            </a:r>
            <a:r>
              <a:rPr sz="2400" spc="-1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r</a:t>
            </a:r>
            <a:r>
              <a:rPr sz="2400" spc="-10" dirty="0" smtClean="0">
                <a:latin typeface="Times New Roman" panose="02020603050405020304" pitchFamily="18" charset="0"/>
                <a:cs typeface="Times New Roman" panose="02020603050405020304" pitchFamily="18" charset="0"/>
              </a:rPr>
              <a:t>y </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ow</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v</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scos</a:t>
            </a:r>
            <a:r>
              <a:rPr sz="2400" spc="-5" dirty="0" smtClean="0">
                <a:latin typeface="Times New Roman" panose="02020603050405020304" pitchFamily="18" charset="0"/>
                <a:cs typeface="Times New Roman" panose="02020603050405020304" pitchFamily="18" charset="0"/>
              </a:rPr>
              <a:t>it</a:t>
            </a:r>
            <a:r>
              <a:rPr sz="2400" spc="-10" dirty="0" smtClean="0">
                <a:latin typeface="Times New Roman" panose="02020603050405020304" pitchFamily="18" charset="0"/>
                <a:cs typeface="Times New Roman" panose="02020603050405020304" pitchFamily="18" charset="0"/>
              </a:rPr>
              <a:t>y </a:t>
            </a:r>
            <a:r>
              <a:rPr sz="2400" spc="-5" dirty="0" smtClean="0">
                <a:latin typeface="Times New Roman" panose="02020603050405020304" pitchFamily="18" charset="0"/>
                <a:cs typeface="Times New Roman" panose="02020603050405020304" pitchFamily="18" charset="0"/>
              </a:rPr>
              <a:t>(</a:t>
            </a:r>
            <a:r>
              <a:rPr sz="2400" spc="-10" dirty="0" smtClean="0">
                <a:latin typeface="Times New Roman" panose="02020603050405020304" pitchFamily="18" charset="0"/>
                <a:cs typeface="Times New Roman" panose="02020603050405020304" pitchFamily="18" charset="0"/>
              </a:rPr>
              <a:t>1</a:t>
            </a:r>
            <a:r>
              <a:rPr sz="2400" spc="-5" dirty="0" smtClean="0">
                <a:latin typeface="Times New Roman" panose="02020603050405020304" pitchFamily="18" charset="0"/>
                <a:cs typeface="Times New Roman" panose="02020603050405020304" pitchFamily="18" charset="0"/>
              </a:rPr>
              <a:t> P</a:t>
            </a:r>
            <a:r>
              <a:rPr sz="2400" spc="-10" dirty="0" smtClean="0">
                <a:latin typeface="Times New Roman" panose="02020603050405020304" pitchFamily="18" charset="0"/>
                <a:cs typeface="Times New Roman" panose="02020603050405020304" pitchFamily="18" charset="0"/>
              </a:rPr>
              <a:t>a</a:t>
            </a:r>
            <a:r>
              <a:rPr sz="2400" spc="-5" dirty="0" smtClean="0">
                <a:latin typeface="Times New Roman" panose="02020603050405020304" pitchFamily="18" charset="0"/>
                <a:cs typeface="Times New Roman" panose="02020603050405020304" pitchFamily="18" charset="0"/>
              </a:rPr>
              <a:t>-</a:t>
            </a:r>
            <a:r>
              <a:rPr sz="2400" spc="-10" dirty="0" smtClean="0">
                <a:latin typeface="Times New Roman" panose="02020603050405020304" pitchFamily="18" charset="0"/>
                <a:cs typeface="Times New Roman" panose="02020603050405020304" pitchFamily="18" charset="0"/>
              </a:rPr>
              <a:t>s and </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o</a:t>
            </a:r>
            <a:r>
              <a:rPr sz="2400" spc="-5" dirty="0" smtClean="0">
                <a:latin typeface="Times New Roman" panose="02020603050405020304" pitchFamily="18" charset="0"/>
                <a:cs typeface="Times New Roman" panose="02020603050405020304" pitchFamily="18" charset="0"/>
              </a:rPr>
              <a:t>w</a:t>
            </a:r>
            <a:r>
              <a:rPr sz="2400" spc="-1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r).</a:t>
            </a:r>
            <a:endParaRPr lang="en-US" sz="2400" spc="-5" dirty="0" smtClean="0">
              <a:latin typeface="Times New Roman" panose="02020603050405020304" pitchFamily="18" charset="0"/>
              <a:cs typeface="Times New Roman" panose="02020603050405020304" pitchFamily="18" charset="0"/>
            </a:endParaRPr>
          </a:p>
          <a:p>
            <a:pPr marL="354965" marR="95885" indent="-342900">
              <a:lnSpc>
                <a:spcPct val="150000"/>
              </a:lnSpc>
              <a:spcBef>
                <a:spcPts val="175"/>
              </a:spcBef>
              <a:buFont typeface="Arial" panose="020B0604020202020204" pitchFamily="34" charset="0"/>
              <a:buChar char="•"/>
              <a:tabLst>
                <a:tab pos="182880" algn="l"/>
              </a:tabLst>
            </a:pPr>
            <a:r>
              <a:rPr lang="en-US" sz="2400" spc="-5" dirty="0" smtClean="0">
                <a:latin typeface="Times New Roman" panose="02020603050405020304" pitchFamily="18" charset="0"/>
                <a:cs typeface="Times New Roman" panose="02020603050405020304" pitchFamily="18" charset="0"/>
              </a:rPr>
              <a:t>Note that </a:t>
            </a:r>
            <a:r>
              <a:rPr lang="en-US" sz="2400" spc="-5" dirty="0">
                <a:latin typeface="Times New Roman" panose="02020603050405020304" pitchFamily="18" charset="0"/>
                <a:cs typeface="Times New Roman" panose="02020603050405020304" pitchFamily="18" charset="0"/>
              </a:rPr>
              <a:t>P</a:t>
            </a:r>
            <a:r>
              <a:rPr lang="en-US" sz="2400" spc="-10" dirty="0">
                <a:latin typeface="Times New Roman" panose="02020603050405020304" pitchFamily="18" charset="0"/>
                <a:cs typeface="Times New Roman" panose="02020603050405020304" pitchFamily="18" charset="0"/>
              </a:rPr>
              <a:t>a</a:t>
            </a:r>
            <a:r>
              <a:rPr lang="en-US" sz="2400" spc="-5" dirty="0">
                <a:latin typeface="Times New Roman" panose="02020603050405020304" pitchFamily="18" charset="0"/>
                <a:cs typeface="Times New Roman" panose="02020603050405020304" pitchFamily="18" charset="0"/>
              </a:rPr>
              <a:t>-</a:t>
            </a:r>
            <a:r>
              <a:rPr lang="en-US" sz="2400" spc="-10" dirty="0">
                <a:latin typeface="Times New Roman" panose="02020603050405020304" pitchFamily="18" charset="0"/>
                <a:cs typeface="Times New Roman" panose="02020603050405020304" pitchFamily="18" charset="0"/>
              </a:rPr>
              <a:t>s </a:t>
            </a:r>
            <a:r>
              <a:rPr lang="en-US" sz="2400" spc="-10" dirty="0" smtClean="0">
                <a:latin typeface="Times New Roman" panose="02020603050405020304" pitchFamily="18" charset="0"/>
                <a:cs typeface="Times New Roman" panose="02020603050405020304" pitchFamily="18" charset="0"/>
              </a:rPr>
              <a:t>stands for </a:t>
            </a:r>
            <a:r>
              <a:rPr lang="en-US" sz="2400" dirty="0" smtClean="0"/>
              <a:t>a</a:t>
            </a:r>
            <a:r>
              <a:rPr lang="en-US" sz="2400" dirty="0"/>
              <a:t> </a:t>
            </a:r>
            <a:r>
              <a:rPr lang="en-US" sz="2400" b="1" dirty="0" err="1" smtClean="0"/>
              <a:t>pascal</a:t>
            </a:r>
            <a:r>
              <a:rPr lang="en-US" sz="2400" b="1" dirty="0" smtClean="0"/>
              <a:t>-second </a:t>
            </a:r>
            <a:r>
              <a:rPr lang="en-US" sz="2400" b="1" dirty="0"/>
              <a:t>which is measurement unit of dynamic viscosity</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299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209800" y="304800"/>
            <a:ext cx="7772400" cy="1143000"/>
          </a:xfrm>
        </p:spPr>
        <p:txBody>
          <a:bodyPr/>
          <a:lstStyle/>
          <a:p>
            <a:r>
              <a:rPr lang="en-AU" altLang="en-US"/>
              <a:t>Fundamentals of Geochemistry</a:t>
            </a:r>
          </a:p>
        </p:txBody>
      </p:sp>
      <p:sp>
        <p:nvSpPr>
          <p:cNvPr id="72707" name="Rectangle 3"/>
          <p:cNvSpPr>
            <a:spLocks noGrp="1" noChangeArrowheads="1"/>
          </p:cNvSpPr>
          <p:nvPr>
            <p:ph type="body" idx="1"/>
          </p:nvPr>
        </p:nvSpPr>
        <p:spPr>
          <a:xfrm>
            <a:off x="2057400" y="1447800"/>
            <a:ext cx="8153400" cy="4800600"/>
          </a:xfrm>
        </p:spPr>
        <p:txBody>
          <a:bodyPr/>
          <a:lstStyle/>
          <a:p>
            <a:pPr>
              <a:lnSpc>
                <a:spcPct val="90000"/>
              </a:lnSpc>
              <a:buFontTx/>
              <a:buNone/>
            </a:pPr>
            <a:r>
              <a:rPr lang="en-AU" altLang="en-US"/>
              <a:t>The Periodic Table</a:t>
            </a:r>
          </a:p>
          <a:p>
            <a:pPr lvl="1">
              <a:lnSpc>
                <a:spcPct val="120000"/>
              </a:lnSpc>
            </a:pPr>
            <a:r>
              <a:rPr lang="en-AU" altLang="en-US" sz="2000"/>
              <a:t> Alkali &amp; alkaline earths: K, Rb, Sr, Cs, Ba, Li</a:t>
            </a:r>
          </a:p>
          <a:p>
            <a:pPr lvl="1">
              <a:lnSpc>
                <a:spcPct val="120000"/>
              </a:lnSpc>
            </a:pPr>
            <a:r>
              <a:rPr lang="en-AU" altLang="en-US" sz="2000"/>
              <a:t>Transition metals: Sc, Ti, V, Cr Co, Ni, Cu, Zn, Pb, Sn, Bi</a:t>
            </a:r>
          </a:p>
          <a:p>
            <a:pPr lvl="2">
              <a:lnSpc>
                <a:spcPct val="120000"/>
              </a:lnSpc>
            </a:pPr>
            <a:r>
              <a:rPr lang="en-AU" altLang="en-US" sz="1800"/>
              <a:t>Different valence (oxidation) states; high electronegtivity</a:t>
            </a:r>
          </a:p>
          <a:p>
            <a:pPr lvl="1">
              <a:lnSpc>
                <a:spcPct val="120000"/>
              </a:lnSpc>
            </a:pPr>
            <a:r>
              <a:rPr lang="en-AU" altLang="en-US" sz="2000"/>
              <a:t>Rare earth elements (lanthanides)</a:t>
            </a:r>
          </a:p>
          <a:p>
            <a:pPr lvl="2">
              <a:lnSpc>
                <a:spcPct val="120000"/>
              </a:lnSpc>
            </a:pPr>
            <a:r>
              <a:rPr lang="en-AU" altLang="en-US" sz="1800"/>
              <a:t>High charge, large radii</a:t>
            </a:r>
          </a:p>
          <a:p>
            <a:pPr lvl="1">
              <a:lnSpc>
                <a:spcPct val="120000"/>
              </a:lnSpc>
            </a:pPr>
            <a:r>
              <a:rPr lang="en-AU" altLang="en-US" sz="2000"/>
              <a:t>High Field Strength Elements: Zr, Hf, Ta, Nb</a:t>
            </a:r>
          </a:p>
          <a:p>
            <a:pPr lvl="2">
              <a:lnSpc>
                <a:spcPct val="120000"/>
              </a:lnSpc>
            </a:pPr>
            <a:r>
              <a:rPr lang="en-AU" altLang="en-US" sz="1800"/>
              <a:t>High ionic charge +4 - +5; smaller radii</a:t>
            </a:r>
          </a:p>
          <a:p>
            <a:pPr lvl="1">
              <a:lnSpc>
                <a:spcPct val="120000"/>
              </a:lnSpc>
            </a:pPr>
            <a:r>
              <a:rPr lang="en-AU" altLang="en-US" sz="2000"/>
              <a:t>Noble metals: Pt, Au, Pd, Rh, Os</a:t>
            </a:r>
          </a:p>
          <a:p>
            <a:pPr lvl="2">
              <a:lnSpc>
                <a:spcPct val="120000"/>
              </a:lnSpc>
            </a:pPr>
            <a:r>
              <a:rPr lang="en-AU" altLang="en-US" sz="1800"/>
              <a:t>Rare &amp; unreactive</a:t>
            </a:r>
          </a:p>
          <a:p>
            <a:pPr lvl="1">
              <a:lnSpc>
                <a:spcPct val="120000"/>
              </a:lnSpc>
            </a:pPr>
            <a:r>
              <a:rPr lang="en-AU" altLang="en-US" sz="2000"/>
              <a:t>Gases/Volatiles: He, Ne, Ar, Kr, Xe, C, S, Cl</a:t>
            </a:r>
          </a:p>
          <a:p>
            <a:pPr>
              <a:lnSpc>
                <a:spcPct val="90000"/>
              </a:lnSpc>
              <a:buFontTx/>
              <a:buNone/>
            </a:pPr>
            <a:endParaRPr lang="en-AU" altLang="en-US"/>
          </a:p>
        </p:txBody>
      </p:sp>
    </p:spTree>
    <p:extLst>
      <p:ext uri="{BB962C8B-B14F-4D97-AF65-F5344CB8AC3E}">
        <p14:creationId xmlns:p14="http://schemas.microsoft.com/office/powerpoint/2010/main" val="2590494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object 28"/>
          <p:cNvSpPr txBox="1"/>
          <p:nvPr/>
        </p:nvSpPr>
        <p:spPr>
          <a:xfrm>
            <a:off x="483187" y="335854"/>
            <a:ext cx="10180520" cy="3538521"/>
          </a:xfrm>
          <a:prstGeom prst="rect">
            <a:avLst/>
          </a:prstGeom>
        </p:spPr>
        <p:txBody>
          <a:bodyPr vert="horz" wrap="square" lIns="0" tIns="0" rIns="0" bIns="0" rtlCol="0">
            <a:noAutofit/>
          </a:bodyPr>
          <a:lstStyle/>
          <a:p>
            <a:pPr marL="1024255" algn="ctr">
              <a:lnSpc>
                <a:spcPct val="100000"/>
              </a:lnSpc>
            </a:pPr>
            <a:r>
              <a:rPr sz="3200" spc="-5" dirty="0" smtClean="0">
                <a:latin typeface="Impact"/>
                <a:cs typeface="Impact"/>
              </a:rPr>
              <a:t>Gase</a:t>
            </a:r>
            <a:r>
              <a:rPr sz="3200" spc="0" dirty="0" smtClean="0">
                <a:latin typeface="Impact"/>
                <a:cs typeface="Impact"/>
              </a:rPr>
              <a:t>s</a:t>
            </a:r>
            <a:r>
              <a:rPr sz="3200" spc="-5" dirty="0" smtClean="0">
                <a:latin typeface="Impact"/>
                <a:cs typeface="Impact"/>
              </a:rPr>
              <a:t> i</a:t>
            </a:r>
            <a:r>
              <a:rPr sz="3200" spc="0" dirty="0" smtClean="0">
                <a:latin typeface="Impact"/>
                <a:cs typeface="Impact"/>
              </a:rPr>
              <a:t>n</a:t>
            </a:r>
            <a:r>
              <a:rPr sz="3200" spc="-5" dirty="0" smtClean="0">
                <a:latin typeface="Impact"/>
                <a:cs typeface="Impact"/>
              </a:rPr>
              <a:t> </a:t>
            </a:r>
            <a:r>
              <a:rPr sz="3200" spc="-10" dirty="0" smtClean="0">
                <a:latin typeface="Impact"/>
                <a:cs typeface="Impact"/>
              </a:rPr>
              <a:t>M</a:t>
            </a:r>
            <a:r>
              <a:rPr sz="3200" spc="-5" dirty="0" smtClean="0">
                <a:latin typeface="Impact"/>
                <a:cs typeface="Impact"/>
              </a:rPr>
              <a:t>ag</a:t>
            </a:r>
            <a:r>
              <a:rPr sz="3200" spc="-10" dirty="0" smtClean="0">
                <a:latin typeface="Impact"/>
                <a:cs typeface="Impact"/>
              </a:rPr>
              <a:t>m</a:t>
            </a:r>
            <a:r>
              <a:rPr sz="3200" spc="-5" dirty="0" smtClean="0">
                <a:latin typeface="Impact"/>
                <a:cs typeface="Impact"/>
              </a:rPr>
              <a:t>a</a:t>
            </a:r>
            <a:r>
              <a:rPr sz="3200" spc="0" dirty="0" smtClean="0">
                <a:latin typeface="Impact"/>
                <a:cs typeface="Impact"/>
              </a:rPr>
              <a:t>s</a:t>
            </a:r>
            <a:endParaRPr sz="3200" dirty="0">
              <a:latin typeface="Impact"/>
              <a:cs typeface="Impact"/>
            </a:endParaRPr>
          </a:p>
          <a:p>
            <a:pPr>
              <a:lnSpc>
                <a:spcPts val="500"/>
              </a:lnSpc>
              <a:spcBef>
                <a:spcPts val="41"/>
              </a:spcBef>
            </a:pPr>
            <a:endParaRPr sz="1600" dirty="0"/>
          </a:p>
          <a:p>
            <a:pPr marL="297815" indent="-285750">
              <a:lnSpc>
                <a:spcPct val="100000"/>
              </a:lnSpc>
              <a:buFont typeface="Arial" panose="020B0604020202020204" pitchFamily="34" charset="0"/>
              <a:buChar char="•"/>
              <a:tabLst>
                <a:tab pos="182880" algn="l"/>
              </a:tabLst>
            </a:pPr>
            <a:r>
              <a:rPr sz="2000" spc="-10" dirty="0" smtClean="0">
                <a:latin typeface="Times New Roman" panose="02020603050405020304" pitchFamily="18" charset="0"/>
                <a:cs typeface="Times New Roman" panose="02020603050405020304" pitchFamily="18" charset="0"/>
              </a:rPr>
              <a:t>P</a:t>
            </a:r>
            <a:r>
              <a:rPr sz="2000" spc="-5" dirty="0" smtClean="0">
                <a:latin typeface="Times New Roman" panose="02020603050405020304" pitchFamily="18" charset="0"/>
                <a:cs typeface="Times New Roman" panose="02020603050405020304" pitchFamily="18" charset="0"/>
              </a:rPr>
              <a:t>rincipa</a:t>
            </a:r>
            <a:r>
              <a:rPr sz="2000" spc="0" dirty="0" smtClean="0">
                <a:latin typeface="Times New Roman" panose="02020603050405020304" pitchFamily="18" charset="0"/>
                <a:cs typeface="Times New Roman" panose="02020603050405020304" pitchFamily="18" charset="0"/>
              </a:rPr>
              <a:t>l</a:t>
            </a:r>
            <a:r>
              <a:rPr sz="2000" spc="-5" dirty="0" smtClean="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M</a:t>
            </a:r>
            <a:r>
              <a:rPr sz="2000" spc="-5" dirty="0" smtClean="0">
                <a:latin typeface="Times New Roman" panose="02020603050405020304" pitchFamily="18" charset="0"/>
                <a:cs typeface="Times New Roman" panose="02020603050405020304" pitchFamily="18" charset="0"/>
              </a:rPr>
              <a:t>ag</a:t>
            </a:r>
            <a:r>
              <a:rPr sz="2000" spc="-10" dirty="0" smtClean="0">
                <a:latin typeface="Times New Roman" panose="02020603050405020304" pitchFamily="18" charset="0"/>
                <a:cs typeface="Times New Roman" panose="02020603050405020304" pitchFamily="18" charset="0"/>
              </a:rPr>
              <a:t>m</a:t>
            </a:r>
            <a:r>
              <a:rPr sz="2000" spc="-5" dirty="0" smtClean="0">
                <a:latin typeface="Times New Roman" panose="02020603050405020304" pitchFamily="18" charset="0"/>
                <a:cs typeface="Times New Roman" panose="02020603050405020304" pitchFamily="18" charset="0"/>
              </a:rPr>
              <a:t>ati</a:t>
            </a:r>
            <a:r>
              <a:rPr sz="2000" spc="0" dirty="0" smtClean="0">
                <a:latin typeface="Times New Roman" panose="02020603050405020304" pitchFamily="18" charset="0"/>
                <a:cs typeface="Times New Roman" panose="02020603050405020304" pitchFamily="18" charset="0"/>
              </a:rPr>
              <a:t>c</a:t>
            </a:r>
            <a:r>
              <a:rPr sz="2000" spc="-5" dirty="0" smtClean="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G</a:t>
            </a:r>
            <a:r>
              <a:rPr sz="2000" spc="-5" dirty="0" smtClean="0">
                <a:latin typeface="Times New Roman" panose="02020603050405020304" pitchFamily="18" charset="0"/>
                <a:cs typeface="Times New Roman" panose="02020603050405020304" pitchFamily="18" charset="0"/>
              </a:rPr>
              <a:t>ases</a:t>
            </a:r>
            <a:r>
              <a:rPr sz="2000" spc="0"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526415" lvl="1" indent="-285750">
              <a:lnSpc>
                <a:spcPct val="100000"/>
              </a:lnSpc>
              <a:spcBef>
                <a:spcPts val="295"/>
              </a:spcBef>
              <a:buFont typeface="Arial" panose="020B0604020202020204" pitchFamily="34" charset="0"/>
              <a:buChar char="•"/>
              <a:tabLst>
                <a:tab pos="384175" algn="l"/>
              </a:tabLst>
            </a:pPr>
            <a:r>
              <a:rPr sz="2000" spc="-10" dirty="0" smtClean="0">
                <a:latin typeface="Times New Roman" panose="02020603050405020304" pitchFamily="18" charset="0"/>
                <a:cs typeface="Times New Roman" panose="02020603050405020304" pitchFamily="18" charset="0"/>
              </a:rPr>
              <a:t>H</a:t>
            </a:r>
            <a:r>
              <a:rPr sz="2000" spc="-7" baseline="-20467" dirty="0" smtClean="0">
                <a:latin typeface="Times New Roman" panose="02020603050405020304" pitchFamily="18" charset="0"/>
                <a:cs typeface="Times New Roman" panose="02020603050405020304" pitchFamily="18" charset="0"/>
              </a:rPr>
              <a:t>2</a:t>
            </a:r>
            <a:r>
              <a:rPr sz="2000" spc="-15" dirty="0" smtClean="0">
                <a:latin typeface="Times New Roman" panose="02020603050405020304" pitchFamily="18" charset="0"/>
                <a:cs typeface="Times New Roman" panose="02020603050405020304" pitchFamily="18" charset="0"/>
              </a:rPr>
              <a:t>O</a:t>
            </a:r>
            <a:endParaRPr sz="2000" dirty="0">
              <a:latin typeface="Times New Roman" panose="02020603050405020304" pitchFamily="18" charset="0"/>
              <a:cs typeface="Times New Roman" panose="02020603050405020304" pitchFamily="18" charset="0"/>
            </a:endParaRPr>
          </a:p>
          <a:p>
            <a:pPr marL="526415" lvl="1" indent="-285750">
              <a:lnSpc>
                <a:spcPct val="100000"/>
              </a:lnSpc>
              <a:spcBef>
                <a:spcPts val="335"/>
              </a:spcBef>
              <a:buFont typeface="Arial" panose="020B0604020202020204" pitchFamily="34" charset="0"/>
              <a:buChar char="•"/>
              <a:tabLst>
                <a:tab pos="384175" algn="l"/>
              </a:tabLst>
            </a:pPr>
            <a:r>
              <a:rPr sz="2000" spc="-5" dirty="0" smtClean="0">
                <a:latin typeface="Times New Roman" panose="02020603050405020304" pitchFamily="18" charset="0"/>
                <a:cs typeface="Times New Roman" panose="02020603050405020304" pitchFamily="18" charset="0"/>
              </a:rPr>
              <a:t>C</a:t>
            </a:r>
            <a:r>
              <a:rPr sz="2000" spc="0" dirty="0" smtClean="0">
                <a:latin typeface="Times New Roman" panose="02020603050405020304" pitchFamily="18" charset="0"/>
                <a:cs typeface="Times New Roman" panose="02020603050405020304" pitchFamily="18" charset="0"/>
              </a:rPr>
              <a:t>O</a:t>
            </a:r>
            <a:r>
              <a:rPr sz="2000" spc="7" baseline="-20467" dirty="0" smtClean="0">
                <a:latin typeface="Times New Roman" panose="02020603050405020304" pitchFamily="18" charset="0"/>
                <a:cs typeface="Times New Roman" panose="02020603050405020304" pitchFamily="18" charset="0"/>
              </a:rPr>
              <a:t>2</a:t>
            </a:r>
            <a:endParaRPr sz="2000" baseline="-20467" dirty="0">
              <a:latin typeface="Times New Roman" panose="02020603050405020304" pitchFamily="18" charset="0"/>
              <a:cs typeface="Times New Roman" panose="02020603050405020304" pitchFamily="18" charset="0"/>
            </a:endParaRPr>
          </a:p>
          <a:p>
            <a:pPr marL="526415" lvl="1" indent="-285750">
              <a:lnSpc>
                <a:spcPct val="100000"/>
              </a:lnSpc>
              <a:spcBef>
                <a:spcPts val="335"/>
              </a:spcBef>
              <a:buFont typeface="Arial" panose="020B0604020202020204" pitchFamily="34" charset="0"/>
              <a:buChar char="•"/>
              <a:tabLst>
                <a:tab pos="384175" algn="l"/>
              </a:tabLst>
            </a:pPr>
            <a:r>
              <a:rPr sz="2000" spc="-1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 </a:t>
            </a:r>
            <a:r>
              <a:rPr sz="2000" spc="-5" dirty="0" smtClean="0">
                <a:latin typeface="Times New Roman" panose="02020603050405020304" pitchFamily="18" charset="0"/>
                <a:cs typeface="Times New Roman" panose="02020603050405020304" pitchFamily="18" charset="0"/>
              </a:rPr>
              <a:t>(</a:t>
            </a:r>
            <a:r>
              <a:rPr sz="2000" spc="-10" dirty="0" smtClean="0">
                <a:latin typeface="Times New Roman" panose="02020603050405020304" pitchFamily="18" charset="0"/>
                <a:cs typeface="Times New Roman" panose="02020603050405020304" pitchFamily="18" charset="0"/>
              </a:rPr>
              <a:t>may be p</a:t>
            </a:r>
            <a:r>
              <a:rPr sz="2000" spc="-5" dirty="0" smtClean="0">
                <a:latin typeface="Times New Roman" panose="02020603050405020304" pitchFamily="18" charset="0"/>
                <a:cs typeface="Times New Roman" panose="02020603050405020304" pitchFamily="18" charset="0"/>
              </a:rPr>
              <a:t>r</a:t>
            </a:r>
            <a:r>
              <a:rPr sz="2000" spc="-10" dirty="0" smtClean="0">
                <a:latin typeface="Times New Roman" panose="02020603050405020304" pitchFamily="18" charset="0"/>
                <a:cs typeface="Times New Roman" panose="02020603050405020304" pitchFamily="18" charset="0"/>
              </a:rPr>
              <a:t>esen</a:t>
            </a:r>
            <a:r>
              <a:rPr sz="2000" spc="-5" dirty="0" smtClean="0">
                <a:latin typeface="Times New Roman" panose="02020603050405020304" pitchFamily="18" charset="0"/>
                <a:cs typeface="Times New Roman" panose="02020603050405020304" pitchFamily="18" charset="0"/>
              </a:rPr>
              <a:t>t </a:t>
            </a:r>
            <a:r>
              <a:rPr sz="2000" spc="-10" dirty="0" smtClean="0">
                <a:latin typeface="Times New Roman" panose="02020603050405020304" pitchFamily="18" charset="0"/>
                <a:cs typeface="Times New Roman" panose="02020603050405020304" pitchFamily="18" charset="0"/>
              </a:rPr>
              <a:t>as S</a:t>
            </a:r>
            <a:r>
              <a:rPr sz="2000" spc="5" dirty="0" smtClean="0">
                <a:latin typeface="Times New Roman" panose="02020603050405020304" pitchFamily="18" charset="0"/>
                <a:cs typeface="Times New Roman" panose="02020603050405020304" pitchFamily="18" charset="0"/>
              </a:rPr>
              <a:t> </a:t>
            </a:r>
            <a:r>
              <a:rPr sz="2000" spc="-5" dirty="0" smtClean="0">
                <a:latin typeface="Times New Roman" panose="02020603050405020304" pitchFamily="18" charset="0"/>
                <a:cs typeface="Times New Roman" panose="02020603050405020304" pitchFamily="18" charset="0"/>
              </a:rPr>
              <a:t>i</a:t>
            </a:r>
            <a:r>
              <a:rPr sz="2000" spc="-10" dirty="0" smtClean="0">
                <a:latin typeface="Times New Roman" panose="02020603050405020304" pitchFamily="18" charset="0"/>
                <a:cs typeface="Times New Roman" panose="02020603050405020304" pitchFamily="18" charset="0"/>
              </a:rPr>
              <a:t>on</a:t>
            </a:r>
            <a:r>
              <a:rPr sz="2000" spc="-5" dirty="0" smtClean="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H</a:t>
            </a:r>
            <a:r>
              <a:rPr sz="2000" spc="-7" baseline="-20467" dirty="0" smtClean="0">
                <a:latin typeface="Times New Roman" panose="02020603050405020304" pitchFamily="18" charset="0"/>
                <a:cs typeface="Times New Roman" panose="02020603050405020304" pitchFamily="18" charset="0"/>
              </a:rPr>
              <a:t>2</a:t>
            </a:r>
            <a:r>
              <a:rPr sz="2000" spc="-5" dirty="0" smtClean="0">
                <a:latin typeface="Times New Roman" panose="02020603050405020304" pitchFamily="18" charset="0"/>
                <a:cs typeface="Times New Roman" panose="02020603050405020304" pitchFamily="18" charset="0"/>
              </a:rPr>
              <a:t>S, </a:t>
            </a:r>
            <a:r>
              <a:rPr sz="2000" spc="-10" dirty="0" smtClean="0">
                <a:latin typeface="Times New Roman" panose="02020603050405020304" pitchFamily="18" charset="0"/>
                <a:cs typeface="Times New Roman" panose="02020603050405020304" pitchFamily="18" charset="0"/>
              </a:rPr>
              <a:t>o</a:t>
            </a:r>
            <a:r>
              <a:rPr sz="2000" spc="-5" dirty="0" smtClean="0">
                <a:latin typeface="Times New Roman" panose="02020603050405020304" pitchFamily="18" charset="0"/>
                <a:cs typeface="Times New Roman" panose="02020603050405020304" pitchFamily="18" charset="0"/>
              </a:rPr>
              <a:t>r SO</a:t>
            </a:r>
            <a:r>
              <a:rPr sz="2000" spc="30" baseline="-20467" dirty="0" smtClean="0">
                <a:latin typeface="Times New Roman" panose="02020603050405020304" pitchFamily="18" charset="0"/>
                <a:cs typeface="Times New Roman" panose="02020603050405020304" pitchFamily="18" charset="0"/>
              </a:rPr>
              <a:t>2</a:t>
            </a:r>
            <a:r>
              <a:rPr sz="2000" spc="-5"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526415" lvl="1" indent="-285750">
              <a:lnSpc>
                <a:spcPct val="100000"/>
              </a:lnSpc>
              <a:spcBef>
                <a:spcPts val="360"/>
              </a:spcBef>
              <a:buFont typeface="Arial" panose="020B0604020202020204" pitchFamily="34" charset="0"/>
              <a:buChar char="•"/>
              <a:tabLst>
                <a:tab pos="384175" algn="l"/>
              </a:tabLst>
            </a:pPr>
            <a:r>
              <a:rPr sz="2000" spc="-10" dirty="0" smtClean="0">
                <a:latin typeface="Times New Roman" panose="02020603050405020304" pitchFamily="18" charset="0"/>
                <a:cs typeface="Times New Roman" panose="02020603050405020304" pitchFamily="18" charset="0"/>
              </a:rPr>
              <a:t>F</a:t>
            </a:r>
            <a:endParaRPr sz="2000" dirty="0">
              <a:latin typeface="Times New Roman" panose="02020603050405020304" pitchFamily="18" charset="0"/>
              <a:cs typeface="Times New Roman" panose="02020603050405020304" pitchFamily="18" charset="0"/>
            </a:endParaRPr>
          </a:p>
          <a:p>
            <a:pPr marL="526415" lvl="1" indent="-285750">
              <a:lnSpc>
                <a:spcPct val="100000"/>
              </a:lnSpc>
              <a:spcBef>
                <a:spcPts val="335"/>
              </a:spcBef>
              <a:buFont typeface="Arial" panose="020B0604020202020204" pitchFamily="34" charset="0"/>
              <a:buChar char="•"/>
              <a:tabLst>
                <a:tab pos="384175" algn="l"/>
              </a:tabLst>
            </a:pPr>
            <a:r>
              <a:rPr sz="2000" spc="-5" dirty="0" smtClean="0">
                <a:latin typeface="Times New Roman" panose="02020603050405020304" pitchFamily="18" charset="0"/>
                <a:cs typeface="Times New Roman" panose="02020603050405020304" pitchFamily="18" charset="0"/>
              </a:rPr>
              <a:t>Cl</a:t>
            </a:r>
            <a:endParaRPr sz="2000" dirty="0">
              <a:latin typeface="Times New Roman" panose="02020603050405020304" pitchFamily="18" charset="0"/>
              <a:cs typeface="Times New Roman" panose="02020603050405020304" pitchFamily="18" charset="0"/>
            </a:endParaRPr>
          </a:p>
          <a:p>
            <a:pPr marL="297815" indent="-285750">
              <a:lnSpc>
                <a:spcPct val="100000"/>
              </a:lnSpc>
              <a:spcBef>
                <a:spcPts val="100"/>
              </a:spcBef>
              <a:buFont typeface="Arial" panose="020B0604020202020204" pitchFamily="34" charset="0"/>
              <a:buChar char="•"/>
              <a:tabLst>
                <a:tab pos="182880" algn="l"/>
              </a:tabLst>
            </a:pPr>
            <a:r>
              <a:rPr sz="2000" spc="-10" dirty="0" smtClean="0">
                <a:latin typeface="Times New Roman" panose="02020603050405020304" pitchFamily="18" charset="0"/>
                <a:cs typeface="Times New Roman" panose="02020603050405020304" pitchFamily="18" charset="0"/>
              </a:rPr>
              <a:t>E</a:t>
            </a:r>
            <a:r>
              <a:rPr sz="2000" spc="-5" dirty="0" smtClean="0">
                <a:latin typeface="Times New Roman" panose="02020603050405020304" pitchFamily="18" charset="0"/>
                <a:cs typeface="Times New Roman" panose="02020603050405020304" pitchFamily="18" charset="0"/>
              </a:rPr>
              <a:t>sti</a:t>
            </a:r>
            <a:r>
              <a:rPr sz="2000" spc="-10" dirty="0" smtClean="0">
                <a:latin typeface="Times New Roman" panose="02020603050405020304" pitchFamily="18" charset="0"/>
                <a:cs typeface="Times New Roman" panose="02020603050405020304" pitchFamily="18" charset="0"/>
              </a:rPr>
              <a:t>m</a:t>
            </a:r>
            <a:r>
              <a:rPr sz="2000" spc="-5" dirty="0" smtClean="0">
                <a:latin typeface="Times New Roman" panose="02020603050405020304" pitchFamily="18" charset="0"/>
                <a:cs typeface="Times New Roman" panose="02020603050405020304" pitchFamily="18" charset="0"/>
              </a:rPr>
              <a:t>at</a:t>
            </a:r>
            <a:r>
              <a:rPr sz="2000" spc="0" dirty="0" smtClean="0">
                <a:latin typeface="Times New Roman" panose="02020603050405020304" pitchFamily="18" charset="0"/>
                <a:cs typeface="Times New Roman" panose="02020603050405020304" pitchFamily="18" charset="0"/>
              </a:rPr>
              <a:t>e</a:t>
            </a:r>
            <a:r>
              <a:rPr sz="2000" spc="-5" dirty="0" smtClean="0">
                <a:latin typeface="Times New Roman" panose="02020603050405020304" pitchFamily="18" charset="0"/>
                <a:cs typeface="Times New Roman" panose="02020603050405020304" pitchFamily="18" charset="0"/>
              </a:rPr>
              <a:t> ga</a:t>
            </a:r>
            <a:r>
              <a:rPr sz="2000" spc="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 concentration</a:t>
            </a:r>
            <a:r>
              <a:rPr sz="2000" spc="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 i</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K</a:t>
            </a:r>
            <a:r>
              <a:rPr sz="2000" spc="-5" dirty="0" smtClean="0">
                <a:latin typeface="Times New Roman" panose="02020603050405020304" pitchFamily="18" charset="0"/>
                <a:cs typeface="Times New Roman" panose="02020603050405020304" pitchFamily="18" charset="0"/>
              </a:rPr>
              <a:t>ilaue</a:t>
            </a:r>
            <a:r>
              <a:rPr sz="2000" spc="0" dirty="0" smtClean="0">
                <a:latin typeface="Times New Roman" panose="02020603050405020304" pitchFamily="18" charset="0"/>
                <a:cs typeface="Times New Roman" panose="02020603050405020304" pitchFamily="18" charset="0"/>
              </a:rPr>
              <a:t>a</a:t>
            </a:r>
            <a:endParaRPr sz="2000" dirty="0">
              <a:latin typeface="Times New Roman" panose="02020603050405020304" pitchFamily="18" charset="0"/>
              <a:cs typeface="Times New Roman" panose="02020603050405020304" pitchFamily="18" charset="0"/>
            </a:endParaRPr>
          </a:p>
        </p:txBody>
      </p:sp>
      <p:graphicFrame>
        <p:nvGraphicFramePr>
          <p:cNvPr id="4" name="object 29"/>
          <p:cNvGraphicFramePr>
            <a:graphicFrameLocks noGrp="1"/>
          </p:cNvGraphicFramePr>
          <p:nvPr>
            <p:extLst>
              <p:ext uri="{D42A27DB-BD31-4B8C-83A1-F6EECF244321}">
                <p14:modId xmlns:p14="http://schemas.microsoft.com/office/powerpoint/2010/main" val="3669629825"/>
              </p:ext>
            </p:extLst>
          </p:nvPr>
        </p:nvGraphicFramePr>
        <p:xfrm>
          <a:off x="1948140" y="3742006"/>
          <a:ext cx="5113843" cy="1251707"/>
        </p:xfrm>
        <a:graphic>
          <a:graphicData uri="http://schemas.openxmlformats.org/drawingml/2006/table">
            <a:tbl>
              <a:tblPr firstRow="1" bandRow="1">
                <a:tableStyleId>{3C2FFA5D-87B4-456A-9821-1D502468CF0F}</a:tableStyleId>
              </a:tblPr>
              <a:tblGrid>
                <a:gridCol w="1020212"/>
                <a:gridCol w="1022769"/>
                <a:gridCol w="1022768"/>
                <a:gridCol w="1022768"/>
                <a:gridCol w="1025326"/>
              </a:tblGrid>
              <a:tr h="621037">
                <a:tc>
                  <a:txBody>
                    <a:bodyPr/>
                    <a:lstStyle/>
                    <a:p>
                      <a:pPr marL="36195" algn="ctr">
                        <a:lnSpc>
                          <a:spcPct val="100000"/>
                        </a:lnSpc>
                      </a:pPr>
                      <a:r>
                        <a:rPr sz="1800" spc="-10" dirty="0" smtClean="0"/>
                        <a:t>H</a:t>
                      </a:r>
                      <a:r>
                        <a:rPr sz="1800" spc="-7" baseline="-21367" dirty="0" smtClean="0"/>
                        <a:t>2</a:t>
                      </a:r>
                      <a:r>
                        <a:rPr sz="1800" spc="0" dirty="0" smtClean="0"/>
                        <a:t>O</a:t>
                      </a:r>
                      <a:endParaRPr sz="1800" b="1">
                        <a:solidFill>
                          <a:schemeClr val="tx1"/>
                        </a:solidFill>
                        <a:latin typeface="Arial"/>
                        <a:cs typeface="Arial"/>
                      </a:endParaRPr>
                    </a:p>
                  </a:txBody>
                  <a:tcPr marL="0" marR="0" marT="0" marB="0"/>
                </a:tc>
                <a:tc>
                  <a:txBody>
                    <a:bodyPr/>
                    <a:lstStyle/>
                    <a:p>
                      <a:pPr marL="42545" algn="ctr">
                        <a:lnSpc>
                          <a:spcPct val="100000"/>
                        </a:lnSpc>
                      </a:pPr>
                      <a:r>
                        <a:rPr sz="1800" spc="-10" dirty="0" smtClean="0"/>
                        <a:t>C</a:t>
                      </a:r>
                      <a:r>
                        <a:rPr sz="1800" spc="5" dirty="0" smtClean="0"/>
                        <a:t>O</a:t>
                      </a:r>
                      <a:r>
                        <a:rPr sz="1800" spc="0" baseline="-21367" dirty="0" smtClean="0"/>
                        <a:t>2</a:t>
                      </a:r>
                      <a:endParaRPr sz="1800" b="1" baseline="-21367">
                        <a:solidFill>
                          <a:schemeClr val="tx1"/>
                        </a:solidFill>
                        <a:latin typeface="Arial"/>
                        <a:cs typeface="Arial"/>
                      </a:endParaRPr>
                    </a:p>
                  </a:txBody>
                  <a:tcPr marL="0" marR="0" marT="0" marB="0"/>
                </a:tc>
                <a:tc>
                  <a:txBody>
                    <a:bodyPr/>
                    <a:lstStyle/>
                    <a:p>
                      <a:pPr marL="42545" algn="ctr">
                        <a:lnSpc>
                          <a:spcPct val="100000"/>
                        </a:lnSpc>
                      </a:pPr>
                      <a:r>
                        <a:rPr sz="1800" dirty="0" smtClean="0"/>
                        <a:t>S</a:t>
                      </a:r>
                      <a:endParaRPr sz="1800" b="1">
                        <a:solidFill>
                          <a:schemeClr val="tx1"/>
                        </a:solidFill>
                        <a:latin typeface="Arial"/>
                        <a:cs typeface="Arial"/>
                      </a:endParaRPr>
                    </a:p>
                  </a:txBody>
                  <a:tcPr marL="0" marR="0" marT="0" marB="0"/>
                </a:tc>
                <a:tc>
                  <a:txBody>
                    <a:bodyPr/>
                    <a:lstStyle/>
                    <a:p>
                      <a:pPr marL="42545" algn="ctr">
                        <a:lnSpc>
                          <a:spcPct val="100000"/>
                        </a:lnSpc>
                      </a:pPr>
                      <a:r>
                        <a:rPr sz="1800" spc="-10" dirty="0" smtClean="0"/>
                        <a:t>C</a:t>
                      </a:r>
                      <a:r>
                        <a:rPr sz="1800" spc="0" dirty="0" smtClean="0"/>
                        <a:t>l</a:t>
                      </a:r>
                      <a:endParaRPr sz="1800" b="1">
                        <a:solidFill>
                          <a:schemeClr val="tx1"/>
                        </a:solidFill>
                        <a:latin typeface="Arial"/>
                        <a:cs typeface="Arial"/>
                      </a:endParaRPr>
                    </a:p>
                  </a:txBody>
                  <a:tcPr marL="0" marR="0" marT="0" marB="0"/>
                </a:tc>
                <a:tc>
                  <a:txBody>
                    <a:bodyPr/>
                    <a:lstStyle/>
                    <a:p>
                      <a:pPr marL="42545" algn="ctr">
                        <a:lnSpc>
                          <a:spcPct val="100000"/>
                        </a:lnSpc>
                      </a:pPr>
                      <a:r>
                        <a:rPr sz="1800" dirty="0" smtClean="0"/>
                        <a:t>F</a:t>
                      </a:r>
                      <a:endParaRPr sz="1800" b="1">
                        <a:solidFill>
                          <a:schemeClr val="tx1"/>
                        </a:solidFill>
                        <a:latin typeface="Arial"/>
                        <a:cs typeface="Arial"/>
                      </a:endParaRPr>
                    </a:p>
                  </a:txBody>
                  <a:tcPr marL="0" marR="0" marT="0" marB="0"/>
                </a:tc>
              </a:tr>
              <a:tr h="630670">
                <a:tc>
                  <a:txBody>
                    <a:bodyPr/>
                    <a:lstStyle/>
                    <a:p>
                      <a:pPr marL="36195" algn="ctr">
                        <a:lnSpc>
                          <a:spcPct val="100000"/>
                        </a:lnSpc>
                      </a:pPr>
                      <a:r>
                        <a:rPr sz="1800" spc="-5" dirty="0" smtClean="0"/>
                        <a:t>0.30</a:t>
                      </a:r>
                      <a:r>
                        <a:rPr sz="1800" spc="0" dirty="0" smtClean="0"/>
                        <a:t>%</a:t>
                      </a:r>
                      <a:endParaRPr sz="1800" b="1">
                        <a:solidFill>
                          <a:schemeClr val="tx1"/>
                        </a:solidFill>
                        <a:latin typeface="Arial"/>
                        <a:cs typeface="Arial"/>
                      </a:endParaRPr>
                    </a:p>
                  </a:txBody>
                  <a:tcPr marL="0" marR="0" marT="0" marB="0"/>
                </a:tc>
                <a:tc>
                  <a:txBody>
                    <a:bodyPr/>
                    <a:lstStyle/>
                    <a:p>
                      <a:pPr marL="42545" algn="ctr">
                        <a:lnSpc>
                          <a:spcPct val="100000"/>
                        </a:lnSpc>
                      </a:pPr>
                      <a:r>
                        <a:rPr sz="1800" spc="-5" dirty="0" smtClean="0"/>
                        <a:t>0.65</a:t>
                      </a:r>
                      <a:r>
                        <a:rPr sz="1800" spc="0" dirty="0" smtClean="0"/>
                        <a:t>%</a:t>
                      </a:r>
                      <a:endParaRPr sz="1800" b="1">
                        <a:solidFill>
                          <a:schemeClr val="tx1"/>
                        </a:solidFill>
                        <a:latin typeface="Arial"/>
                        <a:cs typeface="Arial"/>
                      </a:endParaRPr>
                    </a:p>
                  </a:txBody>
                  <a:tcPr marL="0" marR="0" marT="0" marB="0"/>
                </a:tc>
                <a:tc>
                  <a:txBody>
                    <a:bodyPr/>
                    <a:lstStyle/>
                    <a:p>
                      <a:pPr marL="42545" algn="ctr">
                        <a:lnSpc>
                          <a:spcPct val="100000"/>
                        </a:lnSpc>
                      </a:pPr>
                      <a:r>
                        <a:rPr sz="1800" spc="-5" dirty="0" smtClean="0"/>
                        <a:t>0.13</a:t>
                      </a:r>
                      <a:r>
                        <a:rPr sz="1800" spc="0" dirty="0" smtClean="0"/>
                        <a:t>%</a:t>
                      </a:r>
                      <a:endParaRPr sz="1800" b="1">
                        <a:solidFill>
                          <a:schemeClr val="tx1"/>
                        </a:solidFill>
                        <a:latin typeface="Arial"/>
                        <a:cs typeface="Arial"/>
                      </a:endParaRPr>
                    </a:p>
                  </a:txBody>
                  <a:tcPr marL="0" marR="0" marT="0" marB="0"/>
                </a:tc>
                <a:tc>
                  <a:txBody>
                    <a:bodyPr/>
                    <a:lstStyle/>
                    <a:p>
                      <a:pPr marL="42545" algn="ctr">
                        <a:lnSpc>
                          <a:spcPct val="100000"/>
                        </a:lnSpc>
                      </a:pPr>
                      <a:r>
                        <a:rPr sz="1800" spc="-5" dirty="0" smtClean="0"/>
                        <a:t>0.009</a:t>
                      </a:r>
                      <a:r>
                        <a:rPr sz="1800" spc="0" dirty="0" smtClean="0"/>
                        <a:t>%</a:t>
                      </a:r>
                      <a:endParaRPr sz="1800" b="1">
                        <a:solidFill>
                          <a:schemeClr val="tx1"/>
                        </a:solidFill>
                        <a:latin typeface="Arial"/>
                        <a:cs typeface="Arial"/>
                      </a:endParaRPr>
                    </a:p>
                  </a:txBody>
                  <a:tcPr marL="0" marR="0" marT="0" marB="0"/>
                </a:tc>
                <a:tc>
                  <a:txBody>
                    <a:bodyPr/>
                    <a:lstStyle/>
                    <a:p>
                      <a:pPr marL="42545" algn="ctr">
                        <a:lnSpc>
                          <a:spcPct val="100000"/>
                        </a:lnSpc>
                      </a:pPr>
                      <a:r>
                        <a:rPr sz="1800" spc="-5" dirty="0" smtClean="0"/>
                        <a:t>0.035</a:t>
                      </a:r>
                      <a:r>
                        <a:rPr sz="1800" spc="0" dirty="0" smtClean="0"/>
                        <a:t>%</a:t>
                      </a:r>
                      <a:endParaRPr sz="1800" b="1" dirty="0">
                        <a:solidFill>
                          <a:schemeClr val="tx1"/>
                        </a:solidFill>
                        <a:latin typeface="Arial"/>
                        <a:cs typeface="Arial"/>
                      </a:endParaRPr>
                    </a:p>
                  </a:txBody>
                  <a:tcPr marL="0" marR="0" marT="0" marB="0"/>
                </a:tc>
              </a:tr>
            </a:tbl>
          </a:graphicData>
        </a:graphic>
      </p:graphicFrame>
    </p:spTree>
    <p:extLst>
      <p:ext uri="{BB962C8B-B14F-4D97-AF65-F5344CB8AC3E}">
        <p14:creationId xmlns:p14="http://schemas.microsoft.com/office/powerpoint/2010/main" val="1580427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3" name="object 59"/>
          <p:cNvSpPr txBox="1"/>
          <p:nvPr/>
        </p:nvSpPr>
        <p:spPr>
          <a:xfrm>
            <a:off x="961486" y="548640"/>
            <a:ext cx="10292667" cy="4783015"/>
          </a:xfrm>
          <a:prstGeom prst="rect">
            <a:avLst/>
          </a:prstGeom>
        </p:spPr>
        <p:txBody>
          <a:bodyPr vert="horz" wrap="square" lIns="0" tIns="0" rIns="0" bIns="0" rtlCol="0">
            <a:noAutofit/>
          </a:bodyPr>
          <a:lstStyle/>
          <a:p>
            <a:pPr marL="363220" algn="ctr">
              <a:lnSpc>
                <a:spcPct val="100000"/>
              </a:lnSpc>
            </a:pPr>
            <a:r>
              <a:rPr sz="2400" spc="-5" dirty="0" smtClean="0">
                <a:latin typeface="Impact"/>
                <a:cs typeface="Impact"/>
              </a:rPr>
              <a:t>Gase</a:t>
            </a:r>
            <a:r>
              <a:rPr sz="2400" spc="0" dirty="0" smtClean="0">
                <a:latin typeface="Impact"/>
                <a:cs typeface="Impact"/>
              </a:rPr>
              <a:t>s</a:t>
            </a:r>
            <a:r>
              <a:rPr sz="2400" spc="-5" dirty="0" smtClean="0">
                <a:latin typeface="Impact"/>
                <a:cs typeface="Impact"/>
              </a:rPr>
              <a:t> i</a:t>
            </a:r>
            <a:r>
              <a:rPr sz="2400" spc="0" dirty="0" smtClean="0">
                <a:latin typeface="Impact"/>
                <a:cs typeface="Impact"/>
              </a:rPr>
              <a:t>n</a:t>
            </a:r>
            <a:r>
              <a:rPr sz="2400" spc="-5" dirty="0" smtClean="0">
                <a:latin typeface="Impact"/>
                <a:cs typeface="Impact"/>
              </a:rPr>
              <a:t> </a:t>
            </a:r>
            <a:r>
              <a:rPr sz="2400" spc="0" dirty="0" err="1" smtClean="0">
                <a:latin typeface="Impact"/>
                <a:cs typeface="Impact"/>
              </a:rPr>
              <a:t>D</a:t>
            </a:r>
            <a:r>
              <a:rPr sz="2400" spc="-5" dirty="0" err="1" smtClean="0">
                <a:latin typeface="Impact"/>
                <a:cs typeface="Impact"/>
              </a:rPr>
              <a:t>acit</a:t>
            </a:r>
            <a:r>
              <a:rPr sz="2400" spc="0" dirty="0" err="1" smtClean="0">
                <a:latin typeface="Impact"/>
                <a:cs typeface="Impact"/>
              </a:rPr>
              <a:t>e</a:t>
            </a:r>
            <a:endParaRPr sz="2400" dirty="0">
              <a:latin typeface="Impact"/>
              <a:cs typeface="Impact"/>
            </a:endParaRPr>
          </a:p>
          <a:p>
            <a:pPr>
              <a:lnSpc>
                <a:spcPts val="1300"/>
              </a:lnSpc>
              <a:spcBef>
                <a:spcPts val="57"/>
              </a:spcBef>
            </a:pPr>
            <a:endParaRPr sz="2400" dirty="0"/>
          </a:p>
          <a:p>
            <a:pPr marL="354965" indent="-342900">
              <a:lnSpc>
                <a:spcPct val="150000"/>
              </a:lnSpc>
              <a:buFont typeface="Wingdings" panose="05000000000000000000" pitchFamily="2" charset="2"/>
              <a:buChar char="§"/>
              <a:tabLst>
                <a:tab pos="182880" algn="l"/>
              </a:tabLst>
            </a:pPr>
            <a:r>
              <a:rPr sz="2400" spc="-5" dirty="0" smtClean="0">
                <a:latin typeface="Times New Roman" panose="02020603050405020304" pitchFamily="18" charset="0"/>
                <a:cs typeface="Times New Roman" panose="02020603050405020304" pitchFamily="18" charset="0"/>
              </a:rPr>
              <a:t>Tota</a:t>
            </a:r>
            <a:r>
              <a:rPr sz="2400" spc="0" dirty="0" smtClean="0">
                <a:latin typeface="Times New Roman" panose="02020603050405020304" pitchFamily="18" charset="0"/>
                <a:cs typeface="Times New Roman" panose="02020603050405020304" pitchFamily="18" charset="0"/>
              </a:rPr>
              <a:t>l</a:t>
            </a:r>
            <a:r>
              <a:rPr sz="2400" spc="-5" dirty="0" smtClean="0">
                <a:latin typeface="Times New Roman" panose="02020603050405020304" pitchFamily="18" charset="0"/>
                <a:cs typeface="Times New Roman" panose="02020603050405020304" pitchFamily="18" charset="0"/>
              </a:rPr>
              <a:t> o</a:t>
            </a:r>
            <a:r>
              <a:rPr sz="2400" spc="0" dirty="0" smtClean="0">
                <a:latin typeface="Times New Roman" panose="02020603050405020304" pitchFamily="18" charset="0"/>
                <a:cs typeface="Times New Roman" panose="02020603050405020304" pitchFamily="18" charset="0"/>
              </a:rPr>
              <a:t>f</a:t>
            </a:r>
            <a:r>
              <a:rPr sz="2400" spc="-5" dirty="0" smtClean="0">
                <a:latin typeface="Times New Roman" panose="02020603050405020304" pitchFamily="18" charset="0"/>
                <a:cs typeface="Times New Roman" panose="02020603050405020304" pitchFamily="18" charset="0"/>
              </a:rPr>
              <a:t> 4.6</a:t>
            </a:r>
            <a:r>
              <a:rPr sz="2400" spc="0" dirty="0" smtClean="0">
                <a:latin typeface="Times New Roman" panose="02020603050405020304" pitchFamily="18" charset="0"/>
                <a:cs typeface="Times New Roman" panose="02020603050405020304" pitchFamily="18" charset="0"/>
              </a:rPr>
              <a:t>%</a:t>
            </a:r>
            <a:r>
              <a:rPr sz="2400" spc="-10" dirty="0" smtClean="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dissolve</a:t>
            </a:r>
            <a:r>
              <a:rPr sz="2400" spc="0" dirty="0" smtClean="0">
                <a:latin typeface="Times New Roman" panose="02020603050405020304" pitchFamily="18" charset="0"/>
                <a:cs typeface="Times New Roman" panose="02020603050405020304" pitchFamily="18" charset="0"/>
              </a:rPr>
              <a:t>d</a:t>
            </a:r>
            <a:r>
              <a:rPr sz="2400" spc="-5" dirty="0" smtClean="0">
                <a:latin typeface="Times New Roman" panose="02020603050405020304" pitchFamily="18" charset="0"/>
                <a:cs typeface="Times New Roman" panose="02020603050405020304" pitchFamily="18" charset="0"/>
              </a:rPr>
              <a:t> ga</a:t>
            </a:r>
            <a:r>
              <a:rPr sz="2400" spc="0" dirty="0" smtClean="0">
                <a:latin typeface="Times New Roman" panose="02020603050405020304" pitchFamily="18" charset="0"/>
                <a:cs typeface="Times New Roman" panose="02020603050405020304" pitchFamily="18" charset="0"/>
              </a:rPr>
              <a:t>s</a:t>
            </a:r>
            <a:endParaRPr sz="2400" dirty="0">
              <a:latin typeface="Times New Roman" panose="02020603050405020304" pitchFamily="18" charset="0"/>
              <a:cs typeface="Times New Roman" panose="02020603050405020304" pitchFamily="18" charset="0"/>
            </a:endParaRPr>
          </a:p>
          <a:p>
            <a:pPr marL="583565" lvl="1" indent="-342900">
              <a:lnSpc>
                <a:spcPct val="150000"/>
              </a:lnSpc>
              <a:spcBef>
                <a:spcPts val="125"/>
              </a:spcBef>
              <a:buFont typeface="Wingdings" panose="05000000000000000000" pitchFamily="2" charset="2"/>
              <a:buChar char="§"/>
              <a:tabLst>
                <a:tab pos="384175" algn="l"/>
              </a:tabLst>
            </a:pPr>
            <a:r>
              <a:rPr sz="2400" spc="-10" dirty="0" smtClean="0">
                <a:latin typeface="Times New Roman" panose="02020603050405020304" pitchFamily="18" charset="0"/>
                <a:cs typeface="Times New Roman" panose="02020603050405020304" pitchFamily="18" charset="0"/>
              </a:rPr>
              <a:t>60</a:t>
            </a:r>
            <a:r>
              <a:rPr sz="2400" spc="-5" dirty="0" smtClean="0">
                <a:latin typeface="Times New Roman" panose="02020603050405020304" pitchFamily="18" charset="0"/>
                <a:cs typeface="Times New Roman" panose="02020603050405020304" pitchFamily="18" charset="0"/>
              </a:rPr>
              <a:t>-</a:t>
            </a:r>
            <a:r>
              <a:rPr sz="2400" spc="-10" dirty="0" smtClean="0">
                <a:latin typeface="Times New Roman" panose="02020603050405020304" pitchFamily="18" charset="0"/>
                <a:cs typeface="Times New Roman" panose="02020603050405020304" pitchFamily="18" charset="0"/>
              </a:rPr>
              <a:t>70</a:t>
            </a:r>
            <a:r>
              <a:rPr sz="2400" spc="-15" dirty="0" smtClean="0">
                <a:latin typeface="Times New Roman" panose="02020603050405020304" pitchFamily="18" charset="0"/>
                <a:cs typeface="Times New Roman" panose="02020603050405020304" pitchFamily="18" charset="0"/>
              </a:rPr>
              <a:t>%</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o</a:t>
            </a:r>
            <a:r>
              <a:rPr sz="2400" spc="-5" dirty="0" smtClean="0">
                <a:latin typeface="Times New Roman" panose="02020603050405020304" pitchFamily="18" charset="0"/>
                <a:cs typeface="Times New Roman" panose="02020603050405020304" pitchFamily="18" charset="0"/>
              </a:rPr>
              <a:t>f t</a:t>
            </a:r>
            <a:r>
              <a:rPr sz="2400" spc="-10" dirty="0" smtClean="0">
                <a:latin typeface="Times New Roman" panose="02020603050405020304" pitchFamily="18" charset="0"/>
                <a:cs typeface="Times New Roman" panose="02020603050405020304" pitchFamily="18" charset="0"/>
              </a:rPr>
              <a:t>h</a:t>
            </a:r>
            <a:r>
              <a:rPr sz="2400" spc="-5" dirty="0" smtClean="0">
                <a:latin typeface="Times New Roman" panose="02020603050405020304" pitchFamily="18" charset="0"/>
                <a:cs typeface="Times New Roman" panose="02020603050405020304" pitchFamily="18" charset="0"/>
              </a:rPr>
              <a:t>i</a:t>
            </a:r>
            <a:r>
              <a:rPr sz="2400" spc="-10" dirty="0" smtClean="0">
                <a:latin typeface="Times New Roman" panose="02020603050405020304" pitchFamily="18" charset="0"/>
                <a:cs typeface="Times New Roman" panose="02020603050405020304" pitchFamily="18" charset="0"/>
              </a:rPr>
              <a:t>s </a:t>
            </a:r>
            <a:r>
              <a:rPr sz="2400" spc="-5" dirty="0" smtClean="0">
                <a:latin typeface="Times New Roman" panose="02020603050405020304" pitchFamily="18" charset="0"/>
                <a:cs typeface="Times New Roman" panose="02020603050405020304" pitchFamily="18" charset="0"/>
              </a:rPr>
              <a:t>w</a:t>
            </a:r>
            <a:r>
              <a:rPr sz="2400" spc="-10" dirty="0" smtClean="0">
                <a:latin typeface="Times New Roman" panose="02020603050405020304" pitchFamily="18" charset="0"/>
                <a:cs typeface="Times New Roman" panose="02020603050405020304" pitchFamily="18" charset="0"/>
              </a:rPr>
              <a:t>as H</a:t>
            </a:r>
            <a:r>
              <a:rPr sz="2400" spc="-7" baseline="-20467" dirty="0" smtClean="0">
                <a:latin typeface="Times New Roman" panose="02020603050405020304" pitchFamily="18" charset="0"/>
                <a:cs typeface="Times New Roman" panose="02020603050405020304" pitchFamily="18" charset="0"/>
              </a:rPr>
              <a:t>2</a:t>
            </a:r>
            <a:r>
              <a:rPr sz="2400" spc="-15" dirty="0" smtClean="0">
                <a:latin typeface="Times New Roman" panose="02020603050405020304" pitchFamily="18" charset="0"/>
                <a:cs typeface="Times New Roman" panose="02020603050405020304" pitchFamily="18" charset="0"/>
              </a:rPr>
              <a:t>O</a:t>
            </a:r>
            <a:endParaRPr sz="2400" dirty="0">
              <a:latin typeface="Times New Roman" panose="02020603050405020304" pitchFamily="18" charset="0"/>
              <a:cs typeface="Times New Roman" panose="02020603050405020304" pitchFamily="18" charset="0"/>
            </a:endParaRPr>
          </a:p>
          <a:p>
            <a:pPr marL="354965" marR="76835" indent="-342900">
              <a:lnSpc>
                <a:spcPct val="150000"/>
              </a:lnSpc>
              <a:spcBef>
                <a:spcPts val="175"/>
              </a:spcBef>
              <a:buFont typeface="Wingdings" panose="05000000000000000000" pitchFamily="2" charset="2"/>
              <a:buChar char="§"/>
              <a:tabLst>
                <a:tab pos="182880" algn="l"/>
              </a:tabLst>
            </a:pPr>
            <a:r>
              <a:rPr sz="2400" spc="-5" dirty="0" smtClean="0">
                <a:latin typeface="Times New Roman" panose="02020603050405020304" pitchFamily="18" charset="0"/>
                <a:cs typeface="Times New Roman" panose="02020603050405020304" pitchFamily="18" charset="0"/>
              </a:rPr>
              <a:t>I</a:t>
            </a:r>
            <a:r>
              <a:rPr sz="2400" spc="0" dirty="0" smtClean="0">
                <a:latin typeface="Times New Roman" panose="02020603050405020304" pitchFamily="18" charset="0"/>
                <a:cs typeface="Times New Roman" panose="02020603050405020304" pitchFamily="18" charset="0"/>
              </a:rPr>
              <a:t>n</a:t>
            </a:r>
            <a:r>
              <a:rPr sz="2400" spc="-5" dirty="0" smtClean="0">
                <a:latin typeface="Times New Roman" panose="02020603050405020304" pitchFamily="18" charset="0"/>
                <a:cs typeface="Times New Roman" panose="02020603050405020304" pitchFamily="18" charset="0"/>
              </a:rPr>
              <a:t> island-ar</a:t>
            </a:r>
            <a:r>
              <a:rPr sz="2400" spc="0" dirty="0" smtClean="0">
                <a:latin typeface="Times New Roman" panose="02020603050405020304" pitchFamily="18" charset="0"/>
                <a:cs typeface="Times New Roman" panose="02020603050405020304" pitchFamily="18" charset="0"/>
              </a:rPr>
              <a:t>c</a:t>
            </a:r>
            <a:r>
              <a:rPr sz="2400" spc="-5" dirty="0" smtClean="0">
                <a:latin typeface="Times New Roman" panose="02020603050405020304" pitchFamily="18" charset="0"/>
                <a:cs typeface="Times New Roman" panose="02020603050405020304" pitchFamily="18" charset="0"/>
              </a:rPr>
              <a:t> o</a:t>
            </a:r>
            <a:r>
              <a:rPr sz="2400" spc="0" dirty="0" smtClean="0">
                <a:latin typeface="Times New Roman" panose="02020603050405020304" pitchFamily="18" charset="0"/>
                <a:cs typeface="Times New Roman" panose="02020603050405020304" pitchFamily="18" charset="0"/>
              </a:rPr>
              <a:t>r</a:t>
            </a:r>
            <a:r>
              <a:rPr sz="2400" spc="-5" dirty="0" smtClean="0">
                <a:latin typeface="Times New Roman" panose="02020603050405020304" pitchFamily="18" charset="0"/>
                <a:cs typeface="Times New Roman" panose="02020603050405020304" pitchFamily="18" charset="0"/>
              </a:rPr>
              <a:t> subduction-relate</a:t>
            </a:r>
            <a:r>
              <a:rPr sz="2400" spc="0" dirty="0" smtClean="0">
                <a:latin typeface="Times New Roman" panose="02020603050405020304" pitchFamily="18" charset="0"/>
                <a:cs typeface="Times New Roman" panose="02020603050405020304" pitchFamily="18" charset="0"/>
              </a:rPr>
              <a:t>d </a:t>
            </a:r>
            <a:r>
              <a:rPr sz="2400" spc="-10" dirty="0" smtClean="0">
                <a:latin typeface="Times New Roman" panose="02020603050405020304" pitchFamily="18" charset="0"/>
                <a:cs typeface="Times New Roman" panose="02020603050405020304" pitchFamily="18" charset="0"/>
              </a:rPr>
              <a:t>m</a:t>
            </a:r>
            <a:r>
              <a:rPr sz="2400" spc="-5" dirty="0" smtClean="0">
                <a:latin typeface="Times New Roman" panose="02020603050405020304" pitchFamily="18" charset="0"/>
                <a:cs typeface="Times New Roman" panose="02020603050405020304" pitchFamily="18" charset="0"/>
              </a:rPr>
              <a:t>ag</a:t>
            </a:r>
            <a:r>
              <a:rPr sz="2400" spc="-10" dirty="0" smtClean="0">
                <a:latin typeface="Times New Roman" panose="02020603050405020304" pitchFamily="18" charset="0"/>
                <a:cs typeface="Times New Roman" panose="02020603050405020304" pitchFamily="18" charset="0"/>
              </a:rPr>
              <a:t>m</a:t>
            </a:r>
            <a:r>
              <a:rPr sz="2400" spc="-5" dirty="0" smtClean="0">
                <a:latin typeface="Times New Roman" panose="02020603050405020304" pitchFamily="18" charset="0"/>
                <a:cs typeface="Times New Roman" panose="02020603050405020304" pitchFamily="18" charset="0"/>
              </a:rPr>
              <a:t>as</a:t>
            </a:r>
            <a:r>
              <a:rPr sz="2400" spc="0" dirty="0" smtClean="0">
                <a:latin typeface="Times New Roman" panose="02020603050405020304" pitchFamily="18" charset="0"/>
                <a:cs typeface="Times New Roman" panose="02020603050405020304" pitchFamily="18" charset="0"/>
              </a:rPr>
              <a:t>,</a:t>
            </a:r>
            <a:r>
              <a:rPr sz="2400" spc="-5" dirty="0" smtClean="0">
                <a:latin typeface="Times New Roman" panose="02020603050405020304" pitchFamily="18" charset="0"/>
                <a:cs typeface="Times New Roman" panose="02020603050405020304" pitchFamily="18" charset="0"/>
              </a:rPr>
              <a:t> H</a:t>
            </a:r>
            <a:r>
              <a:rPr sz="2400" spc="15" baseline="-21164" dirty="0" smtClean="0">
                <a:latin typeface="Times New Roman" panose="02020603050405020304" pitchFamily="18" charset="0"/>
                <a:cs typeface="Times New Roman" panose="02020603050405020304" pitchFamily="18" charset="0"/>
              </a:rPr>
              <a:t>2</a:t>
            </a:r>
            <a:r>
              <a:rPr sz="2400" spc="0" dirty="0" smtClean="0">
                <a:latin typeface="Times New Roman" panose="02020603050405020304" pitchFamily="18" charset="0"/>
                <a:cs typeface="Times New Roman" panose="02020603050405020304" pitchFamily="18" charset="0"/>
              </a:rPr>
              <a:t>O</a:t>
            </a:r>
            <a:r>
              <a:rPr sz="2400" spc="-5" dirty="0" smtClean="0">
                <a:latin typeface="Times New Roman" panose="02020603050405020304" pitchFamily="18" charset="0"/>
                <a:cs typeface="Times New Roman" panose="02020603050405020304" pitchFamily="18" charset="0"/>
              </a:rPr>
              <a:t> i</a:t>
            </a:r>
            <a:r>
              <a:rPr sz="2400" spc="0" dirty="0" smtClean="0">
                <a:latin typeface="Times New Roman" panose="02020603050405020304" pitchFamily="18" charset="0"/>
                <a:cs typeface="Times New Roman" panose="02020603050405020304" pitchFamily="18" charset="0"/>
              </a:rPr>
              <a:t>s</a:t>
            </a:r>
            <a:r>
              <a:rPr sz="2400" spc="-5" dirty="0" smtClean="0">
                <a:latin typeface="Times New Roman" panose="02020603050405020304" pitchFamily="18" charset="0"/>
                <a:cs typeface="Times New Roman" panose="02020603050405020304" pitchFamily="18" charset="0"/>
              </a:rPr>
              <a:t> usuall</a:t>
            </a:r>
            <a:r>
              <a:rPr sz="2400" spc="0" dirty="0" smtClean="0">
                <a:latin typeface="Times New Roman" panose="02020603050405020304" pitchFamily="18" charset="0"/>
                <a:cs typeface="Times New Roman" panose="02020603050405020304" pitchFamily="18" charset="0"/>
              </a:rPr>
              <a:t>y</a:t>
            </a:r>
            <a:r>
              <a:rPr sz="2400" spc="-5" dirty="0" smtClean="0">
                <a:latin typeface="Times New Roman" panose="02020603050405020304" pitchFamily="18" charset="0"/>
                <a:cs typeface="Times New Roman" panose="02020603050405020304" pitchFamily="18" charset="0"/>
              </a:rPr>
              <a:t> th</a:t>
            </a:r>
            <a:r>
              <a:rPr sz="2400" spc="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 do</a:t>
            </a:r>
            <a:r>
              <a:rPr sz="2400" spc="-10" dirty="0" smtClean="0">
                <a:latin typeface="Times New Roman" panose="02020603050405020304" pitchFamily="18" charset="0"/>
                <a:cs typeface="Times New Roman" panose="02020603050405020304" pitchFamily="18" charset="0"/>
              </a:rPr>
              <a:t>m</a:t>
            </a:r>
            <a:r>
              <a:rPr sz="2400" spc="-5" dirty="0" smtClean="0">
                <a:latin typeface="Times New Roman" panose="02020603050405020304" pitchFamily="18" charset="0"/>
                <a:cs typeface="Times New Roman" panose="02020603050405020304" pitchFamily="18" charset="0"/>
              </a:rPr>
              <a:t>inan</a:t>
            </a:r>
            <a:r>
              <a:rPr sz="2400" spc="0" dirty="0" smtClean="0">
                <a:latin typeface="Times New Roman" panose="02020603050405020304" pitchFamily="18" charset="0"/>
                <a:cs typeface="Times New Roman" panose="02020603050405020304" pitchFamily="18" charset="0"/>
              </a:rPr>
              <a:t>t</a:t>
            </a:r>
            <a:r>
              <a:rPr sz="2400" spc="-5" dirty="0" smtClean="0">
                <a:latin typeface="Times New Roman" panose="02020603050405020304" pitchFamily="18" charset="0"/>
                <a:cs typeface="Times New Roman" panose="02020603050405020304" pitchFamily="18" charset="0"/>
              </a:rPr>
              <a:t> ga</a:t>
            </a:r>
            <a:r>
              <a:rPr sz="2400" spc="0" dirty="0" smtClean="0">
                <a:latin typeface="Times New Roman" panose="02020603050405020304" pitchFamily="18" charset="0"/>
                <a:cs typeface="Times New Roman" panose="02020603050405020304" pitchFamily="18" charset="0"/>
              </a:rPr>
              <a:t>s</a:t>
            </a:r>
            <a:endParaRPr sz="2400" dirty="0">
              <a:latin typeface="Times New Roman" panose="02020603050405020304" pitchFamily="18" charset="0"/>
              <a:cs typeface="Times New Roman" panose="02020603050405020304" pitchFamily="18" charset="0"/>
            </a:endParaRPr>
          </a:p>
          <a:p>
            <a:pPr marL="583565" lvl="1" indent="-342900">
              <a:lnSpc>
                <a:spcPct val="150000"/>
              </a:lnSpc>
              <a:spcBef>
                <a:spcPts val="175"/>
              </a:spcBef>
              <a:buFont typeface="Wingdings" panose="05000000000000000000" pitchFamily="2" charset="2"/>
              <a:buChar char="§"/>
              <a:tabLst>
                <a:tab pos="384175" algn="l"/>
              </a:tabLst>
            </a:pP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hese vo</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canoes a</a:t>
            </a:r>
            <a:r>
              <a:rPr sz="2400" spc="-5" dirty="0" smtClean="0">
                <a:latin typeface="Times New Roman" panose="02020603050405020304" pitchFamily="18" charset="0"/>
                <a:cs typeface="Times New Roman" panose="02020603050405020304" pitchFamily="18" charset="0"/>
              </a:rPr>
              <a:t>l</a:t>
            </a:r>
            <a:r>
              <a:rPr sz="2400" spc="-10" dirty="0" smtClean="0">
                <a:latin typeface="Times New Roman" panose="02020603050405020304" pitchFamily="18" charset="0"/>
                <a:cs typeface="Times New Roman" panose="02020603050405020304" pitchFamily="18" charset="0"/>
              </a:rPr>
              <a:t>so </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end </a:t>
            </a:r>
            <a:r>
              <a:rPr sz="2400" spc="-5" dirty="0" smtClean="0">
                <a:latin typeface="Times New Roman" panose="02020603050405020304" pitchFamily="18" charset="0"/>
                <a:cs typeface="Times New Roman" panose="02020603050405020304" pitchFamily="18" charset="0"/>
              </a:rPr>
              <a:t>t</a:t>
            </a:r>
            <a:r>
              <a:rPr sz="2400" spc="-10" dirty="0" smtClean="0">
                <a:latin typeface="Times New Roman" panose="02020603050405020304" pitchFamily="18" charset="0"/>
                <a:cs typeface="Times New Roman" panose="02020603050405020304" pitchFamily="18" charset="0"/>
              </a:rPr>
              <a:t>o be gas </a:t>
            </a:r>
            <a:r>
              <a:rPr sz="2400" spc="-5" dirty="0" smtClean="0">
                <a:latin typeface="Times New Roman" panose="02020603050405020304" pitchFamily="18" charset="0"/>
                <a:cs typeface="Times New Roman" panose="02020603050405020304" pitchFamily="18" charset="0"/>
              </a:rPr>
              <a:t>ri</a:t>
            </a:r>
            <a:r>
              <a:rPr sz="2400" spc="-10" dirty="0" smtClean="0">
                <a:latin typeface="Times New Roman" panose="02020603050405020304" pitchFamily="18" charset="0"/>
                <a:cs typeface="Times New Roman" panose="02020603050405020304" pitchFamily="18" charset="0"/>
              </a:rPr>
              <a:t>ch</a:t>
            </a:r>
            <a:r>
              <a:rPr sz="2400" spc="-5" dirty="0" smtClean="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354965" marR="12700" indent="-342900">
              <a:lnSpc>
                <a:spcPct val="150000"/>
              </a:lnSpc>
              <a:spcBef>
                <a:spcPts val="170"/>
              </a:spcBef>
              <a:buFont typeface="Wingdings" panose="05000000000000000000" pitchFamily="2" charset="2"/>
              <a:buChar char="§"/>
              <a:tabLst>
                <a:tab pos="182880" algn="l"/>
              </a:tabLst>
            </a:pPr>
            <a:r>
              <a:rPr sz="2400" spc="-5" dirty="0" smtClean="0">
                <a:latin typeface="Times New Roman" panose="02020603050405020304" pitchFamily="18" charset="0"/>
                <a:cs typeface="Times New Roman" panose="02020603050405020304" pitchFamily="18" charset="0"/>
              </a:rPr>
              <a:t>I</a:t>
            </a:r>
            <a:r>
              <a:rPr sz="2400" spc="0" dirty="0" smtClean="0">
                <a:latin typeface="Times New Roman" panose="02020603050405020304" pitchFamily="18" charset="0"/>
                <a:cs typeface="Times New Roman" panose="02020603050405020304" pitchFamily="18" charset="0"/>
              </a:rPr>
              <a:t>n</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MOR</a:t>
            </a:r>
            <a:r>
              <a:rPr sz="2400" spc="0" dirty="0" smtClean="0">
                <a:latin typeface="Times New Roman" panose="02020603050405020304" pitchFamily="18" charset="0"/>
                <a:cs typeface="Times New Roman" panose="02020603050405020304" pitchFamily="18" charset="0"/>
              </a:rPr>
              <a:t>B</a:t>
            </a:r>
            <a:r>
              <a:rPr sz="2400" spc="-10" dirty="0" smtClean="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a:t>
            </a:r>
            <a:r>
              <a:rPr sz="2400" spc="-10" dirty="0" smtClean="0">
                <a:latin typeface="Times New Roman" panose="02020603050405020304" pitchFamily="18" charset="0"/>
                <a:cs typeface="Times New Roman" panose="02020603050405020304" pitchFamily="18" charset="0"/>
              </a:rPr>
              <a:t>m</a:t>
            </a:r>
            <a:r>
              <a:rPr sz="2400" spc="-5" dirty="0" smtClean="0">
                <a:latin typeface="Times New Roman" panose="02020603050405020304" pitchFamily="18" charset="0"/>
                <a:cs typeface="Times New Roman" panose="02020603050405020304" pitchFamily="18" charset="0"/>
              </a:rPr>
              <a:t>id-ocea</a:t>
            </a:r>
            <a:r>
              <a:rPr sz="2400" spc="0" dirty="0" smtClean="0">
                <a:latin typeface="Times New Roman" panose="02020603050405020304" pitchFamily="18" charset="0"/>
                <a:cs typeface="Times New Roman" panose="02020603050405020304" pitchFamily="18" charset="0"/>
              </a:rPr>
              <a:t>n</a:t>
            </a:r>
            <a:r>
              <a:rPr sz="2400" spc="-5" dirty="0" smtClean="0">
                <a:latin typeface="Times New Roman" panose="02020603050405020304" pitchFamily="18" charset="0"/>
                <a:cs typeface="Times New Roman" panose="02020603050405020304" pitchFamily="18" charset="0"/>
              </a:rPr>
              <a:t> ridg</a:t>
            </a:r>
            <a:r>
              <a:rPr sz="2400" spc="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 basalts</a:t>
            </a:r>
            <a:r>
              <a:rPr sz="2400" spc="0" dirty="0" smtClean="0">
                <a:latin typeface="Times New Roman" panose="02020603050405020304" pitchFamily="18" charset="0"/>
                <a:cs typeface="Times New Roman" panose="02020603050405020304" pitchFamily="18" charset="0"/>
              </a:rPr>
              <a:t>)</a:t>
            </a:r>
            <a:r>
              <a:rPr sz="2400" spc="-5" dirty="0" smtClean="0">
                <a:latin typeface="Times New Roman" panose="02020603050405020304" pitchFamily="18" charset="0"/>
                <a:cs typeface="Times New Roman" panose="02020603050405020304" pitchFamily="18" charset="0"/>
              </a:rPr>
              <a:t> an</a:t>
            </a:r>
            <a:r>
              <a:rPr sz="2400" spc="0" dirty="0" smtClean="0">
                <a:latin typeface="Times New Roman" panose="02020603050405020304" pitchFamily="18" charset="0"/>
                <a:cs typeface="Times New Roman" panose="02020603050405020304" pitchFamily="18" charset="0"/>
              </a:rPr>
              <a:t>d </a:t>
            </a:r>
            <a:r>
              <a:rPr sz="2400" spc="-10" dirty="0" smtClean="0">
                <a:latin typeface="Times New Roman" panose="02020603050405020304" pitchFamily="18" charset="0"/>
                <a:cs typeface="Times New Roman" panose="02020603050405020304" pitchFamily="18" charset="0"/>
              </a:rPr>
              <a:t>O</a:t>
            </a:r>
            <a:r>
              <a:rPr sz="2400" spc="-5" dirty="0" smtClean="0">
                <a:latin typeface="Times New Roman" panose="02020603050405020304" pitchFamily="18" charset="0"/>
                <a:cs typeface="Times New Roman" panose="02020603050405020304" pitchFamily="18" charset="0"/>
              </a:rPr>
              <a:t>I</a:t>
            </a:r>
            <a:r>
              <a:rPr sz="2400" spc="0" dirty="0" smtClean="0">
                <a:latin typeface="Times New Roman" panose="02020603050405020304" pitchFamily="18" charset="0"/>
                <a:cs typeface="Times New Roman" panose="02020603050405020304" pitchFamily="18" charset="0"/>
              </a:rPr>
              <a:t>B</a:t>
            </a:r>
            <a:r>
              <a:rPr sz="2400" spc="-10" dirty="0" smtClean="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(oceani</a:t>
            </a:r>
            <a:r>
              <a:rPr sz="2400" spc="0" dirty="0" smtClean="0">
                <a:latin typeface="Times New Roman" panose="02020603050405020304" pitchFamily="18" charset="0"/>
                <a:cs typeface="Times New Roman" panose="02020603050405020304" pitchFamily="18" charset="0"/>
              </a:rPr>
              <a:t>c</a:t>
            </a:r>
            <a:r>
              <a:rPr sz="2400" spc="-5" dirty="0" smtClean="0">
                <a:latin typeface="Times New Roman" panose="02020603050405020304" pitchFamily="18" charset="0"/>
                <a:cs typeface="Times New Roman" panose="02020603050405020304" pitchFamily="18" charset="0"/>
              </a:rPr>
              <a:t> islan</a:t>
            </a:r>
            <a:r>
              <a:rPr sz="2400" spc="0" dirty="0" smtClean="0">
                <a:latin typeface="Times New Roman" panose="02020603050405020304" pitchFamily="18" charset="0"/>
                <a:cs typeface="Times New Roman" panose="02020603050405020304" pitchFamily="18" charset="0"/>
              </a:rPr>
              <a:t>d</a:t>
            </a:r>
            <a:r>
              <a:rPr sz="2400" spc="-5" dirty="0" smtClean="0">
                <a:latin typeface="Times New Roman" panose="02020603050405020304" pitchFamily="18" charset="0"/>
                <a:cs typeface="Times New Roman" panose="02020603050405020304" pitchFamily="18" charset="0"/>
              </a:rPr>
              <a:t> basalts</a:t>
            </a:r>
            <a:r>
              <a:rPr sz="2400" spc="0" dirty="0" smtClean="0">
                <a:latin typeface="Times New Roman" panose="02020603050405020304" pitchFamily="18" charset="0"/>
                <a:cs typeface="Times New Roman" panose="02020603050405020304" pitchFamily="18" charset="0"/>
              </a:rPr>
              <a:t>)</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C</a:t>
            </a:r>
            <a:r>
              <a:rPr sz="2400" spc="0" dirty="0" smtClean="0">
                <a:latin typeface="Times New Roman" panose="02020603050405020304" pitchFamily="18" charset="0"/>
                <a:cs typeface="Times New Roman" panose="02020603050405020304" pitchFamily="18" charset="0"/>
              </a:rPr>
              <a:t>O</a:t>
            </a:r>
            <a:r>
              <a:rPr sz="2400" spc="0" baseline="-21164" dirty="0" smtClean="0">
                <a:latin typeface="Times New Roman" panose="02020603050405020304" pitchFamily="18" charset="0"/>
                <a:cs typeface="Times New Roman" panose="02020603050405020304" pitchFamily="18" charset="0"/>
              </a:rPr>
              <a:t>2  </a:t>
            </a:r>
            <a:r>
              <a:rPr sz="2400" spc="67" baseline="-21164" dirty="0" smtClean="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an</a:t>
            </a:r>
            <a:r>
              <a:rPr sz="2400" spc="0" dirty="0" smtClean="0">
                <a:latin typeface="Times New Roman" panose="02020603050405020304" pitchFamily="18" charset="0"/>
                <a:cs typeface="Times New Roman" panose="02020603050405020304" pitchFamily="18" charset="0"/>
              </a:rPr>
              <a:t>d  </a:t>
            </a:r>
            <a:r>
              <a:rPr sz="2400" spc="-10" dirty="0" smtClean="0">
                <a:latin typeface="Times New Roman" panose="02020603050405020304" pitchFamily="18" charset="0"/>
                <a:cs typeface="Times New Roman" panose="02020603050405020304" pitchFamily="18" charset="0"/>
              </a:rPr>
              <a:t>H</a:t>
            </a:r>
            <a:r>
              <a:rPr sz="2400" spc="-22" baseline="-21164" dirty="0" smtClean="0">
                <a:latin typeface="Times New Roman" panose="02020603050405020304" pitchFamily="18" charset="0"/>
                <a:cs typeface="Times New Roman" panose="02020603050405020304" pitchFamily="18" charset="0"/>
              </a:rPr>
              <a:t>2</a:t>
            </a:r>
            <a:r>
              <a:rPr sz="2400" spc="0" dirty="0" smtClean="0">
                <a:latin typeface="Times New Roman" panose="02020603050405020304" pitchFamily="18" charset="0"/>
                <a:cs typeface="Times New Roman" panose="02020603050405020304" pitchFamily="18" charset="0"/>
              </a:rPr>
              <a:t>O</a:t>
            </a:r>
            <a:r>
              <a:rPr sz="2400" spc="5" dirty="0" smtClean="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concentration</a:t>
            </a:r>
            <a:r>
              <a:rPr sz="2400" spc="0" dirty="0" smtClean="0">
                <a:latin typeface="Times New Roman" panose="02020603050405020304" pitchFamily="18" charset="0"/>
                <a:cs typeface="Times New Roman" panose="02020603050405020304" pitchFamily="18" charset="0"/>
              </a:rPr>
              <a:t>s</a:t>
            </a:r>
            <a:r>
              <a:rPr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m</a:t>
            </a:r>
            <a:r>
              <a:rPr sz="2400" spc="-5" dirty="0" smtClean="0">
                <a:latin typeface="Times New Roman" panose="02020603050405020304" pitchFamily="18" charset="0"/>
                <a:cs typeface="Times New Roman" panose="02020603050405020304" pitchFamily="18" charset="0"/>
              </a:rPr>
              <a:t>a</a:t>
            </a:r>
            <a:r>
              <a:rPr sz="2400" spc="0" dirty="0" smtClean="0">
                <a:latin typeface="Times New Roman" panose="02020603050405020304" pitchFamily="18" charset="0"/>
                <a:cs typeface="Times New Roman" panose="02020603050405020304" pitchFamily="18" charset="0"/>
              </a:rPr>
              <a:t>y</a:t>
            </a:r>
            <a:r>
              <a:rPr sz="2400" spc="-5" dirty="0" smtClean="0">
                <a:latin typeface="Times New Roman" panose="02020603050405020304" pitchFamily="18" charset="0"/>
                <a:cs typeface="Times New Roman" panose="02020603050405020304" pitchFamily="18" charset="0"/>
              </a:rPr>
              <a:t> b</a:t>
            </a:r>
            <a:r>
              <a:rPr sz="2400" spc="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 roughl</a:t>
            </a:r>
            <a:r>
              <a:rPr sz="2400" spc="0" dirty="0" smtClean="0">
                <a:latin typeface="Times New Roman" panose="02020603050405020304" pitchFamily="18" charset="0"/>
                <a:cs typeface="Times New Roman" panose="02020603050405020304" pitchFamily="18" charset="0"/>
              </a:rPr>
              <a:t>y</a:t>
            </a:r>
            <a:r>
              <a:rPr sz="2400" spc="-5" dirty="0" smtClean="0">
                <a:latin typeface="Times New Roman" panose="02020603050405020304" pitchFamily="18" charset="0"/>
                <a:cs typeface="Times New Roman" panose="02020603050405020304" pitchFamily="18" charset="0"/>
              </a:rPr>
              <a:t> si</a:t>
            </a:r>
            <a:r>
              <a:rPr sz="2400" spc="-10" dirty="0" smtClean="0">
                <a:latin typeface="Times New Roman" panose="02020603050405020304" pitchFamily="18" charset="0"/>
                <a:cs typeface="Times New Roman" panose="02020603050405020304" pitchFamily="18" charset="0"/>
              </a:rPr>
              <a:t>m</a:t>
            </a:r>
            <a:r>
              <a:rPr sz="2400" spc="-5" dirty="0" smtClean="0">
                <a:latin typeface="Times New Roman" panose="02020603050405020304" pitchFamily="18" charset="0"/>
                <a:cs typeface="Times New Roman" panose="02020603050405020304" pitchFamily="18" charset="0"/>
              </a:rPr>
              <a:t>ila</a:t>
            </a:r>
            <a:r>
              <a:rPr sz="2400" spc="0" dirty="0" smtClean="0">
                <a:latin typeface="Times New Roman" panose="02020603050405020304" pitchFamily="18" charset="0"/>
                <a:cs typeface="Times New Roman" panose="02020603050405020304" pitchFamily="18" charset="0"/>
              </a:rPr>
              <a:t>r </a:t>
            </a:r>
            <a:r>
              <a:rPr sz="2400" spc="-5" dirty="0" smtClean="0">
                <a:latin typeface="Times New Roman" panose="02020603050405020304" pitchFamily="18" charset="0"/>
                <a:cs typeface="Times New Roman" panose="02020603050405020304" pitchFamily="18" charset="0"/>
              </a:rPr>
              <a:t>an</a:t>
            </a:r>
            <a:r>
              <a:rPr sz="2400" spc="0" dirty="0" smtClean="0">
                <a:latin typeface="Times New Roman" panose="02020603050405020304" pitchFamily="18" charset="0"/>
                <a:cs typeface="Times New Roman" panose="02020603050405020304" pitchFamily="18" charset="0"/>
              </a:rPr>
              <a:t>d</a:t>
            </a:r>
            <a:r>
              <a:rPr sz="2400" spc="-5" dirty="0" smtClean="0">
                <a:latin typeface="Times New Roman" panose="02020603050405020304" pitchFamily="18" charset="0"/>
                <a:cs typeface="Times New Roman" panose="02020603050405020304" pitchFamily="18" charset="0"/>
              </a:rPr>
              <a:t> ar</a:t>
            </a:r>
            <a:r>
              <a:rPr sz="2400" spc="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 quit</a:t>
            </a:r>
            <a:r>
              <a:rPr sz="2400" spc="0" dirty="0" smtClean="0">
                <a:latin typeface="Times New Roman" panose="02020603050405020304" pitchFamily="18" charset="0"/>
                <a:cs typeface="Times New Roman" panose="02020603050405020304" pitchFamily="18" charset="0"/>
              </a:rPr>
              <a:t>e</a:t>
            </a:r>
            <a:r>
              <a:rPr sz="2400" spc="-5" dirty="0" smtClean="0">
                <a:latin typeface="Times New Roman" panose="02020603050405020304" pitchFamily="18" charset="0"/>
                <a:cs typeface="Times New Roman" panose="02020603050405020304" pitchFamily="18" charset="0"/>
              </a:rPr>
              <a:t> lo</a:t>
            </a:r>
            <a:r>
              <a:rPr sz="2400" spc="0" dirty="0" smtClean="0">
                <a:latin typeface="Times New Roman" panose="02020603050405020304" pitchFamily="18" charset="0"/>
                <a:cs typeface="Times New Roman" panose="02020603050405020304" pitchFamily="18" charset="0"/>
              </a:rPr>
              <a:t>w</a:t>
            </a:r>
            <a:r>
              <a:rPr sz="2400" spc="-10" dirty="0" smtClean="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(&lt;0.5</a:t>
            </a:r>
            <a:r>
              <a:rPr sz="2400" spc="-10" dirty="0" smtClean="0">
                <a:latin typeface="Times New Roman" panose="02020603050405020304" pitchFamily="18" charset="0"/>
                <a:cs typeface="Times New Roman" panose="02020603050405020304" pitchFamily="18" charset="0"/>
              </a:rPr>
              <a:t>%</a:t>
            </a:r>
            <a:r>
              <a:rPr sz="2400" spc="0" dirty="0" smtClean="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369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9"/>
          <p:cNvSpPr txBox="1"/>
          <p:nvPr/>
        </p:nvSpPr>
        <p:spPr>
          <a:xfrm>
            <a:off x="1352282" y="463639"/>
            <a:ext cx="9079605" cy="5946016"/>
          </a:xfrm>
          <a:prstGeom prst="rect">
            <a:avLst/>
          </a:prstGeom>
        </p:spPr>
        <p:txBody>
          <a:bodyPr vert="horz" wrap="square" lIns="0" tIns="0" rIns="0" bIns="0" rtlCol="0">
            <a:noAutofit/>
          </a:bodyPr>
          <a:lstStyle/>
          <a:p>
            <a:pPr marL="158750" marR="12700" algn="ctr">
              <a:lnSpc>
                <a:spcPts val="2620"/>
              </a:lnSpc>
            </a:pPr>
            <a:r>
              <a:rPr sz="4400" spc="-5" dirty="0" smtClean="0">
                <a:latin typeface="Impact"/>
                <a:cs typeface="Impact"/>
              </a:rPr>
              <a:t>Physica</a:t>
            </a:r>
            <a:r>
              <a:rPr sz="4400" spc="0" dirty="0" smtClean="0">
                <a:latin typeface="Impact"/>
                <a:cs typeface="Impact"/>
              </a:rPr>
              <a:t>l</a:t>
            </a:r>
            <a:r>
              <a:rPr sz="3600" spc="-5" dirty="0" smtClean="0">
                <a:latin typeface="Impact"/>
                <a:cs typeface="Impact"/>
              </a:rPr>
              <a:t> </a:t>
            </a:r>
            <a:r>
              <a:rPr sz="3600" spc="-10" dirty="0" smtClean="0">
                <a:latin typeface="Impact"/>
                <a:cs typeface="Impact"/>
              </a:rPr>
              <a:t>C</a:t>
            </a:r>
            <a:r>
              <a:rPr sz="3600" spc="-5" dirty="0" smtClean="0">
                <a:latin typeface="Impact"/>
                <a:cs typeface="Impact"/>
              </a:rPr>
              <a:t>hange</a:t>
            </a:r>
            <a:r>
              <a:rPr sz="3600" spc="0" dirty="0" smtClean="0">
                <a:latin typeface="Impact"/>
                <a:cs typeface="Impact"/>
              </a:rPr>
              <a:t>s</a:t>
            </a:r>
            <a:r>
              <a:rPr sz="3600" spc="-5" dirty="0" smtClean="0">
                <a:latin typeface="Impact"/>
                <a:cs typeface="Impact"/>
              </a:rPr>
              <a:t> i</a:t>
            </a:r>
            <a:r>
              <a:rPr sz="3600" spc="0" dirty="0" smtClean="0">
                <a:latin typeface="Impact"/>
                <a:cs typeface="Impact"/>
              </a:rPr>
              <a:t>n</a:t>
            </a:r>
            <a:r>
              <a:rPr sz="3600" spc="-5" dirty="0" smtClean="0">
                <a:latin typeface="Impact"/>
                <a:cs typeface="Impact"/>
              </a:rPr>
              <a:t> </a:t>
            </a:r>
            <a:r>
              <a:rPr sz="3600" spc="-10" dirty="0" smtClean="0">
                <a:latin typeface="Impact"/>
                <a:cs typeface="Impact"/>
              </a:rPr>
              <a:t>M</a:t>
            </a:r>
            <a:r>
              <a:rPr sz="3600" spc="-5" dirty="0" smtClean="0">
                <a:latin typeface="Impact"/>
                <a:cs typeface="Impact"/>
              </a:rPr>
              <a:t>ag</a:t>
            </a:r>
            <a:r>
              <a:rPr sz="3600" spc="-10" dirty="0" smtClean="0">
                <a:latin typeface="Impact"/>
                <a:cs typeface="Impact"/>
              </a:rPr>
              <a:t>m</a:t>
            </a:r>
            <a:r>
              <a:rPr sz="3600" spc="0" dirty="0" smtClean="0">
                <a:latin typeface="Impact"/>
                <a:cs typeface="Impact"/>
              </a:rPr>
              <a:t>a</a:t>
            </a:r>
            <a:r>
              <a:rPr sz="3600" spc="-5" dirty="0" smtClean="0">
                <a:latin typeface="Impact"/>
                <a:cs typeface="Impact"/>
              </a:rPr>
              <a:t> a</a:t>
            </a:r>
            <a:r>
              <a:rPr sz="3600" spc="0" dirty="0" smtClean="0">
                <a:latin typeface="Impact"/>
                <a:cs typeface="Impact"/>
              </a:rPr>
              <a:t>s</a:t>
            </a:r>
            <a:r>
              <a:rPr sz="3600" spc="-5" dirty="0" smtClean="0">
                <a:latin typeface="Impact"/>
                <a:cs typeface="Impact"/>
              </a:rPr>
              <a:t> i</a:t>
            </a:r>
            <a:r>
              <a:rPr sz="3600" spc="0" dirty="0" smtClean="0">
                <a:latin typeface="Impact"/>
                <a:cs typeface="Impact"/>
              </a:rPr>
              <a:t>t </a:t>
            </a:r>
            <a:r>
              <a:rPr sz="3600" spc="-5" dirty="0" smtClean="0">
                <a:latin typeface="Impact"/>
                <a:cs typeface="Impact"/>
              </a:rPr>
              <a:t>Ascend</a:t>
            </a:r>
            <a:r>
              <a:rPr sz="3600" spc="0" dirty="0" smtClean="0">
                <a:latin typeface="Impact"/>
                <a:cs typeface="Impact"/>
              </a:rPr>
              <a:t>s</a:t>
            </a:r>
            <a:endParaRPr sz="3600" dirty="0">
              <a:latin typeface="Impact"/>
              <a:cs typeface="Impact"/>
            </a:endParaRPr>
          </a:p>
          <a:p>
            <a:pPr marL="354965" marR="2162175" indent="-342900">
              <a:lnSpc>
                <a:spcPct val="150000"/>
              </a:lnSpc>
              <a:spcBef>
                <a:spcPts val="35"/>
              </a:spcBef>
              <a:buFont typeface="Wingdings" panose="05000000000000000000" pitchFamily="2" charset="2"/>
              <a:buChar char="§"/>
              <a:tabLst>
                <a:tab pos="268288" algn="l"/>
              </a:tabLst>
            </a:pPr>
            <a:r>
              <a:rPr sz="2000" b="1" spc="-5" dirty="0" smtClean="0">
                <a:latin typeface="Times New Roman" panose="02020603050405020304" pitchFamily="18" charset="0"/>
                <a:cs typeface="Times New Roman" panose="02020603050405020304" pitchFamily="18" charset="0"/>
              </a:rPr>
              <a:t>T</a:t>
            </a:r>
            <a:r>
              <a:rPr sz="2000" b="1" spc="-10" dirty="0" smtClean="0">
                <a:latin typeface="Times New Roman" panose="02020603050405020304" pitchFamily="18" charset="0"/>
                <a:cs typeface="Times New Roman" panose="02020603050405020304" pitchFamily="18" charset="0"/>
              </a:rPr>
              <a:t>empe</a:t>
            </a:r>
            <a:r>
              <a:rPr sz="2000" b="1" spc="-5" dirty="0" smtClean="0">
                <a:latin typeface="Times New Roman" panose="02020603050405020304" pitchFamily="18" charset="0"/>
                <a:cs typeface="Times New Roman" panose="02020603050405020304" pitchFamily="18" charset="0"/>
              </a:rPr>
              <a:t>r</a:t>
            </a:r>
            <a:r>
              <a:rPr sz="2000" b="1" spc="-10" dirty="0" smtClean="0">
                <a:latin typeface="Times New Roman" panose="02020603050405020304" pitchFamily="18" charset="0"/>
                <a:cs typeface="Times New Roman" panose="02020603050405020304" pitchFamily="18" charset="0"/>
              </a:rPr>
              <a:t>a</a:t>
            </a:r>
            <a:r>
              <a:rPr sz="2000" b="1" spc="-5" dirty="0" smtClean="0">
                <a:latin typeface="Times New Roman" panose="02020603050405020304" pitchFamily="18" charset="0"/>
                <a:cs typeface="Times New Roman" panose="02020603050405020304" pitchFamily="18" charset="0"/>
              </a:rPr>
              <a:t>t</a:t>
            </a:r>
            <a:r>
              <a:rPr sz="2000" b="1" spc="-10" dirty="0" smtClean="0">
                <a:latin typeface="Times New Roman" panose="02020603050405020304" pitchFamily="18" charset="0"/>
                <a:cs typeface="Times New Roman" panose="02020603050405020304" pitchFamily="18" charset="0"/>
              </a:rPr>
              <a:t>u</a:t>
            </a:r>
            <a:r>
              <a:rPr sz="2000" b="1" spc="-5" dirty="0" smtClean="0">
                <a:latin typeface="Times New Roman" panose="02020603050405020304" pitchFamily="18" charset="0"/>
                <a:cs typeface="Times New Roman" panose="02020603050405020304" pitchFamily="18" charset="0"/>
              </a:rPr>
              <a:t>r</a:t>
            </a:r>
            <a:r>
              <a:rPr sz="2000" b="1" spc="-10" dirty="0" smtClean="0">
                <a:latin typeface="Times New Roman" panose="02020603050405020304" pitchFamily="18" charset="0"/>
                <a:cs typeface="Times New Roman" panose="02020603050405020304" pitchFamily="18" charset="0"/>
              </a:rPr>
              <a:t>e </a:t>
            </a:r>
            <a:r>
              <a:rPr sz="2000" b="1" spc="-5" dirty="0" smtClean="0">
                <a:latin typeface="Times New Roman" panose="02020603050405020304" pitchFamily="18" charset="0"/>
                <a:cs typeface="Times New Roman" panose="02020603050405020304" pitchFamily="18" charset="0"/>
              </a:rPr>
              <a:t>Dr</a:t>
            </a:r>
            <a:r>
              <a:rPr sz="2000" b="1" spc="-10" dirty="0" smtClean="0">
                <a:latin typeface="Times New Roman" panose="02020603050405020304" pitchFamily="18" charset="0"/>
                <a:cs typeface="Times New Roman" panose="02020603050405020304" pitchFamily="18" charset="0"/>
              </a:rPr>
              <a:t>ops</a:t>
            </a:r>
            <a:endParaRPr sz="2000" b="1" dirty="0">
              <a:latin typeface="Times New Roman" panose="02020603050405020304" pitchFamily="18" charset="0"/>
              <a:cs typeface="Times New Roman" panose="02020603050405020304" pitchFamily="18" charset="0"/>
            </a:endParaRPr>
          </a:p>
          <a:p>
            <a:pPr marL="583565" lvl="1" indent="-342900">
              <a:lnSpc>
                <a:spcPct val="150000"/>
              </a:lnSpc>
              <a:spcBef>
                <a:spcPts val="110"/>
              </a:spcBef>
              <a:buFont typeface="Wingdings" panose="05000000000000000000" pitchFamily="2" charset="2"/>
              <a:buChar char="§"/>
              <a:tabLst>
                <a:tab pos="384175" algn="l"/>
              </a:tabLst>
            </a:pPr>
            <a:r>
              <a:rPr sz="2000" spc="0" dirty="0" smtClean="0">
                <a:latin typeface="Times New Roman" panose="02020603050405020304" pitchFamily="18" charset="0"/>
                <a:cs typeface="Times New Roman" panose="02020603050405020304" pitchFamily="18" charset="0"/>
              </a:rPr>
              <a:t>Increase</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in</a:t>
            </a:r>
            <a:r>
              <a:rPr sz="2000" spc="-5" dirty="0" smtClean="0">
                <a:latin typeface="Times New Roman" panose="02020603050405020304" pitchFamily="18" charset="0"/>
                <a:cs typeface="Times New Roman" panose="02020603050405020304" pitchFamily="18" charset="0"/>
              </a:rPr>
              <a:t> </a:t>
            </a:r>
            <a:r>
              <a:rPr sz="2000" spc="0" dirty="0" smtClean="0">
                <a:latin typeface="Times New Roman" panose="02020603050405020304" pitchFamily="18" charset="0"/>
                <a:cs typeface="Times New Roman" panose="02020603050405020304" pitchFamily="18" charset="0"/>
              </a:rPr>
              <a:t>viscosity</a:t>
            </a:r>
            <a:endParaRPr sz="2000" dirty="0">
              <a:latin typeface="Times New Roman" panose="02020603050405020304" pitchFamily="18" charset="0"/>
              <a:cs typeface="Times New Roman" panose="02020603050405020304" pitchFamily="18" charset="0"/>
            </a:endParaRPr>
          </a:p>
          <a:p>
            <a:pPr marL="583565" lvl="1" indent="-342900">
              <a:lnSpc>
                <a:spcPct val="150000"/>
              </a:lnSpc>
              <a:spcBef>
                <a:spcPts val="140"/>
              </a:spcBef>
              <a:buFont typeface="Wingdings" panose="05000000000000000000" pitchFamily="2" charset="2"/>
              <a:buChar char="§"/>
              <a:tabLst>
                <a:tab pos="384175" algn="l"/>
              </a:tabLst>
            </a:pPr>
            <a:r>
              <a:rPr sz="2000" b="1" spc="0" dirty="0" smtClean="0">
                <a:latin typeface="Times New Roman" panose="02020603050405020304" pitchFamily="18" charset="0"/>
                <a:cs typeface="Times New Roman" panose="02020603050405020304" pitchFamily="18" charset="0"/>
              </a:rPr>
              <a:t>Crystallization</a:t>
            </a:r>
            <a:r>
              <a:rPr sz="2000" b="1" spc="-5" dirty="0" smtClean="0">
                <a:latin typeface="Times New Roman" panose="02020603050405020304" pitchFamily="18" charset="0"/>
                <a:cs typeface="Times New Roman" panose="02020603050405020304" pitchFamily="18" charset="0"/>
              </a:rPr>
              <a:t> </a:t>
            </a:r>
            <a:r>
              <a:rPr sz="2000" b="1" spc="0" dirty="0" smtClean="0">
                <a:latin typeface="Times New Roman" panose="02020603050405020304" pitchFamily="18" charset="0"/>
                <a:cs typeface="Times New Roman" panose="02020603050405020304" pitchFamily="18" charset="0"/>
              </a:rPr>
              <a:t>begins</a:t>
            </a:r>
            <a:endParaRPr sz="2000" b="1" dirty="0">
              <a:latin typeface="Times New Roman" panose="02020603050405020304" pitchFamily="18" charset="0"/>
              <a:cs typeface="Times New Roman" panose="02020603050405020304" pitchFamily="18" charset="0"/>
            </a:endParaRPr>
          </a:p>
          <a:p>
            <a:pPr marL="812165" lvl="2" indent="-342900">
              <a:lnSpc>
                <a:spcPct val="150000"/>
              </a:lnSpc>
              <a:buFont typeface="Wingdings" panose="05000000000000000000" pitchFamily="2" charset="2"/>
              <a:buChar char="§"/>
              <a:tabLst>
                <a:tab pos="585470" algn="l"/>
              </a:tabLst>
            </a:pPr>
            <a:r>
              <a:rPr sz="2000" spc="-5" dirty="0" smtClean="0">
                <a:latin typeface="Times New Roman" panose="02020603050405020304" pitchFamily="18" charset="0"/>
                <a:cs typeface="Times New Roman" panose="02020603050405020304" pitchFamily="18" charset="0"/>
              </a:rPr>
              <a:t>Increas</a:t>
            </a:r>
            <a:r>
              <a:rPr sz="2000" spc="0" dirty="0" smtClean="0">
                <a:latin typeface="Times New Roman" panose="02020603050405020304" pitchFamily="18" charset="0"/>
                <a:cs typeface="Times New Roman" panose="02020603050405020304" pitchFamily="18" charset="0"/>
              </a:rPr>
              <a:t>e</a:t>
            </a:r>
            <a:r>
              <a:rPr sz="2000" spc="-5" dirty="0" smtClean="0">
                <a:latin typeface="Times New Roman" panose="02020603050405020304" pitchFamily="18" charset="0"/>
                <a:cs typeface="Times New Roman" panose="02020603050405020304" pitchFamily="18" charset="0"/>
              </a:rPr>
              <a:t> i</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viscosit</a:t>
            </a:r>
            <a:r>
              <a:rPr sz="2000" spc="0" dirty="0" smtClean="0">
                <a:latin typeface="Times New Roman" panose="02020603050405020304" pitchFamily="18" charset="0"/>
                <a:cs typeface="Times New Roman" panose="02020603050405020304" pitchFamily="18" charset="0"/>
              </a:rPr>
              <a:t>y</a:t>
            </a:r>
            <a:endParaRPr sz="2000" dirty="0">
              <a:latin typeface="Times New Roman" panose="02020603050405020304" pitchFamily="18" charset="0"/>
              <a:cs typeface="Times New Roman" panose="02020603050405020304" pitchFamily="18" charset="0"/>
            </a:endParaRPr>
          </a:p>
          <a:p>
            <a:pPr marL="812165" lvl="2" indent="-342900">
              <a:lnSpc>
                <a:spcPct val="150000"/>
              </a:lnSpc>
              <a:buFont typeface="Wingdings" panose="05000000000000000000" pitchFamily="2" charset="2"/>
              <a:buChar char="§"/>
              <a:tabLst>
                <a:tab pos="585470" algn="l"/>
              </a:tabLst>
            </a:pPr>
            <a:r>
              <a:rPr sz="2000" b="1" spc="-10" dirty="0" smtClean="0">
                <a:latin typeface="Times New Roman" panose="02020603050405020304" pitchFamily="18" charset="0"/>
                <a:cs typeface="Times New Roman" panose="02020603050405020304" pitchFamily="18" charset="0"/>
              </a:rPr>
              <a:t>C</a:t>
            </a:r>
            <a:r>
              <a:rPr sz="2000" b="1" spc="-5" dirty="0" smtClean="0">
                <a:latin typeface="Times New Roman" panose="02020603050405020304" pitchFamily="18" charset="0"/>
                <a:cs typeface="Times New Roman" panose="02020603050405020304" pitchFamily="18" charset="0"/>
              </a:rPr>
              <a:t>o</a:t>
            </a:r>
            <a:r>
              <a:rPr sz="2000" b="1" spc="-10" dirty="0" smtClean="0">
                <a:latin typeface="Times New Roman" panose="02020603050405020304" pitchFamily="18" charset="0"/>
                <a:cs typeface="Times New Roman" panose="02020603050405020304" pitchFamily="18" charset="0"/>
              </a:rPr>
              <a:t>m</a:t>
            </a:r>
            <a:r>
              <a:rPr sz="2000" b="1" spc="-5" dirty="0" smtClean="0">
                <a:latin typeface="Times New Roman" panose="02020603050405020304" pitchFamily="18" charset="0"/>
                <a:cs typeface="Times New Roman" panose="02020603050405020304" pitchFamily="18" charset="0"/>
              </a:rPr>
              <a:t>positio</a:t>
            </a:r>
            <a:r>
              <a:rPr sz="2000" b="1" spc="0" dirty="0" smtClean="0">
                <a:latin typeface="Times New Roman" panose="02020603050405020304" pitchFamily="18" charset="0"/>
                <a:cs typeface="Times New Roman" panose="02020603050405020304" pitchFamily="18" charset="0"/>
              </a:rPr>
              <a:t>n</a:t>
            </a:r>
            <a:r>
              <a:rPr sz="2000" b="1" spc="-5" dirty="0" smtClean="0">
                <a:latin typeface="Times New Roman" panose="02020603050405020304" pitchFamily="18" charset="0"/>
                <a:cs typeface="Times New Roman" panose="02020603050405020304" pitchFamily="18" charset="0"/>
              </a:rPr>
              <a:t> beco</a:t>
            </a:r>
            <a:r>
              <a:rPr sz="2000" b="1" spc="-10" dirty="0" smtClean="0">
                <a:latin typeface="Times New Roman" panose="02020603050405020304" pitchFamily="18" charset="0"/>
                <a:cs typeface="Times New Roman" panose="02020603050405020304" pitchFamily="18" charset="0"/>
              </a:rPr>
              <a:t>m</a:t>
            </a:r>
            <a:r>
              <a:rPr sz="2000" b="1" spc="-5" dirty="0" smtClean="0">
                <a:latin typeface="Times New Roman" panose="02020603050405020304" pitchFamily="18" charset="0"/>
                <a:cs typeface="Times New Roman" panose="02020603050405020304" pitchFamily="18" charset="0"/>
              </a:rPr>
              <a:t>e</a:t>
            </a:r>
            <a:r>
              <a:rPr sz="2000" b="1" spc="0" dirty="0" smtClean="0">
                <a:latin typeface="Times New Roman" panose="02020603050405020304" pitchFamily="18" charset="0"/>
                <a:cs typeface="Times New Roman" panose="02020603050405020304" pitchFamily="18" charset="0"/>
              </a:rPr>
              <a:t>s</a:t>
            </a:r>
            <a:r>
              <a:rPr sz="2000" b="1" spc="-5" dirty="0" smtClean="0">
                <a:latin typeface="Times New Roman" panose="02020603050405020304" pitchFamily="18" charset="0"/>
                <a:cs typeface="Times New Roman" panose="02020603050405020304" pitchFamily="18" charset="0"/>
              </a:rPr>
              <a:t> </a:t>
            </a:r>
            <a:r>
              <a:rPr sz="2000" b="1" spc="-10" dirty="0" smtClean="0">
                <a:latin typeface="Times New Roman" panose="02020603050405020304" pitchFamily="18" charset="0"/>
                <a:cs typeface="Times New Roman" panose="02020603050405020304" pitchFamily="18" charset="0"/>
              </a:rPr>
              <a:t>m</a:t>
            </a:r>
            <a:r>
              <a:rPr sz="2000" b="1" spc="-5" dirty="0" smtClean="0">
                <a:latin typeface="Times New Roman" panose="02020603050405020304" pitchFamily="18" charset="0"/>
                <a:cs typeface="Times New Roman" panose="02020603050405020304" pitchFamily="18" charset="0"/>
              </a:rPr>
              <a:t>or</a:t>
            </a:r>
            <a:r>
              <a:rPr sz="2000" b="1" spc="0" dirty="0" smtClean="0">
                <a:latin typeface="Times New Roman" panose="02020603050405020304" pitchFamily="18" charset="0"/>
                <a:cs typeface="Times New Roman" panose="02020603050405020304" pitchFamily="18" charset="0"/>
              </a:rPr>
              <a:t>e</a:t>
            </a:r>
            <a:r>
              <a:rPr sz="2000" b="1" spc="-5" dirty="0" smtClean="0">
                <a:latin typeface="Times New Roman" panose="02020603050405020304" pitchFamily="18" charset="0"/>
                <a:cs typeface="Times New Roman" panose="02020603050405020304" pitchFamily="18" charset="0"/>
              </a:rPr>
              <a:t> silici</a:t>
            </a:r>
            <a:r>
              <a:rPr sz="2000" b="1" spc="0" dirty="0" smtClean="0">
                <a:latin typeface="Times New Roman" panose="02020603050405020304" pitchFamily="18" charset="0"/>
                <a:cs typeface="Times New Roman" panose="02020603050405020304" pitchFamily="18" charset="0"/>
              </a:rPr>
              <a:t>c</a:t>
            </a:r>
            <a:r>
              <a:rPr sz="2000" b="1" spc="-5" dirty="0" smtClean="0">
                <a:latin typeface="Times New Roman" panose="02020603050405020304" pitchFamily="18" charset="0"/>
                <a:cs typeface="Times New Roman" panose="02020603050405020304" pitchFamily="18" charset="0"/>
              </a:rPr>
              <a:t> (</a:t>
            </a:r>
            <a:r>
              <a:rPr sz="2000" b="1" spc="-10" dirty="0" smtClean="0">
                <a:latin typeface="Times New Roman" panose="02020603050405020304" pitchFamily="18" charset="0"/>
                <a:cs typeface="Times New Roman" panose="02020603050405020304" pitchFamily="18" charset="0"/>
              </a:rPr>
              <a:t>m</a:t>
            </a:r>
            <a:r>
              <a:rPr sz="2000" b="1" spc="-5" dirty="0" smtClean="0">
                <a:latin typeface="Times New Roman" panose="02020603050405020304" pitchFamily="18" charset="0"/>
                <a:cs typeface="Times New Roman" panose="02020603050405020304" pitchFamily="18" charset="0"/>
              </a:rPr>
              <a:t>or</a:t>
            </a:r>
            <a:r>
              <a:rPr sz="2000" b="1" spc="0" dirty="0" smtClean="0">
                <a:latin typeface="Times New Roman" panose="02020603050405020304" pitchFamily="18" charset="0"/>
                <a:cs typeface="Times New Roman" panose="02020603050405020304" pitchFamily="18" charset="0"/>
              </a:rPr>
              <a:t>e</a:t>
            </a:r>
            <a:r>
              <a:rPr sz="2000" b="1" spc="-5" dirty="0" smtClean="0">
                <a:latin typeface="Times New Roman" panose="02020603050405020304" pitchFamily="18" charset="0"/>
                <a:cs typeface="Times New Roman" panose="02020603050405020304" pitchFamily="18" charset="0"/>
              </a:rPr>
              <a:t> poly</a:t>
            </a:r>
            <a:r>
              <a:rPr sz="2000" b="1" spc="-10" dirty="0" smtClean="0">
                <a:latin typeface="Times New Roman" panose="02020603050405020304" pitchFamily="18" charset="0"/>
                <a:cs typeface="Times New Roman" panose="02020603050405020304" pitchFamily="18" charset="0"/>
              </a:rPr>
              <a:t>m</a:t>
            </a:r>
            <a:r>
              <a:rPr sz="2000" b="1" spc="-5" dirty="0" smtClean="0">
                <a:latin typeface="Times New Roman" panose="02020603050405020304" pitchFamily="18" charset="0"/>
                <a:cs typeface="Times New Roman" panose="02020603050405020304" pitchFamily="18" charset="0"/>
              </a:rPr>
              <a:t>erized</a:t>
            </a:r>
            <a:r>
              <a:rPr sz="2000" b="1" spc="0" dirty="0" smtClean="0">
                <a:latin typeface="Times New Roman" panose="02020603050405020304" pitchFamily="18" charset="0"/>
                <a:cs typeface="Times New Roman" panose="02020603050405020304" pitchFamily="18" charset="0"/>
              </a:rPr>
              <a:t>)</a:t>
            </a:r>
            <a:endParaRPr sz="2000" b="1" dirty="0">
              <a:latin typeface="Times New Roman" panose="02020603050405020304" pitchFamily="18" charset="0"/>
              <a:cs typeface="Times New Roman" panose="02020603050405020304" pitchFamily="18" charset="0"/>
            </a:endParaRPr>
          </a:p>
          <a:p>
            <a:pPr marL="712788" marR="1363345" lvl="3" indent="-268288">
              <a:lnSpc>
                <a:spcPct val="150000"/>
              </a:lnSpc>
              <a:spcBef>
                <a:spcPts val="90"/>
              </a:spcBef>
              <a:buFont typeface="Wingdings" panose="05000000000000000000" pitchFamily="2" charset="2"/>
              <a:buChar char="§"/>
              <a:tabLst>
                <a:tab pos="814069" algn="l"/>
              </a:tabLst>
            </a:pPr>
            <a:r>
              <a:rPr sz="2000" spc="-5" dirty="0" smtClean="0">
                <a:latin typeface="Times New Roman" panose="02020603050405020304" pitchFamily="18" charset="0"/>
                <a:cs typeface="Times New Roman" panose="02020603050405020304" pitchFamily="18" charset="0"/>
              </a:rPr>
              <a:t>In</a:t>
            </a:r>
            <a:r>
              <a:rPr sz="2000" spc="-10" dirty="0" smtClean="0">
                <a:latin typeface="Times New Roman" panose="02020603050405020304" pitchFamily="18" charset="0"/>
                <a:cs typeface="Times New Roman" panose="02020603050405020304" pitchFamily="18" charset="0"/>
              </a:rPr>
              <a:t>c</a:t>
            </a:r>
            <a:r>
              <a:rPr sz="2000" spc="-5" dirty="0" smtClean="0">
                <a:latin typeface="Times New Roman" panose="02020603050405020304" pitchFamily="18" charset="0"/>
                <a:cs typeface="Times New Roman" panose="02020603050405020304" pitchFamily="18" charset="0"/>
              </a:rPr>
              <a:t>rea</a:t>
            </a:r>
            <a:r>
              <a:rPr sz="2000" spc="-1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e</a:t>
            </a:r>
            <a:r>
              <a:rPr sz="2000" spc="-10" dirty="0" smtClean="0">
                <a:latin typeface="Times New Roman" panose="02020603050405020304" pitchFamily="18" charset="0"/>
                <a:cs typeface="Times New Roman" panose="02020603050405020304" pitchFamily="18" charset="0"/>
              </a:rPr>
              <a:t> </a:t>
            </a:r>
            <a:r>
              <a:rPr sz="2000" spc="-5" dirty="0" smtClean="0">
                <a:latin typeface="Times New Roman" panose="02020603050405020304" pitchFamily="18" charset="0"/>
                <a:cs typeface="Times New Roman" panose="02020603050405020304" pitchFamily="18" charset="0"/>
              </a:rPr>
              <a:t>i</a:t>
            </a:r>
            <a:r>
              <a:rPr sz="2000" spc="5" dirty="0" smtClean="0">
                <a:latin typeface="Times New Roman" panose="02020603050405020304" pitchFamily="18" charset="0"/>
                <a:cs typeface="Times New Roman" panose="02020603050405020304" pitchFamily="18" charset="0"/>
              </a:rPr>
              <a:t>n</a:t>
            </a:r>
            <a:r>
              <a:rPr sz="2000" spc="-10" dirty="0" smtClean="0">
                <a:latin typeface="Times New Roman" panose="02020603050405020304" pitchFamily="18" charset="0"/>
                <a:cs typeface="Times New Roman" panose="02020603050405020304" pitchFamily="18" charset="0"/>
              </a:rPr>
              <a:t> v</a:t>
            </a:r>
            <a:r>
              <a:rPr sz="2000" spc="-5" dirty="0" smtClean="0">
                <a:latin typeface="Times New Roman" panose="02020603050405020304" pitchFamily="18" charset="0"/>
                <a:cs typeface="Times New Roman" panose="02020603050405020304" pitchFamily="18" charset="0"/>
              </a:rPr>
              <a:t>i</a:t>
            </a:r>
            <a:r>
              <a:rPr sz="2000" spc="-10" dirty="0" smtClean="0">
                <a:latin typeface="Times New Roman" panose="02020603050405020304" pitchFamily="18" charset="0"/>
                <a:cs typeface="Times New Roman" panose="02020603050405020304" pitchFamily="18" charset="0"/>
              </a:rPr>
              <a:t>sc</a:t>
            </a:r>
            <a:r>
              <a:rPr sz="2000" spc="-5" dirty="0" smtClean="0">
                <a:latin typeface="Times New Roman" panose="02020603050405020304" pitchFamily="18" charset="0"/>
                <a:cs typeface="Times New Roman" panose="02020603050405020304" pitchFamily="18" charset="0"/>
              </a:rPr>
              <a:t>o</a:t>
            </a:r>
            <a:r>
              <a:rPr sz="2000" spc="-1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it</a:t>
            </a:r>
            <a:r>
              <a:rPr sz="2000" spc="0" dirty="0" smtClean="0">
                <a:latin typeface="Times New Roman" panose="02020603050405020304" pitchFamily="18" charset="0"/>
                <a:cs typeface="Times New Roman" panose="02020603050405020304" pitchFamily="18" charset="0"/>
              </a:rPr>
              <a:t>y</a:t>
            </a:r>
            <a:endParaRPr sz="2000" dirty="0">
              <a:latin typeface="Times New Roman" panose="02020603050405020304" pitchFamily="18" charset="0"/>
              <a:cs typeface="Times New Roman" panose="02020603050405020304" pitchFamily="18" charset="0"/>
            </a:endParaRPr>
          </a:p>
          <a:p>
            <a:pPr marL="812165" lvl="2" indent="-342900">
              <a:lnSpc>
                <a:spcPct val="150000"/>
              </a:lnSpc>
              <a:buFont typeface="Wingdings" panose="05000000000000000000" pitchFamily="2" charset="2"/>
              <a:buChar char="§"/>
              <a:tabLst>
                <a:tab pos="585470" algn="l"/>
              </a:tabLst>
            </a:pPr>
            <a:r>
              <a:rPr sz="2000" spc="-10" dirty="0" smtClean="0">
                <a:latin typeface="Times New Roman" panose="02020603050405020304" pitchFamily="18" charset="0"/>
                <a:cs typeface="Times New Roman" panose="02020603050405020304" pitchFamily="18" charset="0"/>
              </a:rPr>
              <a:t>G</a:t>
            </a:r>
            <a:r>
              <a:rPr sz="2000" spc="-5" dirty="0" smtClean="0">
                <a:latin typeface="Times New Roman" panose="02020603050405020304" pitchFamily="18" charset="0"/>
                <a:cs typeface="Times New Roman" panose="02020603050405020304" pitchFamily="18" charset="0"/>
              </a:rPr>
              <a:t>ase</a:t>
            </a:r>
            <a:r>
              <a:rPr sz="2000" spc="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 concentrate</a:t>
            </a:r>
            <a:r>
              <a:rPr sz="2000" spc="0" dirty="0" smtClean="0">
                <a:latin typeface="Times New Roman" panose="02020603050405020304" pitchFamily="18" charset="0"/>
                <a:cs typeface="Times New Roman" panose="02020603050405020304" pitchFamily="18" charset="0"/>
              </a:rPr>
              <a:t>d</a:t>
            </a:r>
            <a:r>
              <a:rPr sz="2000" spc="-5" dirty="0" smtClean="0">
                <a:latin typeface="Times New Roman" panose="02020603050405020304" pitchFamily="18" charset="0"/>
                <a:cs typeface="Times New Roman" panose="02020603050405020304" pitchFamily="18" charset="0"/>
              </a:rPr>
              <a:t> i</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m</a:t>
            </a:r>
            <a:r>
              <a:rPr sz="2000" spc="-5" dirty="0" smtClean="0">
                <a:latin typeface="Times New Roman" panose="02020603050405020304" pitchFamily="18" charset="0"/>
                <a:cs typeface="Times New Roman" panose="02020603050405020304" pitchFamily="18" charset="0"/>
              </a:rPr>
              <a:t>el</a:t>
            </a:r>
            <a:r>
              <a:rPr sz="2000" spc="0" dirty="0" smtClean="0">
                <a:latin typeface="Times New Roman" panose="02020603050405020304" pitchFamily="18" charset="0"/>
                <a:cs typeface="Times New Roman" panose="02020603050405020304" pitchFamily="18" charset="0"/>
              </a:rPr>
              <a:t>t</a:t>
            </a:r>
            <a:endParaRPr sz="2000" dirty="0">
              <a:latin typeface="Times New Roman" panose="02020603050405020304" pitchFamily="18" charset="0"/>
              <a:cs typeface="Times New Roman" panose="02020603050405020304" pitchFamily="18" charset="0"/>
            </a:endParaRPr>
          </a:p>
          <a:p>
            <a:pPr marL="354965" indent="-342900">
              <a:lnSpc>
                <a:spcPct val="150000"/>
              </a:lnSpc>
              <a:buFont typeface="Wingdings" panose="05000000000000000000" pitchFamily="2" charset="2"/>
              <a:buChar char="§"/>
              <a:tabLst>
                <a:tab pos="182880" algn="l"/>
              </a:tabLst>
            </a:pPr>
            <a:r>
              <a:rPr sz="2000" spc="-5" dirty="0" smtClean="0">
                <a:latin typeface="Times New Roman" panose="02020603050405020304" pitchFamily="18" charset="0"/>
                <a:cs typeface="Times New Roman" panose="02020603050405020304" pitchFamily="18" charset="0"/>
              </a:rPr>
              <a:t>Pr</a:t>
            </a:r>
            <a:r>
              <a:rPr sz="2000" spc="-10" dirty="0" smtClean="0">
                <a:latin typeface="Times New Roman" panose="02020603050405020304" pitchFamily="18" charset="0"/>
                <a:cs typeface="Times New Roman" panose="02020603050405020304" pitchFamily="18" charset="0"/>
              </a:rPr>
              <a:t>essu</a:t>
            </a:r>
            <a:r>
              <a:rPr sz="2000" spc="-5" dirty="0" smtClean="0">
                <a:latin typeface="Times New Roman" panose="02020603050405020304" pitchFamily="18" charset="0"/>
                <a:cs typeface="Times New Roman" panose="02020603050405020304" pitchFamily="18" charset="0"/>
              </a:rPr>
              <a:t>r</a:t>
            </a:r>
            <a:r>
              <a:rPr sz="2000" spc="-10" dirty="0" smtClean="0">
                <a:latin typeface="Times New Roman" panose="02020603050405020304" pitchFamily="18" charset="0"/>
                <a:cs typeface="Times New Roman" panose="02020603050405020304" pitchFamily="18" charset="0"/>
              </a:rPr>
              <a:t>e </a:t>
            </a:r>
            <a:r>
              <a:rPr sz="2000" spc="-5" dirty="0" smtClean="0">
                <a:latin typeface="Times New Roman" panose="02020603050405020304" pitchFamily="18" charset="0"/>
                <a:cs typeface="Times New Roman" panose="02020603050405020304" pitchFamily="18" charset="0"/>
              </a:rPr>
              <a:t>Dr</a:t>
            </a:r>
            <a:r>
              <a:rPr sz="2000" spc="-10" dirty="0" smtClean="0">
                <a:latin typeface="Times New Roman" panose="02020603050405020304" pitchFamily="18" charset="0"/>
                <a:cs typeface="Times New Roman" panose="02020603050405020304" pitchFamily="18" charset="0"/>
              </a:rPr>
              <a:t>ops</a:t>
            </a:r>
            <a:endParaRPr sz="2000" dirty="0">
              <a:latin typeface="Times New Roman" panose="02020603050405020304" pitchFamily="18" charset="0"/>
              <a:cs typeface="Times New Roman" panose="02020603050405020304" pitchFamily="18" charset="0"/>
            </a:endParaRPr>
          </a:p>
          <a:p>
            <a:pPr marL="583565" lvl="1" indent="-342900">
              <a:lnSpc>
                <a:spcPct val="150000"/>
              </a:lnSpc>
              <a:spcBef>
                <a:spcPts val="110"/>
              </a:spcBef>
              <a:buFont typeface="Wingdings" panose="05000000000000000000" pitchFamily="2" charset="2"/>
              <a:buChar char="§"/>
              <a:tabLst>
                <a:tab pos="384175" algn="l"/>
              </a:tabLst>
            </a:pPr>
            <a:r>
              <a:rPr sz="2000" spc="0" dirty="0" smtClean="0">
                <a:latin typeface="Times New Roman" panose="02020603050405020304" pitchFamily="18" charset="0"/>
                <a:cs typeface="Times New Roman" panose="02020603050405020304" pitchFamily="18" charset="0"/>
              </a:rPr>
              <a:t>Gases</a:t>
            </a:r>
            <a:r>
              <a:rPr sz="2000" spc="-5" dirty="0" smtClean="0">
                <a:latin typeface="Times New Roman" panose="02020603050405020304" pitchFamily="18" charset="0"/>
                <a:cs typeface="Times New Roman" panose="02020603050405020304" pitchFamily="18" charset="0"/>
              </a:rPr>
              <a:t> </a:t>
            </a:r>
            <a:r>
              <a:rPr sz="2000" spc="0" dirty="0" err="1" smtClean="0">
                <a:latin typeface="Times New Roman" panose="02020603050405020304" pitchFamily="18" charset="0"/>
                <a:cs typeface="Times New Roman" panose="02020603050405020304" pitchFamily="18" charset="0"/>
              </a:rPr>
              <a:t>exsolve</a:t>
            </a:r>
            <a:endParaRPr sz="2000" dirty="0" smtClean="0">
              <a:latin typeface="Times New Roman" panose="02020603050405020304" pitchFamily="18" charset="0"/>
              <a:cs typeface="Times New Roman" panose="02020603050405020304" pitchFamily="18" charset="0"/>
            </a:endParaRPr>
          </a:p>
          <a:p>
            <a:pPr marL="812165" lvl="2" indent="-342900">
              <a:lnSpc>
                <a:spcPct val="150000"/>
              </a:lnSpc>
              <a:buFont typeface="Wingdings" panose="05000000000000000000" pitchFamily="2" charset="2"/>
              <a:buChar char="§"/>
              <a:tabLst>
                <a:tab pos="585470" algn="l"/>
              </a:tabLst>
            </a:pPr>
            <a:r>
              <a:rPr sz="2000" spc="-10" dirty="0" smtClean="0">
                <a:latin typeface="Times New Roman" panose="02020603050405020304" pitchFamily="18" charset="0"/>
                <a:cs typeface="Times New Roman" panose="02020603050405020304" pitchFamily="18" charset="0"/>
              </a:rPr>
              <a:t>H</a:t>
            </a:r>
            <a:r>
              <a:rPr sz="2000" spc="-15" baseline="-21367" dirty="0" smtClean="0">
                <a:latin typeface="Times New Roman" panose="02020603050405020304" pitchFamily="18" charset="0"/>
                <a:cs typeface="Times New Roman" panose="02020603050405020304" pitchFamily="18" charset="0"/>
              </a:rPr>
              <a:t>2</a:t>
            </a:r>
            <a:r>
              <a:rPr sz="2000" spc="0" dirty="0" smtClean="0">
                <a:latin typeface="Times New Roman" panose="02020603050405020304" pitchFamily="18" charset="0"/>
                <a:cs typeface="Times New Roman" panose="02020603050405020304" pitchFamily="18" charset="0"/>
              </a:rPr>
              <a:t>O</a:t>
            </a:r>
            <a:r>
              <a:rPr sz="2000" spc="-5" dirty="0" smtClean="0">
                <a:latin typeface="Times New Roman" panose="02020603050405020304" pitchFamily="18" charset="0"/>
                <a:cs typeface="Times New Roman" panose="02020603050405020304" pitchFamily="18" charset="0"/>
              </a:rPr>
              <a:t> concentratio</a:t>
            </a:r>
            <a:r>
              <a:rPr sz="2000" spc="0" dirty="0" smtClean="0">
                <a:latin typeface="Times New Roman" panose="02020603050405020304" pitchFamily="18" charset="0"/>
                <a:cs typeface="Times New Roman" panose="02020603050405020304" pitchFamily="18" charset="0"/>
              </a:rPr>
              <a:t>n</a:t>
            </a:r>
            <a:r>
              <a:rPr sz="2000" spc="-5" dirty="0" smtClean="0">
                <a:latin typeface="Times New Roman" panose="02020603050405020304" pitchFamily="18" charset="0"/>
                <a:cs typeface="Times New Roman" panose="02020603050405020304" pitchFamily="18" charset="0"/>
              </a:rPr>
              <a:t> drop</a:t>
            </a:r>
            <a:r>
              <a:rPr sz="2000" spc="0" dirty="0" smtClean="0">
                <a:latin typeface="Times New Roman" panose="02020603050405020304" pitchFamily="18" charset="0"/>
                <a:cs typeface="Times New Roman" panose="02020603050405020304" pitchFamily="18" charset="0"/>
              </a:rPr>
              <a:t>s</a:t>
            </a:r>
            <a:endParaRPr sz="2000" dirty="0" smtClean="0">
              <a:latin typeface="Times New Roman" panose="02020603050405020304" pitchFamily="18" charset="0"/>
              <a:cs typeface="Times New Roman" panose="02020603050405020304" pitchFamily="18" charset="0"/>
            </a:endParaRPr>
          </a:p>
          <a:p>
            <a:pPr marL="1040764" marR="1363345" lvl="3" indent="-342900" algn="ctr">
              <a:lnSpc>
                <a:spcPct val="150000"/>
              </a:lnSpc>
              <a:spcBef>
                <a:spcPts val="90"/>
              </a:spcBef>
              <a:buFont typeface="Wingdings" panose="05000000000000000000" pitchFamily="2" charset="2"/>
              <a:buChar char="§"/>
              <a:tabLst>
                <a:tab pos="814069" algn="l"/>
              </a:tabLst>
            </a:pPr>
            <a:r>
              <a:rPr sz="2000" spc="-5" dirty="0" smtClean="0">
                <a:latin typeface="Times New Roman" panose="02020603050405020304" pitchFamily="18" charset="0"/>
                <a:cs typeface="Times New Roman" panose="02020603050405020304" pitchFamily="18" charset="0"/>
              </a:rPr>
              <a:t>In</a:t>
            </a:r>
            <a:r>
              <a:rPr sz="2000" spc="-10" dirty="0" smtClean="0">
                <a:latin typeface="Times New Roman" panose="02020603050405020304" pitchFamily="18" charset="0"/>
                <a:cs typeface="Times New Roman" panose="02020603050405020304" pitchFamily="18" charset="0"/>
              </a:rPr>
              <a:t>c</a:t>
            </a:r>
            <a:r>
              <a:rPr sz="2000" spc="-5" dirty="0" smtClean="0">
                <a:latin typeface="Times New Roman" panose="02020603050405020304" pitchFamily="18" charset="0"/>
                <a:cs typeface="Times New Roman" panose="02020603050405020304" pitchFamily="18" charset="0"/>
              </a:rPr>
              <a:t>rea</a:t>
            </a:r>
            <a:r>
              <a:rPr sz="2000" spc="-1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e</a:t>
            </a:r>
            <a:r>
              <a:rPr sz="2000" spc="-10" dirty="0" smtClean="0">
                <a:latin typeface="Times New Roman" panose="02020603050405020304" pitchFamily="18" charset="0"/>
                <a:cs typeface="Times New Roman" panose="02020603050405020304" pitchFamily="18" charset="0"/>
              </a:rPr>
              <a:t> </a:t>
            </a:r>
            <a:r>
              <a:rPr sz="2000" spc="-5" dirty="0" smtClean="0">
                <a:latin typeface="Times New Roman" panose="02020603050405020304" pitchFamily="18" charset="0"/>
                <a:cs typeface="Times New Roman" panose="02020603050405020304" pitchFamily="18" charset="0"/>
              </a:rPr>
              <a:t>i</a:t>
            </a:r>
            <a:r>
              <a:rPr sz="2000" spc="5" dirty="0" smtClean="0">
                <a:latin typeface="Times New Roman" panose="02020603050405020304" pitchFamily="18" charset="0"/>
                <a:cs typeface="Times New Roman" panose="02020603050405020304" pitchFamily="18" charset="0"/>
              </a:rPr>
              <a:t>n</a:t>
            </a:r>
            <a:r>
              <a:rPr sz="2000" spc="-10" dirty="0" smtClean="0">
                <a:latin typeface="Times New Roman" panose="02020603050405020304" pitchFamily="18" charset="0"/>
                <a:cs typeface="Times New Roman" panose="02020603050405020304" pitchFamily="18" charset="0"/>
              </a:rPr>
              <a:t> v</a:t>
            </a:r>
            <a:r>
              <a:rPr sz="2000" spc="-5" dirty="0" smtClean="0">
                <a:latin typeface="Times New Roman" panose="02020603050405020304" pitchFamily="18" charset="0"/>
                <a:cs typeface="Times New Roman" panose="02020603050405020304" pitchFamily="18" charset="0"/>
              </a:rPr>
              <a:t>i</a:t>
            </a:r>
            <a:r>
              <a:rPr sz="2000" spc="-10" dirty="0" smtClean="0">
                <a:latin typeface="Times New Roman" panose="02020603050405020304" pitchFamily="18" charset="0"/>
                <a:cs typeface="Times New Roman" panose="02020603050405020304" pitchFamily="18" charset="0"/>
              </a:rPr>
              <a:t>sc</a:t>
            </a:r>
            <a:r>
              <a:rPr sz="2000" spc="-5" dirty="0" smtClean="0">
                <a:latin typeface="Times New Roman" panose="02020603050405020304" pitchFamily="18" charset="0"/>
                <a:cs typeface="Times New Roman" panose="02020603050405020304" pitchFamily="18" charset="0"/>
              </a:rPr>
              <a:t>o</a:t>
            </a:r>
            <a:r>
              <a:rPr sz="2000" spc="-1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it</a:t>
            </a:r>
            <a:r>
              <a:rPr sz="2000" spc="0" dirty="0" smtClean="0">
                <a:latin typeface="Times New Roman" panose="02020603050405020304" pitchFamily="18" charset="0"/>
                <a:cs typeface="Times New Roman" panose="02020603050405020304" pitchFamily="18" charset="0"/>
              </a:rPr>
              <a:t>y</a:t>
            </a:r>
            <a:endParaRPr sz="2000" dirty="0">
              <a:latin typeface="Times New Roman" panose="02020603050405020304" pitchFamily="18" charset="0"/>
              <a:cs typeface="Times New Roman" panose="02020603050405020304" pitchFamily="18" charset="0"/>
            </a:endParaRPr>
          </a:p>
          <a:p>
            <a:pPr marL="812165" lvl="2" indent="-342900">
              <a:lnSpc>
                <a:spcPct val="150000"/>
              </a:lnSpc>
              <a:buFont typeface="Wingdings" panose="05000000000000000000" pitchFamily="2" charset="2"/>
              <a:buChar char="§"/>
              <a:tabLst>
                <a:tab pos="585470" algn="l"/>
              </a:tabLst>
            </a:pPr>
            <a:r>
              <a:rPr sz="2000" spc="-10" dirty="0" smtClean="0">
                <a:latin typeface="Times New Roman" panose="02020603050405020304" pitchFamily="18" charset="0"/>
                <a:cs typeface="Times New Roman" panose="02020603050405020304" pitchFamily="18" charset="0"/>
              </a:rPr>
              <a:t>B</a:t>
            </a:r>
            <a:r>
              <a:rPr sz="2000" spc="-5" dirty="0" smtClean="0">
                <a:latin typeface="Times New Roman" panose="02020603050405020304" pitchFamily="18" charset="0"/>
                <a:cs typeface="Times New Roman" panose="02020603050405020304" pitchFamily="18" charset="0"/>
              </a:rPr>
              <a:t>ubble</a:t>
            </a:r>
            <a:r>
              <a:rPr sz="2000" spc="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 for</a:t>
            </a:r>
            <a:r>
              <a:rPr sz="2000" spc="0" dirty="0" smtClean="0">
                <a:latin typeface="Times New Roman" panose="02020603050405020304" pitchFamily="18" charset="0"/>
                <a:cs typeface="Times New Roman" panose="02020603050405020304" pitchFamily="18" charset="0"/>
              </a:rPr>
              <a:t>m</a:t>
            </a:r>
            <a:endParaRPr sz="2000" dirty="0">
              <a:latin typeface="Times New Roman" panose="02020603050405020304" pitchFamily="18" charset="0"/>
              <a:cs typeface="Times New Roman" panose="02020603050405020304" pitchFamily="18" charset="0"/>
            </a:endParaRPr>
          </a:p>
          <a:p>
            <a:pPr marL="1040764" marR="1363345" lvl="3" indent="-342900" algn="ctr">
              <a:lnSpc>
                <a:spcPct val="150000"/>
              </a:lnSpc>
              <a:spcBef>
                <a:spcPts val="95"/>
              </a:spcBef>
              <a:buFont typeface="Wingdings" panose="05000000000000000000" pitchFamily="2" charset="2"/>
              <a:buChar char="§"/>
              <a:tabLst>
                <a:tab pos="814069" algn="l"/>
              </a:tabLst>
            </a:pPr>
            <a:r>
              <a:rPr sz="2000" spc="-5" dirty="0" smtClean="0">
                <a:latin typeface="Times New Roman" panose="02020603050405020304" pitchFamily="18" charset="0"/>
                <a:cs typeface="Times New Roman" panose="02020603050405020304" pitchFamily="18" charset="0"/>
              </a:rPr>
              <a:t>In</a:t>
            </a:r>
            <a:r>
              <a:rPr sz="2000" spc="-10" dirty="0" smtClean="0">
                <a:latin typeface="Times New Roman" panose="02020603050405020304" pitchFamily="18" charset="0"/>
                <a:cs typeface="Times New Roman" panose="02020603050405020304" pitchFamily="18" charset="0"/>
              </a:rPr>
              <a:t>c</a:t>
            </a:r>
            <a:r>
              <a:rPr sz="2000" spc="-5" dirty="0" smtClean="0">
                <a:latin typeface="Times New Roman" panose="02020603050405020304" pitchFamily="18" charset="0"/>
                <a:cs typeface="Times New Roman" panose="02020603050405020304" pitchFamily="18" charset="0"/>
              </a:rPr>
              <a:t>rea</a:t>
            </a:r>
            <a:r>
              <a:rPr sz="2000" spc="-1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e</a:t>
            </a:r>
            <a:r>
              <a:rPr sz="2000" spc="-10" dirty="0" smtClean="0">
                <a:latin typeface="Times New Roman" panose="02020603050405020304" pitchFamily="18" charset="0"/>
                <a:cs typeface="Times New Roman" panose="02020603050405020304" pitchFamily="18" charset="0"/>
              </a:rPr>
              <a:t> </a:t>
            </a:r>
            <a:r>
              <a:rPr sz="2000" spc="-5" dirty="0" smtClean="0">
                <a:latin typeface="Times New Roman" panose="02020603050405020304" pitchFamily="18" charset="0"/>
                <a:cs typeface="Times New Roman" panose="02020603050405020304" pitchFamily="18" charset="0"/>
              </a:rPr>
              <a:t>i</a:t>
            </a:r>
            <a:r>
              <a:rPr sz="2000" spc="5" dirty="0" smtClean="0">
                <a:latin typeface="Times New Roman" panose="02020603050405020304" pitchFamily="18" charset="0"/>
                <a:cs typeface="Times New Roman" panose="02020603050405020304" pitchFamily="18" charset="0"/>
              </a:rPr>
              <a:t>n</a:t>
            </a:r>
            <a:r>
              <a:rPr sz="2000" spc="-10" dirty="0" smtClean="0">
                <a:latin typeface="Times New Roman" panose="02020603050405020304" pitchFamily="18" charset="0"/>
                <a:cs typeface="Times New Roman" panose="02020603050405020304" pitchFamily="18" charset="0"/>
              </a:rPr>
              <a:t> v</a:t>
            </a:r>
            <a:r>
              <a:rPr sz="2000" spc="-5" dirty="0" smtClean="0">
                <a:latin typeface="Times New Roman" panose="02020603050405020304" pitchFamily="18" charset="0"/>
                <a:cs typeface="Times New Roman" panose="02020603050405020304" pitchFamily="18" charset="0"/>
              </a:rPr>
              <a:t>i</a:t>
            </a:r>
            <a:r>
              <a:rPr sz="2000" spc="-10" dirty="0" smtClean="0">
                <a:latin typeface="Times New Roman" panose="02020603050405020304" pitchFamily="18" charset="0"/>
                <a:cs typeface="Times New Roman" panose="02020603050405020304" pitchFamily="18" charset="0"/>
              </a:rPr>
              <a:t>sc</a:t>
            </a:r>
            <a:r>
              <a:rPr sz="2000" spc="-5" dirty="0" smtClean="0">
                <a:latin typeface="Times New Roman" panose="02020603050405020304" pitchFamily="18" charset="0"/>
                <a:cs typeface="Times New Roman" panose="02020603050405020304" pitchFamily="18" charset="0"/>
              </a:rPr>
              <a:t>o</a:t>
            </a:r>
            <a:r>
              <a:rPr sz="2000" spc="-10" dirty="0" smtClean="0">
                <a:latin typeface="Times New Roman" panose="02020603050405020304" pitchFamily="18" charset="0"/>
                <a:cs typeface="Times New Roman" panose="02020603050405020304" pitchFamily="18" charset="0"/>
              </a:rPr>
              <a:t>s</a:t>
            </a:r>
            <a:r>
              <a:rPr sz="2000" spc="-5" dirty="0" smtClean="0">
                <a:latin typeface="Times New Roman" panose="02020603050405020304" pitchFamily="18" charset="0"/>
                <a:cs typeface="Times New Roman" panose="02020603050405020304" pitchFamily="18" charset="0"/>
              </a:rPr>
              <a:t>it</a:t>
            </a:r>
            <a:r>
              <a:rPr sz="2000" spc="0" dirty="0" smtClean="0">
                <a:latin typeface="Times New Roman" panose="02020603050405020304" pitchFamily="18" charset="0"/>
                <a:cs typeface="Times New Roman" panose="02020603050405020304" pitchFamily="18" charset="0"/>
              </a:rPr>
              <a:t>y</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679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024" y="313899"/>
            <a:ext cx="11204812" cy="4924425"/>
          </a:xfrm>
          <a:prstGeom prst="rect">
            <a:avLst/>
          </a:prstGeom>
        </p:spPr>
        <p:txBody>
          <a:bodyPr wrap="square">
            <a:spAutoFit/>
          </a:bodyPr>
          <a:lstStyle/>
          <a:p>
            <a:pPr algn="ctr"/>
            <a:r>
              <a:rPr lang="en-US" sz="2400" b="1" dirty="0">
                <a:latin typeface="51cajskcsqrwwte,Bold"/>
              </a:rPr>
              <a:t>Gases in Magmas</a:t>
            </a:r>
          </a:p>
          <a:p>
            <a:pPr marL="285750" indent="-285750" algn="just">
              <a:buFont typeface="Arial" panose="020B0604020202020204" pitchFamily="34" charset="0"/>
              <a:buChar char="•"/>
            </a:pPr>
            <a:endParaRPr lang="en-US" dirty="0" smtClean="0">
              <a:latin typeface="80vomkzehlqdpgo"/>
            </a:endParaRPr>
          </a:p>
          <a:p>
            <a:pPr marL="285750" indent="-285750" algn="just">
              <a:buFont typeface="Arial" panose="020B0604020202020204" pitchFamily="34" charset="0"/>
              <a:buChar char="•"/>
            </a:pPr>
            <a:r>
              <a:rPr lang="en-US" dirty="0" smtClean="0">
                <a:latin typeface="80vomkzehlqdpgo"/>
              </a:rPr>
              <a:t>At </a:t>
            </a:r>
            <a:r>
              <a:rPr lang="en-US" dirty="0">
                <a:latin typeface="80vomkzehlqdpgo"/>
              </a:rPr>
              <a:t>depth in the Earth nearly all magmas contain gas dissolved in the liquid, but the gas forms </a:t>
            </a:r>
            <a:r>
              <a:rPr lang="en-US" dirty="0" smtClean="0">
                <a:latin typeface="80vomkzehlqdpgo"/>
              </a:rPr>
              <a:t>a separate </a:t>
            </a:r>
            <a:r>
              <a:rPr lang="en-US" dirty="0">
                <a:latin typeface="80vomkzehlqdpgo"/>
              </a:rPr>
              <a:t>vapor phase when pressure is decreased as magma rises toward the surface of </a:t>
            </a:r>
            <a:r>
              <a:rPr lang="en-US" dirty="0" smtClean="0">
                <a:latin typeface="80vomkzehlqdpgo"/>
              </a:rPr>
              <a:t>the Earth</a:t>
            </a:r>
            <a:r>
              <a:rPr lang="en-US" dirty="0">
                <a:latin typeface="80vomkzehlqdpgo"/>
              </a:rPr>
              <a:t>. </a:t>
            </a:r>
            <a:endParaRPr lang="en-US" dirty="0" smtClean="0">
              <a:latin typeface="80vomkzehlqdpgo"/>
            </a:endParaRPr>
          </a:p>
          <a:p>
            <a:pPr marL="285750" indent="-285750" algn="just">
              <a:buFont typeface="Arial" panose="020B0604020202020204" pitchFamily="34" charset="0"/>
              <a:buChar char="•"/>
            </a:pPr>
            <a:endParaRPr lang="en-US" dirty="0">
              <a:latin typeface="80vomkzehlqdpgo"/>
            </a:endParaRPr>
          </a:p>
          <a:p>
            <a:pPr marL="342900" indent="-342900" algn="just">
              <a:buFont typeface="Arial" panose="020B0604020202020204" pitchFamily="34" charset="0"/>
              <a:buChar char="•"/>
            </a:pPr>
            <a:r>
              <a:rPr lang="en-US" sz="2000" b="1" dirty="0" smtClean="0">
                <a:latin typeface="80vomkzehlqdpgo"/>
              </a:rPr>
              <a:t>This </a:t>
            </a:r>
            <a:r>
              <a:rPr lang="en-US" sz="2000" b="1" dirty="0">
                <a:latin typeface="80vomkzehlqdpgo"/>
              </a:rPr>
              <a:t>is similar to carbonated beverages which are bottled at high pressure. The high</a:t>
            </a:r>
          </a:p>
          <a:p>
            <a:pPr marL="342900" indent="-342900" algn="just">
              <a:buFont typeface="Arial" panose="020B0604020202020204" pitchFamily="34" charset="0"/>
              <a:buChar char="•"/>
            </a:pPr>
            <a:r>
              <a:rPr lang="en-US" sz="2000" b="1" dirty="0">
                <a:latin typeface="80vomkzehlqdpgo"/>
              </a:rPr>
              <a:t>pressure keeps the gas in solution in the liquid, but when pressure is decreased, like when </a:t>
            </a:r>
            <a:r>
              <a:rPr lang="en-US" sz="2000" b="1" dirty="0" smtClean="0">
                <a:latin typeface="80vomkzehlqdpgo"/>
              </a:rPr>
              <a:t>you open </a:t>
            </a:r>
            <a:r>
              <a:rPr lang="en-US" sz="2000" b="1" dirty="0">
                <a:latin typeface="80vomkzehlqdpgo"/>
              </a:rPr>
              <a:t>the can or bottle, the gas comes out of solution and forms a separate gas phase that </a:t>
            </a:r>
            <a:r>
              <a:rPr lang="en-US" sz="2000" b="1" dirty="0" smtClean="0">
                <a:latin typeface="80vomkzehlqdpgo"/>
              </a:rPr>
              <a:t>you see </a:t>
            </a:r>
            <a:r>
              <a:rPr lang="en-US" sz="2000" b="1" dirty="0">
                <a:latin typeface="80vomkzehlqdpgo"/>
              </a:rPr>
              <a:t>as bubbles.</a:t>
            </a:r>
            <a:r>
              <a:rPr lang="en-US" dirty="0">
                <a:latin typeface="80vomkzehlqdpgo"/>
              </a:rPr>
              <a:t> </a:t>
            </a:r>
            <a:endParaRPr lang="en-US" dirty="0" smtClean="0">
              <a:latin typeface="80vomkzehlqdpgo"/>
            </a:endParaRPr>
          </a:p>
          <a:p>
            <a:pPr marL="285750" indent="-285750" algn="just">
              <a:buFont typeface="Arial" panose="020B0604020202020204" pitchFamily="34" charset="0"/>
              <a:buChar char="•"/>
            </a:pPr>
            <a:endParaRPr lang="en-US" dirty="0">
              <a:latin typeface="80vomkzehlqdpgo"/>
            </a:endParaRPr>
          </a:p>
          <a:p>
            <a:pPr marL="342900" indent="-342900" algn="just">
              <a:buFont typeface="Arial" panose="020B0604020202020204" pitchFamily="34" charset="0"/>
              <a:buChar char="•"/>
            </a:pPr>
            <a:r>
              <a:rPr lang="en-US" sz="2400" dirty="0" smtClean="0">
                <a:latin typeface="80vomkzehlqdpgo"/>
              </a:rPr>
              <a:t>Gas </a:t>
            </a:r>
            <a:r>
              <a:rPr lang="en-US" sz="2400" dirty="0">
                <a:latin typeface="80vomkzehlqdpgo"/>
              </a:rPr>
              <a:t>gives magmas their explosive character, because volume of gas </a:t>
            </a:r>
            <a:r>
              <a:rPr lang="en-US" sz="2400" dirty="0" smtClean="0">
                <a:latin typeface="80vomkzehlqdpgo"/>
              </a:rPr>
              <a:t>expands as </a:t>
            </a:r>
            <a:r>
              <a:rPr lang="en-US" sz="2400" dirty="0">
                <a:latin typeface="80vomkzehlqdpgo"/>
              </a:rPr>
              <a:t>pressure is reduced. The composition of the gases in magma are</a:t>
            </a:r>
            <a:r>
              <a:rPr lang="en-US" sz="2400" dirty="0" smtClean="0">
                <a:latin typeface="80vomkzehlqdpgo"/>
              </a:rPr>
              <a:t>: </a:t>
            </a:r>
          </a:p>
          <a:p>
            <a:pPr marL="342900" indent="-342900" algn="just">
              <a:buFont typeface="Arial" panose="020B0604020202020204" pitchFamily="34" charset="0"/>
              <a:buChar char="•"/>
            </a:pPr>
            <a:endParaRPr lang="en-US" sz="2400" dirty="0">
              <a:latin typeface="80vomkzehlqdpgo"/>
            </a:endParaRPr>
          </a:p>
          <a:p>
            <a:pPr marL="342900" indent="-342900" algn="just">
              <a:buFont typeface="Arial" panose="020B0604020202020204" pitchFamily="34" charset="0"/>
              <a:buChar char="•"/>
            </a:pPr>
            <a:r>
              <a:rPr lang="en-US" sz="2400" dirty="0" smtClean="0">
                <a:latin typeface="80vomkzehlqdpgo"/>
              </a:rPr>
              <a:t>Mostly </a:t>
            </a:r>
            <a:r>
              <a:rPr lang="en-US" sz="2400" dirty="0">
                <a:latin typeface="80vomkzehlqdpgo"/>
              </a:rPr>
              <a:t>H</a:t>
            </a:r>
            <a:r>
              <a:rPr lang="en-US" sz="1600" dirty="0">
                <a:latin typeface="80vomkzehlqdpgo"/>
              </a:rPr>
              <a:t>2</a:t>
            </a:r>
            <a:r>
              <a:rPr lang="en-US" sz="2400" dirty="0">
                <a:latin typeface="80vomkzehlqdpgo"/>
              </a:rPr>
              <a:t>O (water vapor) &amp; some CO</a:t>
            </a:r>
            <a:r>
              <a:rPr lang="en-US" sz="1600" dirty="0">
                <a:latin typeface="80vomkzehlqdpgo"/>
              </a:rPr>
              <a:t>2 </a:t>
            </a:r>
            <a:r>
              <a:rPr lang="en-US" sz="2400" dirty="0">
                <a:latin typeface="80vomkzehlqdpgo"/>
              </a:rPr>
              <a:t>(carbon dioxide)</a:t>
            </a:r>
          </a:p>
          <a:p>
            <a:pPr marL="342900" indent="-342900" algn="just">
              <a:buFont typeface="Arial" panose="020B0604020202020204" pitchFamily="34" charset="0"/>
              <a:buChar char="•"/>
            </a:pPr>
            <a:r>
              <a:rPr lang="en-US" sz="2400" dirty="0" smtClean="0">
                <a:latin typeface="80vomkzehlqdpgo"/>
              </a:rPr>
              <a:t>Minor </a:t>
            </a:r>
            <a:r>
              <a:rPr lang="en-US" sz="2400" dirty="0">
                <a:latin typeface="80vomkzehlqdpgo"/>
              </a:rPr>
              <a:t>amounts of Sulfur, Chlorine, and Fluorine gases</a:t>
            </a:r>
            <a:endParaRPr lang="en-US" dirty="0"/>
          </a:p>
        </p:txBody>
      </p:sp>
    </p:spTree>
    <p:extLst>
      <p:ext uri="{BB962C8B-B14F-4D97-AF65-F5344CB8AC3E}">
        <p14:creationId xmlns:p14="http://schemas.microsoft.com/office/powerpoint/2010/main" val="529467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319" y="545909"/>
            <a:ext cx="11245756" cy="1815882"/>
          </a:xfrm>
          <a:prstGeom prst="rect">
            <a:avLst/>
          </a:prstGeom>
        </p:spPr>
        <p:txBody>
          <a:bodyPr wrap="square">
            <a:spAutoFit/>
          </a:bodyPr>
          <a:lstStyle/>
          <a:p>
            <a:r>
              <a:rPr lang="en-US" sz="2800" b="1" dirty="0">
                <a:latin typeface="80vomkzehlqdpgo"/>
              </a:rPr>
              <a:t>The amount of gas in a magma is also related to the chemical composition of the magma.</a:t>
            </a:r>
          </a:p>
          <a:p>
            <a:r>
              <a:rPr lang="en-US" sz="2800" b="1" dirty="0">
                <a:latin typeface="80vomkzehlqdpgo"/>
              </a:rPr>
              <a:t>Rhyolitic magmas usually have higher gas contents than basaltic </a:t>
            </a:r>
            <a:r>
              <a:rPr lang="en-US" sz="2800" b="1" dirty="0" smtClean="0">
                <a:latin typeface="80vomkzehlqdpgo"/>
              </a:rPr>
              <a:t>magmas (Guess!! Why?).</a:t>
            </a:r>
            <a:endParaRPr lang="en-US" sz="2800" b="1" dirty="0"/>
          </a:p>
        </p:txBody>
      </p:sp>
    </p:spTree>
    <p:extLst>
      <p:ext uri="{BB962C8B-B14F-4D97-AF65-F5344CB8AC3E}">
        <p14:creationId xmlns:p14="http://schemas.microsoft.com/office/powerpoint/2010/main" val="2246931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1" y="150125"/>
            <a:ext cx="11368585" cy="5632311"/>
          </a:xfrm>
          <a:prstGeom prst="rect">
            <a:avLst/>
          </a:prstGeom>
        </p:spPr>
        <p:txBody>
          <a:bodyPr wrap="square">
            <a:spAutoFit/>
          </a:bodyPr>
          <a:lstStyle/>
          <a:p>
            <a:r>
              <a:rPr lang="en-US" sz="3200" b="1" dirty="0">
                <a:latin typeface="51cajskcsqrwwte,Bold"/>
              </a:rPr>
              <a:t>Viscosity of Magmas</a:t>
            </a:r>
          </a:p>
          <a:p>
            <a:r>
              <a:rPr lang="en-US" sz="3200" dirty="0">
                <a:latin typeface="80vomkzehlqdpgo"/>
              </a:rPr>
              <a:t>Viscosity is the resistance to flow (opposite of fluidity). Viscosity depends on primarily on </a:t>
            </a:r>
            <a:r>
              <a:rPr lang="en-US" sz="3200" dirty="0" smtClean="0">
                <a:latin typeface="80vomkzehlqdpgo"/>
              </a:rPr>
              <a:t>the composition </a:t>
            </a:r>
            <a:r>
              <a:rPr lang="en-US" sz="3200" dirty="0">
                <a:latin typeface="80vomkzehlqdpgo"/>
              </a:rPr>
              <a:t>of the magma, and temperature.</a:t>
            </a:r>
          </a:p>
          <a:p>
            <a:r>
              <a:rPr lang="en-US" sz="3200" dirty="0" smtClean="0">
                <a:latin typeface="52jjlihiq"/>
              </a:rPr>
              <a:t>*  </a:t>
            </a:r>
            <a:r>
              <a:rPr lang="en-US" sz="3200" dirty="0">
                <a:latin typeface="80vomkzehlqdpgo"/>
              </a:rPr>
              <a:t>Higher SiO2 (silica) content magmas have higher viscosity than lower SiO2 </a:t>
            </a:r>
            <a:r>
              <a:rPr lang="en-US" sz="3200" dirty="0" smtClean="0">
                <a:latin typeface="80vomkzehlqdpgo"/>
              </a:rPr>
              <a:t>content </a:t>
            </a:r>
            <a:r>
              <a:rPr lang="en-US" sz="3200" b="1" u="sng" dirty="0" smtClean="0">
                <a:solidFill>
                  <a:schemeClr val="accent2">
                    <a:lumMod val="75000"/>
                  </a:schemeClr>
                </a:solidFill>
                <a:latin typeface="80vomkzehlqdpgo"/>
              </a:rPr>
              <a:t>(Why?!!!)</a:t>
            </a:r>
            <a:endParaRPr lang="en-US" sz="3200" b="1" u="sng" dirty="0">
              <a:solidFill>
                <a:schemeClr val="accent2">
                  <a:lumMod val="75000"/>
                </a:schemeClr>
              </a:solidFill>
              <a:latin typeface="80vomkzehlqdpgo"/>
            </a:endParaRPr>
          </a:p>
          <a:p>
            <a:r>
              <a:rPr lang="en-US" sz="3600" b="1" dirty="0">
                <a:latin typeface="80vomkzehlqdpgo"/>
              </a:rPr>
              <a:t>magmas (viscosity increases with increasing SiO2 concentration in the magma).</a:t>
            </a:r>
          </a:p>
          <a:p>
            <a:endParaRPr lang="en-US" sz="3200" dirty="0" smtClean="0">
              <a:latin typeface="52jjlihiq"/>
            </a:endParaRPr>
          </a:p>
          <a:p>
            <a:r>
              <a:rPr lang="en-US" sz="3200" dirty="0">
                <a:latin typeface="52jjlihiq"/>
              </a:rPr>
              <a:t>*</a:t>
            </a:r>
            <a:r>
              <a:rPr lang="en-US" sz="3200" dirty="0" smtClean="0">
                <a:latin typeface="52jjlihiq"/>
              </a:rPr>
              <a:t> </a:t>
            </a:r>
            <a:r>
              <a:rPr lang="en-US" sz="3200" dirty="0">
                <a:latin typeface="80vomkzehlqdpgo"/>
              </a:rPr>
              <a:t>Lower temperature magmas have higher viscosity than higher temp</a:t>
            </a:r>
            <a:endParaRPr lang="en-US" sz="3200" dirty="0"/>
          </a:p>
        </p:txBody>
      </p:sp>
    </p:spTree>
    <p:extLst>
      <p:ext uri="{BB962C8B-B14F-4D97-AF65-F5344CB8AC3E}">
        <p14:creationId xmlns:p14="http://schemas.microsoft.com/office/powerpoint/2010/main" val="1502309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5" y="286604"/>
            <a:ext cx="11464120" cy="4039567"/>
          </a:xfrm>
          <a:prstGeom prst="rect">
            <a:avLst/>
          </a:prstGeom>
        </p:spPr>
        <p:txBody>
          <a:bodyPr wrap="square">
            <a:spAutoFit/>
          </a:bodyPr>
          <a:lstStyle/>
          <a:p>
            <a:pPr algn="just">
              <a:lnSpc>
                <a:spcPct val="150000"/>
              </a:lnSpc>
            </a:pPr>
            <a:r>
              <a:rPr lang="en-US" sz="2400" b="1" dirty="0">
                <a:latin typeface="80vomkzehlqdpgo"/>
              </a:rPr>
              <a:t>Thus, basaltic magmas tend to be fairly fluid (low viscosity), but their viscosity is still </a:t>
            </a:r>
            <a:r>
              <a:rPr lang="en-US" sz="2400" b="1" dirty="0" smtClean="0">
                <a:latin typeface="80vomkzehlqdpgo"/>
              </a:rPr>
              <a:t>10,000 to </a:t>
            </a:r>
            <a:r>
              <a:rPr lang="en-US" sz="2400" b="1" dirty="0">
                <a:latin typeface="80vomkzehlqdpgo"/>
              </a:rPr>
              <a:t>100,0000 times more viscous than water. </a:t>
            </a:r>
            <a:endParaRPr lang="en-US" sz="2400" b="1" dirty="0" smtClean="0">
              <a:latin typeface="80vomkzehlqdpgo"/>
            </a:endParaRPr>
          </a:p>
          <a:p>
            <a:pPr algn="just">
              <a:lnSpc>
                <a:spcPct val="150000"/>
              </a:lnSpc>
            </a:pPr>
            <a:endParaRPr lang="en-US" sz="300" b="1" dirty="0">
              <a:latin typeface="80vomkzehlqdpgo"/>
            </a:endParaRPr>
          </a:p>
          <a:p>
            <a:pPr algn="just">
              <a:lnSpc>
                <a:spcPct val="150000"/>
              </a:lnSpc>
            </a:pPr>
            <a:r>
              <a:rPr lang="en-US" sz="2400" b="1" dirty="0" smtClean="0">
                <a:latin typeface="80vomkzehlqdpgo"/>
              </a:rPr>
              <a:t>*Rhyolitic </a:t>
            </a:r>
            <a:r>
              <a:rPr lang="en-US" sz="2400" b="1" dirty="0">
                <a:latin typeface="80vomkzehlqdpgo"/>
              </a:rPr>
              <a:t>magmas tend to have even </a:t>
            </a:r>
            <a:r>
              <a:rPr lang="en-US" sz="2400" b="1" dirty="0" smtClean="0">
                <a:latin typeface="80vomkzehlqdpgo"/>
              </a:rPr>
              <a:t>higher viscosity</a:t>
            </a:r>
            <a:r>
              <a:rPr lang="en-US" sz="2400" b="1" dirty="0">
                <a:latin typeface="80vomkzehlqdpgo"/>
              </a:rPr>
              <a:t>, ranging between 1 million and 100 million times more viscous than water. </a:t>
            </a:r>
            <a:endParaRPr lang="en-US" sz="2400" b="1" dirty="0" smtClean="0">
              <a:latin typeface="80vomkzehlqdpgo"/>
            </a:endParaRPr>
          </a:p>
          <a:p>
            <a:pPr algn="just">
              <a:lnSpc>
                <a:spcPct val="150000"/>
              </a:lnSpc>
            </a:pPr>
            <a:endParaRPr lang="en-US" sz="2400" b="1" dirty="0">
              <a:latin typeface="80vomkzehlqdpgo"/>
            </a:endParaRPr>
          </a:p>
          <a:p>
            <a:pPr algn="just">
              <a:lnSpc>
                <a:spcPct val="150000"/>
              </a:lnSpc>
            </a:pPr>
            <a:r>
              <a:rPr lang="en-US" sz="2400" b="1" dirty="0" smtClean="0">
                <a:latin typeface="80vomkzehlqdpgo"/>
              </a:rPr>
              <a:t>Viscosity </a:t>
            </a:r>
            <a:r>
              <a:rPr lang="en-US" sz="2400" b="1" dirty="0">
                <a:latin typeface="80vomkzehlqdpgo"/>
              </a:rPr>
              <a:t>is an important property in determining the </a:t>
            </a:r>
            <a:r>
              <a:rPr lang="en-US" sz="2400" b="1" dirty="0" smtClean="0">
                <a:latin typeface="80vomkzehlqdpgo"/>
              </a:rPr>
              <a:t>eruptive behavior </a:t>
            </a:r>
            <a:r>
              <a:rPr lang="en-US" sz="2400" b="1" dirty="0">
                <a:latin typeface="80vomkzehlqdpgo"/>
              </a:rPr>
              <a:t>of magmas.</a:t>
            </a:r>
            <a:endParaRPr lang="en-US" sz="2400" b="1" dirty="0"/>
          </a:p>
        </p:txBody>
      </p:sp>
    </p:spTree>
    <p:extLst>
      <p:ext uri="{BB962C8B-B14F-4D97-AF65-F5344CB8AC3E}">
        <p14:creationId xmlns:p14="http://schemas.microsoft.com/office/powerpoint/2010/main" val="2034390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1290" y="446543"/>
            <a:ext cx="3634328" cy="369332"/>
          </a:xfrm>
          <a:prstGeom prst="rect">
            <a:avLst/>
          </a:prstGeom>
        </p:spPr>
        <p:txBody>
          <a:bodyPr wrap="none">
            <a:spAutoFit/>
          </a:bodyPr>
          <a:lstStyle/>
          <a:p>
            <a:r>
              <a:rPr lang="en-US" b="1" dirty="0">
                <a:latin typeface="51cajskcsqrwwte,Bold"/>
              </a:rPr>
              <a:t>How Magmas Form in the Earth</a:t>
            </a:r>
            <a:endParaRPr lang="en-US" dirty="0"/>
          </a:p>
        </p:txBody>
      </p:sp>
      <p:sp>
        <p:nvSpPr>
          <p:cNvPr id="4" name="Rectangle 3"/>
          <p:cNvSpPr/>
          <p:nvPr/>
        </p:nvSpPr>
        <p:spPr>
          <a:xfrm>
            <a:off x="259307" y="1009933"/>
            <a:ext cx="7997589"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As we have seen the only part of the earth that is liquid is the outer core. But the core is </a:t>
            </a:r>
            <a:r>
              <a:rPr lang="en-US" sz="2400" dirty="0" smtClean="0">
                <a:latin typeface="Times New Roman" panose="02020603050405020304" pitchFamily="18" charset="0"/>
                <a:cs typeface="Times New Roman" panose="02020603050405020304" pitchFamily="18" charset="0"/>
              </a:rPr>
              <a:t>not likely </a:t>
            </a:r>
            <a:r>
              <a:rPr lang="en-US" sz="2400" dirty="0">
                <a:latin typeface="Times New Roman" panose="02020603050405020304" pitchFamily="18" charset="0"/>
                <a:cs typeface="Times New Roman" panose="02020603050405020304" pitchFamily="18" charset="0"/>
              </a:rPr>
              <a:t>to be the source of magmas because it does not have the right chemical composition.</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outer core is mostly Iron, but magmas are silicate liquids.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Thus</a:t>
            </a:r>
            <a:r>
              <a:rPr lang="en-US" sz="2400" dirty="0">
                <a:latin typeface="Times New Roman" panose="02020603050405020304" pitchFamily="18" charset="0"/>
                <a:cs typeface="Times New Roman" panose="02020603050405020304" pitchFamily="18" charset="0"/>
              </a:rPr>
              <a:t>, magmas </a:t>
            </a:r>
            <a:r>
              <a:rPr lang="en-US" sz="2400" b="1" dirty="0">
                <a:latin typeface="Times New Roman" panose="02020603050405020304" pitchFamily="18" charset="0"/>
                <a:cs typeface="Times New Roman" panose="02020603050405020304" pitchFamily="18" charset="0"/>
              </a:rPr>
              <a:t>DO </a:t>
            </a:r>
            <a:r>
              <a:rPr lang="en-US" sz="2400" b="1" dirty="0" smtClean="0">
                <a:latin typeface="Times New Roman" panose="02020603050405020304" pitchFamily="18" charset="0"/>
                <a:cs typeface="Times New Roman" panose="02020603050405020304" pitchFamily="18" charset="0"/>
              </a:rPr>
              <a:t>NOT COME </a:t>
            </a:r>
            <a:r>
              <a:rPr lang="en-US" sz="2400" b="1" dirty="0">
                <a:latin typeface="Times New Roman" panose="02020603050405020304" pitchFamily="18" charset="0"/>
                <a:cs typeface="Times New Roman" panose="02020603050405020304" pitchFamily="18" charset="0"/>
              </a:rPr>
              <a:t>FROM THE MOLTEN OUTER CORE OF THE EARTH</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Since </a:t>
            </a:r>
            <a:r>
              <a:rPr lang="en-US" sz="2400" dirty="0">
                <a:latin typeface="Times New Roman" panose="02020603050405020304" pitchFamily="18" charset="0"/>
                <a:cs typeface="Times New Roman" panose="02020603050405020304" pitchFamily="18" charset="0"/>
              </a:rPr>
              <a:t>the rest of </a:t>
            </a:r>
            <a:r>
              <a:rPr lang="en-US" sz="2400" dirty="0" smtClean="0">
                <a:latin typeface="Times New Roman" panose="02020603050405020304" pitchFamily="18" charset="0"/>
                <a:cs typeface="Times New Roman" panose="02020603050405020304" pitchFamily="18" charset="0"/>
              </a:rPr>
              <a:t>the earth </a:t>
            </a:r>
            <a:r>
              <a:rPr lang="en-US" sz="2400" dirty="0">
                <a:latin typeface="Times New Roman" panose="02020603050405020304" pitchFamily="18" charset="0"/>
                <a:cs typeface="Times New Roman" panose="02020603050405020304" pitchFamily="18" charset="0"/>
              </a:rPr>
              <a:t>is solid, in order for magmas to form, some part of the earth must get hot enough to </a:t>
            </a:r>
            <a:r>
              <a:rPr lang="en-US" sz="2400" dirty="0" smtClean="0">
                <a:latin typeface="Times New Roman" panose="02020603050405020304" pitchFamily="18" charset="0"/>
                <a:cs typeface="Times New Roman" panose="02020603050405020304" pitchFamily="18" charset="0"/>
              </a:rPr>
              <a:t>melt the </a:t>
            </a:r>
            <a:r>
              <a:rPr lang="en-US" sz="2400" dirty="0">
                <a:latin typeface="Times New Roman" panose="02020603050405020304" pitchFamily="18" charset="0"/>
                <a:cs typeface="Times New Roman" panose="02020603050405020304" pitchFamily="18" charset="0"/>
              </a:rPr>
              <a:t>rocks present.</a:t>
            </a:r>
          </a:p>
        </p:txBody>
      </p:sp>
      <p:pic>
        <p:nvPicPr>
          <p:cNvPr id="2050" name="Picture 2" descr="https://upload.wikimedia.org/wikipedia/commons/thumb/0/07/Earth_poster.svg/350px-Earth_post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744" y="815875"/>
            <a:ext cx="3769048" cy="267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4123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51" y="259308"/>
            <a:ext cx="11778018" cy="5011949"/>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We know that temperature increases with depth in the earth along the geothermal gradient.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The earth </a:t>
            </a:r>
            <a:r>
              <a:rPr lang="en-US" sz="2400" dirty="0">
                <a:latin typeface="Times New Roman" panose="02020603050405020304" pitchFamily="18" charset="0"/>
                <a:cs typeface="Times New Roman" panose="02020603050405020304" pitchFamily="18" charset="0"/>
              </a:rPr>
              <a:t>is hot inside due to heat left over from the original accretion process, due to heat </a:t>
            </a:r>
            <a:r>
              <a:rPr lang="en-US" sz="2400" dirty="0" smtClean="0">
                <a:latin typeface="Times New Roman" panose="02020603050405020304" pitchFamily="18" charset="0"/>
                <a:cs typeface="Times New Roman" panose="02020603050405020304" pitchFamily="18" charset="0"/>
              </a:rPr>
              <a:t>released by </a:t>
            </a:r>
            <a:r>
              <a:rPr lang="en-US" sz="2400" dirty="0">
                <a:latin typeface="Times New Roman" panose="02020603050405020304" pitchFamily="18" charset="0"/>
                <a:cs typeface="Times New Roman" panose="02020603050405020304" pitchFamily="18" charset="0"/>
              </a:rPr>
              <a:t>sinking of materials to form </a:t>
            </a:r>
            <a:r>
              <a:rPr lang="en-US" sz="2400" dirty="0" smtClean="0">
                <a:latin typeface="Times New Roman" panose="02020603050405020304" pitchFamily="18" charset="0"/>
                <a:cs typeface="Times New Roman" panose="02020603050405020304" pitchFamily="18" charset="0"/>
              </a:rPr>
              <a:t>the core</a:t>
            </a:r>
            <a:r>
              <a:rPr lang="en-US" sz="2400" dirty="0">
                <a:latin typeface="Times New Roman" panose="02020603050405020304" pitchFamily="18" charset="0"/>
                <a:cs typeface="Times New Roman" panose="02020603050405020304" pitchFamily="18" charset="0"/>
              </a:rPr>
              <a:t>, and due to heat released by the decay of </a:t>
            </a:r>
            <a:r>
              <a:rPr lang="en-US" sz="2400" dirty="0" smtClean="0">
                <a:latin typeface="Times New Roman" panose="02020603050405020304" pitchFamily="18" charset="0"/>
                <a:cs typeface="Times New Roman" panose="02020603050405020304" pitchFamily="18" charset="0"/>
              </a:rPr>
              <a:t>radioactive elements </a:t>
            </a:r>
            <a:r>
              <a:rPr lang="en-US" sz="2400" dirty="0">
                <a:latin typeface="Times New Roman" panose="02020603050405020304" pitchFamily="18" charset="0"/>
                <a:cs typeface="Times New Roman" panose="02020603050405020304" pitchFamily="18" charset="0"/>
              </a:rPr>
              <a:t>in the earth.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Under </a:t>
            </a:r>
            <a:r>
              <a:rPr lang="en-US" sz="2400" dirty="0">
                <a:latin typeface="Times New Roman" panose="02020603050405020304" pitchFamily="18" charset="0"/>
                <a:cs typeface="Times New Roman" panose="02020603050405020304" pitchFamily="18" charset="0"/>
              </a:rPr>
              <a:t>normal conditions, </a:t>
            </a:r>
            <a:r>
              <a:rPr lang="en-US" sz="2400" dirty="0" smtClean="0">
                <a:latin typeface="Times New Roman" panose="02020603050405020304" pitchFamily="18" charset="0"/>
                <a:cs typeface="Times New Roman" panose="02020603050405020304" pitchFamily="18" charset="0"/>
              </a:rPr>
              <a:t>the geothermal </a:t>
            </a:r>
            <a:r>
              <a:rPr lang="en-US" sz="2400" dirty="0">
                <a:latin typeface="Times New Roman" panose="02020603050405020304" pitchFamily="18" charset="0"/>
                <a:cs typeface="Times New Roman" panose="02020603050405020304" pitchFamily="18" charset="0"/>
              </a:rPr>
              <a:t>gradient is not high enough </a:t>
            </a:r>
            <a:r>
              <a:rPr lang="en-US" sz="2400" dirty="0" smtClean="0">
                <a:latin typeface="Times New Roman" panose="02020603050405020304" pitchFamily="18" charset="0"/>
                <a:cs typeface="Times New Roman" panose="02020603050405020304" pitchFamily="18" charset="0"/>
              </a:rPr>
              <a:t>to melt </a:t>
            </a:r>
            <a:r>
              <a:rPr lang="en-US" sz="2400" dirty="0">
                <a:latin typeface="Times New Roman" panose="02020603050405020304" pitchFamily="18" charset="0"/>
                <a:cs typeface="Times New Roman" panose="02020603050405020304" pitchFamily="18" charset="0"/>
              </a:rPr>
              <a:t>rocks, and thus with the exception of the outer core, most of the Earth is solid. Thus</a:t>
            </a:r>
            <a:r>
              <a:rPr lang="en-US" sz="2400" dirty="0" smtClean="0">
                <a:latin typeface="Times New Roman" panose="02020603050405020304" pitchFamily="18" charset="0"/>
                <a:cs typeface="Times New Roman" panose="02020603050405020304" pitchFamily="18" charset="0"/>
              </a:rPr>
              <a:t>, magmas </a:t>
            </a:r>
            <a:r>
              <a:rPr lang="en-US" sz="2400" dirty="0">
                <a:latin typeface="Times New Roman" panose="02020603050405020304" pitchFamily="18" charset="0"/>
                <a:cs typeface="Times New Roman" panose="02020603050405020304" pitchFamily="18" charset="0"/>
              </a:rPr>
              <a:t>form only under special circumstances, and thus, volcanoes are only found on </a:t>
            </a:r>
            <a:r>
              <a:rPr lang="en-US" sz="2400" dirty="0" smtClean="0">
                <a:latin typeface="Times New Roman" panose="02020603050405020304" pitchFamily="18" charset="0"/>
                <a:cs typeface="Times New Roman" panose="02020603050405020304" pitchFamily="18" charset="0"/>
              </a:rPr>
              <a:t>the Earth's </a:t>
            </a:r>
            <a:r>
              <a:rPr lang="en-US" sz="2400" dirty="0">
                <a:latin typeface="Times New Roman" panose="02020603050405020304" pitchFamily="18" charset="0"/>
                <a:cs typeface="Times New Roman" panose="02020603050405020304" pitchFamily="18" charset="0"/>
              </a:rPr>
              <a:t>surface in areas above where these special circumstances occur.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cs typeface="Times New Roman" panose="02020603050405020304" pitchFamily="18" charset="0"/>
              </a:rPr>
              <a:t>To </a:t>
            </a:r>
            <a:r>
              <a:rPr lang="en-US" sz="2400" b="1" dirty="0">
                <a:latin typeface="Times New Roman" panose="02020603050405020304" pitchFamily="18" charset="0"/>
                <a:cs typeface="Times New Roman" panose="02020603050405020304" pitchFamily="18" charset="0"/>
              </a:rPr>
              <a:t>understand this we must first look at how rocks </a:t>
            </a:r>
            <a:r>
              <a:rPr lang="en-US" sz="2400" b="1" dirty="0" smtClean="0">
                <a:latin typeface="Times New Roman" panose="02020603050405020304" pitchFamily="18" charset="0"/>
                <a:cs typeface="Times New Roman" panose="02020603050405020304" pitchFamily="18" charset="0"/>
              </a:rPr>
              <a:t>and mineral </a:t>
            </a:r>
            <a:r>
              <a:rPr lang="en-US" sz="2400" b="1" dirty="0">
                <a:latin typeface="Times New Roman" panose="02020603050405020304" pitchFamily="18" charset="0"/>
                <a:cs typeface="Times New Roman" panose="02020603050405020304" pitchFamily="18" charset="0"/>
              </a:rPr>
              <a:t>melt. </a:t>
            </a:r>
          </a:p>
        </p:txBody>
      </p:sp>
      <p:sp>
        <p:nvSpPr>
          <p:cNvPr id="3" name="Rectangle 2"/>
          <p:cNvSpPr/>
          <p:nvPr/>
        </p:nvSpPr>
        <p:spPr>
          <a:xfrm>
            <a:off x="300251" y="5422203"/>
            <a:ext cx="11778018"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As pressure increases in the Earth, the melting temperature changes as well. For </a:t>
            </a:r>
            <a:r>
              <a:rPr lang="en-US" sz="2400" dirty="0" smtClean="0">
                <a:latin typeface="Times New Roman" panose="02020603050405020304" pitchFamily="18" charset="0"/>
                <a:cs typeface="Times New Roman" panose="02020603050405020304" pitchFamily="18" charset="0"/>
              </a:rPr>
              <a:t>pure minerals, there </a:t>
            </a:r>
            <a:r>
              <a:rPr lang="en-US" sz="2400" dirty="0">
                <a:latin typeface="Times New Roman" panose="02020603050405020304" pitchFamily="18" charset="0"/>
                <a:cs typeface="Times New Roman" panose="02020603050405020304" pitchFamily="18" charset="0"/>
              </a:rPr>
              <a:t>are two general cases.</a:t>
            </a:r>
          </a:p>
        </p:txBody>
      </p:sp>
    </p:spTree>
    <p:extLst>
      <p:ext uri="{BB962C8B-B14F-4D97-AF65-F5344CB8AC3E}">
        <p14:creationId xmlns:p14="http://schemas.microsoft.com/office/powerpoint/2010/main" val="2942542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20" y="517181"/>
            <a:ext cx="10393251" cy="507831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a:solidFill>
                  <a:srgbClr val="000000"/>
                </a:solidFill>
                <a:latin typeface="Times New Roman" panose="02020603050405020304" pitchFamily="18" charset="0"/>
              </a:rPr>
              <a:t>Different minerals, when together in the same rock, melt at much lower temperatures than individual minerals.</a:t>
            </a:r>
          </a:p>
          <a:p>
            <a:pPr marL="285750" indent="-285750" algn="just">
              <a:lnSpc>
                <a:spcPct val="150000"/>
              </a:lnSpc>
              <a:buFont typeface="Arial" panose="020B0604020202020204" pitchFamily="34" charset="0"/>
              <a:buChar char="•"/>
            </a:pPr>
            <a:r>
              <a:rPr lang="en-US" dirty="0">
                <a:solidFill>
                  <a:srgbClr val="000000"/>
                </a:solidFill>
                <a:latin typeface="Times New Roman" panose="02020603050405020304" pitchFamily="18" charset="0"/>
              </a:rPr>
              <a:t>For example, in the Bowen reaction series, quartz is crystallizing around 650°C, but pure quartz at one atmosphere pressure does not melt until about 1700°C. (1670°C for </a:t>
            </a:r>
            <a:r>
              <a:rPr lang="el-GR" dirty="0">
                <a:solidFill>
                  <a:srgbClr val="000000"/>
                </a:solidFill>
                <a:latin typeface="Times New Roman" panose="02020603050405020304" pitchFamily="18" charset="0"/>
              </a:rPr>
              <a:t>β-</a:t>
            </a:r>
            <a:r>
              <a:rPr lang="en-US" dirty="0" err="1">
                <a:solidFill>
                  <a:srgbClr val="000000"/>
                </a:solidFill>
                <a:latin typeface="Times New Roman" panose="02020603050405020304" pitchFamily="18" charset="0"/>
              </a:rPr>
              <a:t>tridymite</a:t>
            </a:r>
            <a:r>
              <a:rPr lang="en-US" dirty="0">
                <a:solidFill>
                  <a:srgbClr val="000000"/>
                </a:solidFill>
                <a:latin typeface="Times New Roman" panose="02020603050405020304" pitchFamily="18" charset="0"/>
              </a:rPr>
              <a:t> and 1713°C for </a:t>
            </a:r>
            <a:r>
              <a:rPr lang="el-GR" dirty="0">
                <a:solidFill>
                  <a:srgbClr val="000000"/>
                </a:solidFill>
                <a:latin typeface="Times New Roman" panose="02020603050405020304" pitchFamily="18" charset="0"/>
              </a:rPr>
              <a:t>β-</a:t>
            </a:r>
            <a:r>
              <a:rPr lang="en-US" dirty="0" err="1">
                <a:solidFill>
                  <a:srgbClr val="000000"/>
                </a:solidFill>
                <a:latin typeface="Times New Roman" panose="02020603050405020304" pitchFamily="18" charset="0"/>
              </a:rPr>
              <a:t>cristobalite</a:t>
            </a:r>
            <a:r>
              <a:rPr lang="en-US" dirty="0">
                <a:solidFill>
                  <a:srgbClr val="000000"/>
                </a:solidFill>
                <a:latin typeface="Times New Roman" panose="02020603050405020304" pitchFamily="18" charset="0"/>
              </a:rPr>
              <a:t>).</a:t>
            </a:r>
          </a:p>
          <a:p>
            <a:pPr marL="285750" indent="-285750" algn="just">
              <a:lnSpc>
                <a:spcPct val="150000"/>
              </a:lnSpc>
              <a:buFont typeface="Arial" panose="020B0604020202020204" pitchFamily="34" charset="0"/>
              <a:buChar char="•"/>
            </a:pPr>
            <a:r>
              <a:rPr lang="en-US" dirty="0">
                <a:solidFill>
                  <a:srgbClr val="000000"/>
                </a:solidFill>
                <a:latin typeface="Times New Roman" panose="02020603050405020304" pitchFamily="18" charset="0"/>
              </a:rPr>
              <a:t>It is impossible to determine melting temps for micas, amphiboles and any other mineral that contains water - because hydrous minerals break down via dehydration reactions before they melt.</a:t>
            </a:r>
          </a:p>
          <a:p>
            <a:pPr marL="285750" indent="-285750" algn="just">
              <a:lnSpc>
                <a:spcPct val="150000"/>
              </a:lnSpc>
              <a:buFont typeface="Arial" panose="020B0604020202020204" pitchFamily="34" charset="0"/>
              <a:buChar char="•"/>
            </a:pPr>
            <a:r>
              <a:rPr lang="en-US" dirty="0">
                <a:solidFill>
                  <a:srgbClr val="000000"/>
                </a:solidFill>
                <a:latin typeface="Times New Roman" panose="02020603050405020304" pitchFamily="18" charset="0"/>
              </a:rPr>
              <a:t>And, we really cannot determine melting temperatures for minerals like quartz and </a:t>
            </a:r>
            <a:r>
              <a:rPr lang="en-US" dirty="0" err="1">
                <a:solidFill>
                  <a:srgbClr val="000000"/>
                </a:solidFill>
                <a:latin typeface="Times New Roman" panose="02020603050405020304" pitchFamily="18" charset="0"/>
              </a:rPr>
              <a:t>Kspar</a:t>
            </a:r>
            <a:r>
              <a:rPr lang="en-US" dirty="0">
                <a:solidFill>
                  <a:srgbClr val="000000"/>
                </a:solidFill>
                <a:latin typeface="Times New Roman" panose="02020603050405020304" pitchFamily="18" charset="0"/>
              </a:rPr>
              <a:t> because they change into different minerals when heated, before they melt, even though they do not contain water. (Melting temps for these minerals listed in tables are really the melting temps of high-temperature polymorphs.)</a:t>
            </a:r>
          </a:p>
          <a:p>
            <a:pPr algn="just">
              <a:lnSpc>
                <a:spcPct val="150000"/>
              </a:lnSpc>
            </a:pPr>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4536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09800" y="304800"/>
            <a:ext cx="7772400" cy="1143000"/>
          </a:xfrm>
        </p:spPr>
        <p:txBody>
          <a:bodyPr/>
          <a:lstStyle/>
          <a:p>
            <a:r>
              <a:rPr lang="en-AU" altLang="en-US"/>
              <a:t>Major &amp; Trace Elements</a:t>
            </a:r>
          </a:p>
        </p:txBody>
      </p:sp>
      <p:sp>
        <p:nvSpPr>
          <p:cNvPr id="74755" name="Rectangle 3"/>
          <p:cNvSpPr>
            <a:spLocks noGrp="1" noChangeArrowheads="1"/>
          </p:cNvSpPr>
          <p:nvPr>
            <p:ph type="body" idx="1"/>
          </p:nvPr>
        </p:nvSpPr>
        <p:spPr>
          <a:xfrm>
            <a:off x="2209800" y="1447800"/>
            <a:ext cx="7848600" cy="4800600"/>
          </a:xfrm>
        </p:spPr>
        <p:txBody>
          <a:bodyPr/>
          <a:lstStyle/>
          <a:p>
            <a:pPr>
              <a:lnSpc>
                <a:spcPct val="110000"/>
              </a:lnSpc>
            </a:pPr>
            <a:r>
              <a:rPr lang="en-AU" altLang="en-US" sz="2400" b="1">
                <a:solidFill>
                  <a:srgbClr val="CC3300"/>
                </a:solidFill>
              </a:rPr>
              <a:t>Major Elements</a:t>
            </a:r>
            <a:r>
              <a:rPr lang="en-AU" altLang="en-US" sz="2400"/>
              <a:t> </a:t>
            </a:r>
          </a:p>
          <a:p>
            <a:pPr lvl="1">
              <a:lnSpc>
                <a:spcPct val="110000"/>
              </a:lnSpc>
            </a:pPr>
            <a:r>
              <a:rPr lang="en-AU" altLang="en-US"/>
              <a:t>make up the majority of silicates (crust and mantle) </a:t>
            </a:r>
          </a:p>
          <a:p>
            <a:pPr lvl="1">
              <a:lnSpc>
                <a:spcPct val="110000"/>
              </a:lnSpc>
            </a:pPr>
            <a:r>
              <a:rPr lang="en-AU" altLang="en-US"/>
              <a:t>Si, O, Al, Fe, Mg, Na, K, Ca, (Mn), (Ti), (S), (P) </a:t>
            </a:r>
          </a:p>
          <a:p>
            <a:pPr lvl="1">
              <a:lnSpc>
                <a:spcPct val="110000"/>
              </a:lnSpc>
            </a:pPr>
            <a:r>
              <a:rPr lang="en-AU" altLang="en-US"/>
              <a:t>Reported as Wt % oxide or mg/Kg</a:t>
            </a:r>
          </a:p>
          <a:p>
            <a:pPr>
              <a:lnSpc>
                <a:spcPct val="110000"/>
              </a:lnSpc>
            </a:pPr>
            <a:r>
              <a:rPr lang="en-AU" altLang="en-US" sz="2400" b="1">
                <a:solidFill>
                  <a:srgbClr val="0000FF"/>
                </a:solidFill>
              </a:rPr>
              <a:t>Trace Elements</a:t>
            </a:r>
          </a:p>
          <a:p>
            <a:pPr lvl="1">
              <a:lnSpc>
                <a:spcPct val="110000"/>
              </a:lnSpc>
            </a:pPr>
            <a:r>
              <a:rPr lang="en-AU" altLang="en-US"/>
              <a:t>the remaining elements, but vary depending on the geochemical system under study. For example, trace elements in igneous rocks not same as oceanic ones</a:t>
            </a:r>
          </a:p>
          <a:p>
            <a:pPr lvl="1">
              <a:lnSpc>
                <a:spcPct val="110000"/>
              </a:lnSpc>
            </a:pPr>
            <a:r>
              <a:rPr lang="en-AU" altLang="en-US"/>
              <a:t>Generally reported as ppm or </a:t>
            </a:r>
            <a:r>
              <a:rPr lang="en-AU" altLang="en-US">
                <a:sym typeface="Symbol" panose="05050102010706020507" pitchFamily="18" charset="2"/>
              </a:rPr>
              <a:t>g/Kg</a:t>
            </a:r>
          </a:p>
        </p:txBody>
      </p:sp>
    </p:spTree>
    <p:extLst>
      <p:ext uri="{BB962C8B-B14F-4D97-AF65-F5344CB8AC3E}">
        <p14:creationId xmlns:p14="http://schemas.microsoft.com/office/powerpoint/2010/main" val="1381749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3" y="191069"/>
            <a:ext cx="11491415" cy="3046988"/>
          </a:xfrm>
          <a:prstGeom prst="rect">
            <a:avLst/>
          </a:prstGeom>
        </p:spPr>
        <p:txBody>
          <a:bodyPr wrap="square">
            <a:spAutoFit/>
          </a:bodyPr>
          <a:lstStyle/>
          <a:p>
            <a:pPr algn="just"/>
            <a:r>
              <a:rPr lang="en-US" sz="2400" b="1" dirty="0"/>
              <a:t>The type of melt depends on if water is present. water </a:t>
            </a:r>
            <a:r>
              <a:rPr lang="en-US" sz="2400" b="1" dirty="0" err="1"/>
              <a:t>highers</a:t>
            </a:r>
            <a:r>
              <a:rPr lang="en-US" sz="2400" b="1" dirty="0"/>
              <a:t> melting temperature causing rocks to melt further down, then crystalize before reaching surface. Dry melts are opposite.</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If the mineral contains no water (H</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O) or carbon dioxide (CO</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and there is no water or carbon dioxide present in the surroundings, </a:t>
            </a:r>
            <a:r>
              <a:rPr lang="en-US" sz="2400" b="1" i="1" u="sng" dirty="0" smtClean="0">
                <a:latin typeface="Times New Roman" panose="02020603050405020304" pitchFamily="18" charset="0"/>
                <a:cs typeface="Times New Roman" panose="02020603050405020304" pitchFamily="18" charset="0"/>
              </a:rPr>
              <a:t>then melting occurs at a single temperature at any given pressure and melting temperature increases with increasing pressure or depth in the Earth</a:t>
            </a:r>
            <a:r>
              <a:rPr lang="en-US" sz="2400" dirty="0" smtClean="0">
                <a:latin typeface="Times New Roman" panose="02020603050405020304" pitchFamily="18" charset="0"/>
                <a:cs typeface="Times New Roman" panose="02020603050405020304" pitchFamily="18" charset="0"/>
              </a:rPr>
              <a:t>. This is called </a:t>
            </a:r>
            <a:r>
              <a:rPr lang="en-US" sz="2400" b="1" i="1" u="sng" dirty="0" smtClean="0">
                <a:latin typeface="Times New Roman" panose="02020603050405020304" pitchFamily="18" charset="0"/>
                <a:cs typeface="Times New Roman" panose="02020603050405020304" pitchFamily="18" charset="0"/>
              </a:rPr>
              <a:t>dry melting</a:t>
            </a:r>
            <a:r>
              <a:rPr lang="en-US" sz="2400" u="sng" dirty="0" smtClean="0">
                <a:latin typeface="Times New Roman" panose="02020603050405020304" pitchFamily="18" charset="0"/>
                <a:cs typeface="Times New Roman" panose="02020603050405020304" pitchFamily="18" charset="0"/>
              </a:rPr>
              <a:t>.</a:t>
            </a:r>
            <a:endParaRPr lang="en-US" sz="2400" u="sng"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795107" y="2917585"/>
            <a:ext cx="4666705" cy="3563680"/>
          </a:xfrm>
          <a:prstGeom prst="rect">
            <a:avLst/>
          </a:prstGeom>
        </p:spPr>
      </p:pic>
    </p:spTree>
    <p:extLst>
      <p:ext uri="{BB962C8B-B14F-4D97-AF65-F5344CB8AC3E}">
        <p14:creationId xmlns:p14="http://schemas.microsoft.com/office/powerpoint/2010/main" val="32020277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012" y="163772"/>
            <a:ext cx="11423176"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If water or carbon dioxide are </a:t>
            </a:r>
            <a:r>
              <a:rPr lang="en-US" sz="2400" dirty="0" smtClean="0">
                <a:latin typeface="Times New Roman" panose="02020603050405020304" pitchFamily="18" charset="0"/>
                <a:cs typeface="Times New Roman" panose="02020603050405020304" pitchFamily="18" charset="0"/>
              </a:rPr>
              <a:t>present within </a:t>
            </a:r>
            <a:r>
              <a:rPr lang="en-US" sz="2400" dirty="0">
                <a:latin typeface="Times New Roman" panose="02020603050405020304" pitchFamily="18" charset="0"/>
                <a:cs typeface="Times New Roman" panose="02020603050405020304" pitchFamily="18" charset="0"/>
              </a:rPr>
              <a:t>or surrounding the mineral</a:t>
            </a:r>
            <a:r>
              <a:rPr lang="en-US" sz="2400" dirty="0" smtClean="0">
                <a:latin typeface="Times New Roman" panose="02020603050405020304" pitchFamily="18" charset="0"/>
                <a:cs typeface="Times New Roman" panose="02020603050405020304" pitchFamily="18" charset="0"/>
              </a:rPr>
              <a:t>, </a:t>
            </a:r>
            <a:r>
              <a:rPr lang="en-US" sz="2400" b="1" i="1" u="sng" dirty="0" smtClean="0">
                <a:latin typeface="Times New Roman" panose="02020603050405020304" pitchFamily="18" charset="0"/>
                <a:cs typeface="Times New Roman" panose="02020603050405020304" pitchFamily="18" charset="0"/>
              </a:rPr>
              <a:t>then </a:t>
            </a:r>
            <a:r>
              <a:rPr lang="en-US" sz="2400" b="1" i="1" u="sng" dirty="0">
                <a:latin typeface="Times New Roman" panose="02020603050405020304" pitchFamily="18" charset="0"/>
                <a:cs typeface="Times New Roman" panose="02020603050405020304" pitchFamily="18" charset="0"/>
              </a:rPr>
              <a:t>melting takes place at a </a:t>
            </a:r>
            <a:r>
              <a:rPr lang="en-US" sz="2400" b="1" i="1" u="sng" dirty="0" smtClean="0">
                <a:latin typeface="Times New Roman" panose="02020603050405020304" pitchFamily="18" charset="0"/>
                <a:cs typeface="Times New Roman" panose="02020603050405020304" pitchFamily="18" charset="0"/>
              </a:rPr>
              <a:t>single temperature </a:t>
            </a:r>
            <a:r>
              <a:rPr lang="en-US" sz="2400" b="1" i="1" u="sng" dirty="0">
                <a:latin typeface="Times New Roman" panose="02020603050405020304" pitchFamily="18" charset="0"/>
                <a:cs typeface="Times New Roman" panose="02020603050405020304" pitchFamily="18" charset="0"/>
              </a:rPr>
              <a:t>at any given pressure</a:t>
            </a:r>
            <a:r>
              <a:rPr lang="en-US" sz="2400" dirty="0" smtClean="0">
                <a:latin typeface="Times New Roman" panose="02020603050405020304" pitchFamily="18" charset="0"/>
                <a:cs typeface="Times New Roman" panose="02020603050405020304" pitchFamily="18" charset="0"/>
              </a:rPr>
              <a:t>, but </a:t>
            </a:r>
            <a:r>
              <a:rPr lang="en-US" sz="2400" dirty="0">
                <a:latin typeface="Times New Roman" panose="02020603050405020304" pitchFamily="18" charset="0"/>
                <a:cs typeface="Times New Roman" panose="02020603050405020304" pitchFamily="18" charset="0"/>
              </a:rPr>
              <a:t>first decreases with increasing</a:t>
            </a:r>
          </a:p>
          <a:p>
            <a:r>
              <a:rPr lang="en-US" sz="2400" dirty="0">
                <a:latin typeface="Times New Roman" panose="02020603050405020304" pitchFamily="18" charset="0"/>
                <a:cs typeface="Times New Roman" panose="02020603050405020304" pitchFamily="18" charset="0"/>
              </a:rPr>
              <a:t>pressure</a:t>
            </a:r>
          </a:p>
        </p:txBody>
      </p:sp>
      <p:pic>
        <p:nvPicPr>
          <p:cNvPr id="3" name="Picture 2"/>
          <p:cNvPicPr>
            <a:picLocks noChangeAspect="1"/>
          </p:cNvPicPr>
          <p:nvPr/>
        </p:nvPicPr>
        <p:blipFill>
          <a:blip r:embed="rId2"/>
          <a:stretch>
            <a:fillRect/>
          </a:stretch>
        </p:blipFill>
        <p:spPr>
          <a:xfrm>
            <a:off x="2729552" y="1615101"/>
            <a:ext cx="5832369" cy="4290213"/>
          </a:xfrm>
          <a:prstGeom prst="rect">
            <a:avLst/>
          </a:prstGeom>
        </p:spPr>
      </p:pic>
    </p:spTree>
    <p:extLst>
      <p:ext uri="{BB962C8B-B14F-4D97-AF65-F5344CB8AC3E}">
        <p14:creationId xmlns:p14="http://schemas.microsoft.com/office/powerpoint/2010/main" val="3288593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5" y="313901"/>
            <a:ext cx="10890913"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Since rocks are mixtures of minerals, they behave somewhat differently. Unlike minerals</a:t>
            </a:r>
            <a:r>
              <a:rPr lang="en-US" sz="2400" dirty="0" smtClean="0">
                <a:latin typeface="Times New Roman" panose="02020603050405020304" pitchFamily="18" charset="0"/>
                <a:cs typeface="Times New Roman" panose="02020603050405020304" pitchFamily="18" charset="0"/>
              </a:rPr>
              <a:t>, rocks </a:t>
            </a:r>
            <a:r>
              <a:rPr lang="en-US" sz="2400" dirty="0">
                <a:latin typeface="Times New Roman" panose="02020603050405020304" pitchFamily="18" charset="0"/>
                <a:cs typeface="Times New Roman" panose="02020603050405020304" pitchFamily="18" charset="0"/>
              </a:rPr>
              <a:t>do </a:t>
            </a:r>
            <a:r>
              <a:rPr lang="en-US" sz="2400" dirty="0" smtClean="0">
                <a:latin typeface="Times New Roman" panose="02020603050405020304" pitchFamily="18" charset="0"/>
                <a:cs typeface="Times New Roman" panose="02020603050405020304" pitchFamily="18" charset="0"/>
              </a:rPr>
              <a:t>not melt </a:t>
            </a:r>
            <a:r>
              <a:rPr lang="en-US" sz="2400" dirty="0">
                <a:latin typeface="Times New Roman" panose="02020603050405020304" pitchFamily="18" charset="0"/>
                <a:cs typeface="Times New Roman" panose="02020603050405020304" pitchFamily="18" charset="0"/>
              </a:rPr>
              <a:t>at a single temperature, but instead melt over a range of temperatures. </a:t>
            </a:r>
            <a:r>
              <a:rPr lang="en-US" sz="2400" dirty="0" smtClean="0">
                <a:latin typeface="Times New Roman" panose="02020603050405020304" pitchFamily="18" charset="0"/>
                <a:cs typeface="Times New Roman" panose="02020603050405020304" pitchFamily="18" charset="0"/>
              </a:rPr>
              <a:t>Thus, it </a:t>
            </a:r>
            <a:r>
              <a:rPr lang="en-US" sz="2400" dirty="0">
                <a:latin typeface="Times New Roman" panose="02020603050405020304" pitchFamily="18" charset="0"/>
                <a:cs typeface="Times New Roman" panose="02020603050405020304" pitchFamily="18" charset="0"/>
              </a:rPr>
              <a:t>is possible to have partial melts, from which the liquid portion might be extracted to </a:t>
            </a:r>
            <a:r>
              <a:rPr lang="en-US" sz="2400" dirty="0" smtClean="0">
                <a:latin typeface="Times New Roman" panose="02020603050405020304" pitchFamily="18" charset="0"/>
                <a:cs typeface="Times New Roman" panose="02020603050405020304" pitchFamily="18" charset="0"/>
              </a:rPr>
              <a:t>form magma</a:t>
            </a:r>
            <a:r>
              <a:rPr lang="en-US" sz="2400" dirty="0">
                <a:latin typeface="Times New Roman" panose="02020603050405020304" pitchFamily="18" charset="0"/>
                <a:cs typeface="Times New Roman" panose="02020603050405020304" pitchFamily="18" charset="0"/>
              </a:rPr>
              <a:t>. The two general cases are:</a:t>
            </a:r>
          </a:p>
        </p:txBody>
      </p:sp>
      <p:sp>
        <p:nvSpPr>
          <p:cNvPr id="3" name="Rectangle 2"/>
          <p:cNvSpPr/>
          <p:nvPr/>
        </p:nvSpPr>
        <p:spPr>
          <a:xfrm>
            <a:off x="518615" y="2413338"/>
            <a:ext cx="4790364"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1. Melting of dry rocks is similar to</a:t>
            </a:r>
          </a:p>
          <a:p>
            <a:r>
              <a:rPr lang="en-US" sz="2400" dirty="0">
                <a:latin typeface="Times New Roman" panose="02020603050405020304" pitchFamily="18" charset="0"/>
                <a:cs typeface="Times New Roman" panose="02020603050405020304" pitchFamily="18" charset="0"/>
              </a:rPr>
              <a:t>melting of dry minerals, melting</a:t>
            </a:r>
          </a:p>
          <a:p>
            <a:r>
              <a:rPr lang="en-US" sz="2400" dirty="0">
                <a:latin typeface="Times New Roman" panose="02020603050405020304" pitchFamily="18" charset="0"/>
                <a:cs typeface="Times New Roman" panose="02020603050405020304" pitchFamily="18" charset="0"/>
              </a:rPr>
              <a:t>temperatures increase with increasing</a:t>
            </a:r>
          </a:p>
          <a:p>
            <a:r>
              <a:rPr lang="en-US" sz="2400" dirty="0">
                <a:latin typeface="Times New Roman" panose="02020603050405020304" pitchFamily="18" charset="0"/>
                <a:cs typeface="Times New Roman" panose="02020603050405020304" pitchFamily="18" charset="0"/>
              </a:rPr>
              <a:t>pressure, except there is a range of</a:t>
            </a:r>
          </a:p>
          <a:p>
            <a:r>
              <a:rPr lang="en-US" sz="2400" dirty="0">
                <a:latin typeface="Times New Roman" panose="02020603050405020304" pitchFamily="18" charset="0"/>
                <a:cs typeface="Times New Roman" panose="02020603050405020304" pitchFamily="18" charset="0"/>
              </a:rPr>
              <a:t>temperature over which there exists a</a:t>
            </a:r>
          </a:p>
          <a:p>
            <a:r>
              <a:rPr lang="en-US" sz="2400" dirty="0">
                <a:latin typeface="Times New Roman" panose="02020603050405020304" pitchFamily="18" charset="0"/>
                <a:cs typeface="Times New Roman" panose="02020603050405020304" pitchFamily="18" charset="0"/>
              </a:rPr>
              <a:t>partial melt. The degree of partial</a:t>
            </a:r>
          </a:p>
          <a:p>
            <a:r>
              <a:rPr lang="en-US" sz="2400" dirty="0">
                <a:latin typeface="Times New Roman" panose="02020603050405020304" pitchFamily="18" charset="0"/>
                <a:cs typeface="Times New Roman" panose="02020603050405020304" pitchFamily="18" charset="0"/>
              </a:rPr>
              <a:t>melting can range from 0 to 100%.</a:t>
            </a:r>
          </a:p>
        </p:txBody>
      </p:sp>
      <p:pic>
        <p:nvPicPr>
          <p:cNvPr id="4" name="Picture 3"/>
          <p:cNvPicPr>
            <a:picLocks noChangeAspect="1"/>
          </p:cNvPicPr>
          <p:nvPr/>
        </p:nvPicPr>
        <p:blipFill>
          <a:blip r:embed="rId2"/>
          <a:stretch>
            <a:fillRect/>
          </a:stretch>
        </p:blipFill>
        <p:spPr>
          <a:xfrm>
            <a:off x="5864023" y="2039498"/>
            <a:ext cx="5076897" cy="4089188"/>
          </a:xfrm>
          <a:prstGeom prst="rect">
            <a:avLst/>
          </a:prstGeom>
        </p:spPr>
      </p:pic>
    </p:spTree>
    <p:extLst>
      <p:ext uri="{BB962C8B-B14F-4D97-AF65-F5344CB8AC3E}">
        <p14:creationId xmlns:p14="http://schemas.microsoft.com/office/powerpoint/2010/main" val="36022136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107" y="403073"/>
            <a:ext cx="4785815" cy="3416320"/>
          </a:xfrm>
          <a:prstGeom prst="rect">
            <a:avLst/>
          </a:prstGeom>
        </p:spPr>
        <p:txBody>
          <a:bodyPr wrap="square">
            <a:spAutoFit/>
          </a:bodyPr>
          <a:lstStyle/>
          <a:p>
            <a:pPr algn="justLow"/>
            <a:r>
              <a:rPr lang="en-US" sz="2400" dirty="0">
                <a:latin typeface="Times New Roman" panose="02020603050405020304" pitchFamily="18" charset="0"/>
                <a:cs typeface="Times New Roman" panose="02020603050405020304" pitchFamily="18" charset="0"/>
              </a:rPr>
              <a:t>2. Melting of wet rocks is similar to</a:t>
            </a:r>
          </a:p>
          <a:p>
            <a:pPr algn="justLow"/>
            <a:r>
              <a:rPr lang="en-US" sz="2400" dirty="0">
                <a:latin typeface="Times New Roman" panose="02020603050405020304" pitchFamily="18" charset="0"/>
                <a:cs typeface="Times New Roman" panose="02020603050405020304" pitchFamily="18" charset="0"/>
              </a:rPr>
              <a:t>melting of wet minerals, except there</a:t>
            </a:r>
          </a:p>
          <a:p>
            <a:pPr algn="justLow"/>
            <a:r>
              <a:rPr lang="en-US" sz="2400" dirty="0">
                <a:latin typeface="Times New Roman" panose="02020603050405020304" pitchFamily="18" charset="0"/>
                <a:cs typeface="Times New Roman" panose="02020603050405020304" pitchFamily="18" charset="0"/>
              </a:rPr>
              <a:t>is range of temperature range over</a:t>
            </a:r>
          </a:p>
          <a:p>
            <a:pPr algn="justLow"/>
            <a:r>
              <a:rPr lang="en-US" sz="2400" dirty="0">
                <a:latin typeface="Times New Roman" panose="02020603050405020304" pitchFamily="18" charset="0"/>
                <a:cs typeface="Times New Roman" panose="02020603050405020304" pitchFamily="18" charset="0"/>
              </a:rPr>
              <a:t>which partial melting occurs. Again,</a:t>
            </a:r>
          </a:p>
          <a:p>
            <a:pPr algn="justLow"/>
            <a:r>
              <a:rPr lang="en-US" sz="2400" dirty="0">
                <a:latin typeface="Times New Roman" panose="02020603050405020304" pitchFamily="18" charset="0"/>
                <a:cs typeface="Times New Roman" panose="02020603050405020304" pitchFamily="18" charset="0"/>
              </a:rPr>
              <a:t>the temperature of beginning of</a:t>
            </a:r>
          </a:p>
          <a:p>
            <a:pPr algn="justLow"/>
            <a:r>
              <a:rPr lang="en-US" sz="2400" dirty="0">
                <a:latin typeface="Times New Roman" panose="02020603050405020304" pitchFamily="18" charset="0"/>
                <a:cs typeface="Times New Roman" panose="02020603050405020304" pitchFamily="18" charset="0"/>
              </a:rPr>
              <a:t>melting first decreases with</a:t>
            </a:r>
          </a:p>
          <a:p>
            <a:pPr algn="justLow"/>
            <a:r>
              <a:rPr lang="en-US" sz="2400" dirty="0">
                <a:latin typeface="Times New Roman" panose="02020603050405020304" pitchFamily="18" charset="0"/>
                <a:cs typeface="Times New Roman" panose="02020603050405020304" pitchFamily="18" charset="0"/>
              </a:rPr>
              <a:t>increasing pressure or depth, then at</a:t>
            </a:r>
          </a:p>
          <a:p>
            <a:pPr algn="justLow"/>
            <a:r>
              <a:rPr lang="en-US" sz="2400" dirty="0">
                <a:latin typeface="Times New Roman" panose="02020603050405020304" pitchFamily="18" charset="0"/>
                <a:cs typeface="Times New Roman" panose="02020603050405020304" pitchFamily="18" charset="0"/>
              </a:rPr>
              <a:t>high pressure or depth the melting</a:t>
            </a:r>
          </a:p>
          <a:p>
            <a:pPr algn="justLow"/>
            <a:r>
              <a:rPr lang="en-US" sz="2400" dirty="0">
                <a:latin typeface="Times New Roman" panose="02020603050405020304" pitchFamily="18" charset="0"/>
                <a:cs typeface="Times New Roman" panose="02020603050405020304" pitchFamily="18" charset="0"/>
              </a:rPr>
              <a:t>temperatures again begin to rise.</a:t>
            </a:r>
          </a:p>
        </p:txBody>
      </p:sp>
      <p:pic>
        <p:nvPicPr>
          <p:cNvPr id="5" name="Picture 4"/>
          <p:cNvPicPr>
            <a:picLocks noChangeAspect="1"/>
          </p:cNvPicPr>
          <p:nvPr/>
        </p:nvPicPr>
        <p:blipFill>
          <a:blip r:embed="rId2"/>
          <a:stretch>
            <a:fillRect/>
          </a:stretch>
        </p:blipFill>
        <p:spPr>
          <a:xfrm>
            <a:off x="6204825" y="897533"/>
            <a:ext cx="4859315" cy="4053000"/>
          </a:xfrm>
          <a:prstGeom prst="rect">
            <a:avLst/>
          </a:prstGeom>
        </p:spPr>
      </p:pic>
    </p:spTree>
    <p:extLst>
      <p:ext uri="{BB962C8B-B14F-4D97-AF65-F5344CB8AC3E}">
        <p14:creationId xmlns:p14="http://schemas.microsoft.com/office/powerpoint/2010/main" val="3763612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4096" y="423036"/>
            <a:ext cx="10625070" cy="5170646"/>
          </a:xfrm>
          <a:prstGeom prst="rect">
            <a:avLst/>
          </a:prstGeom>
        </p:spPr>
        <p:txBody>
          <a:bodyPr wrap="square">
            <a:spAutoFit/>
          </a:bodyPr>
          <a:lstStyle/>
          <a:p>
            <a:pPr algn="ctr">
              <a:lnSpc>
                <a:spcPct val="150000"/>
              </a:lnSpc>
            </a:pPr>
            <a:r>
              <a:rPr lang="en-US" sz="2000" b="1" dirty="0">
                <a:latin typeface="Times New Roman" panose="02020603050405020304" pitchFamily="18" charset="0"/>
                <a:cs typeface="Times New Roman" panose="02020603050405020304" pitchFamily="18" charset="0"/>
              </a:rPr>
              <a:t>Basaltic Magma</a:t>
            </a:r>
          </a:p>
          <a:p>
            <a:pPr algn="just">
              <a:lnSpc>
                <a:spcPct val="150000"/>
              </a:lnSpc>
            </a:pPr>
            <a:r>
              <a:rPr lang="en-US" sz="2000" dirty="0">
                <a:latin typeface="Times New Roman" panose="02020603050405020304" pitchFamily="18" charset="0"/>
                <a:cs typeface="Times New Roman" panose="02020603050405020304" pitchFamily="18" charset="0"/>
              </a:rPr>
              <a:t>Basaltic magma is formed through </a:t>
            </a:r>
            <a:r>
              <a:rPr lang="en-US" sz="2000" u="sng" dirty="0">
                <a:latin typeface="Times New Roman" panose="02020603050405020304" pitchFamily="18" charset="0"/>
                <a:cs typeface="Times New Roman" panose="02020603050405020304" pitchFamily="18" charset="0"/>
              </a:rPr>
              <a:t>dry partial melting of the mantle</a:t>
            </a:r>
            <a:r>
              <a:rPr lang="en-US" sz="2000" dirty="0">
                <a:latin typeface="Times New Roman" panose="02020603050405020304" pitchFamily="18" charset="0"/>
                <a:cs typeface="Times New Roman" panose="02020603050405020304" pitchFamily="18" charset="0"/>
              </a:rPr>
              <a:t>. The mantle lies just below the crust of the earth. Basalts make up most of the ocean’s crust; this is why basaltic magma is typically found in oceanic volcanoes. In order for the mantle to partially melt, the geothermal gradient, or the change in the Earth’s temperature based on internal pressure or depth, must be changed by some sort of mechanism, such as convection.</a:t>
            </a:r>
          </a:p>
          <a:p>
            <a:pPr algn="just">
              <a:lnSpc>
                <a:spcPct val="150000"/>
              </a:lnSpc>
            </a:pPr>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dirty="0">
                <a:latin typeface="Times New Roman" panose="02020603050405020304" pitchFamily="18" charset="0"/>
                <a:cs typeface="Times New Roman" panose="02020603050405020304" pitchFamily="18" charset="0"/>
              </a:rPr>
              <a:t>With convection, hot mantle material rises closer to the Earth’s surface, raising the geothermal gradient in the area. This causes the temperature in the earth’s mantle to rise, which causes the mantle to partially melt. The partial melt contains both liquid and crystals that need a higher temperature to melt. The liquid can be separated from the crystals, forming basaltic magma.</a:t>
            </a:r>
          </a:p>
        </p:txBody>
      </p:sp>
    </p:spTree>
    <p:extLst>
      <p:ext uri="{BB962C8B-B14F-4D97-AF65-F5344CB8AC3E}">
        <p14:creationId xmlns:p14="http://schemas.microsoft.com/office/powerpoint/2010/main" val="3156214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490" y="436121"/>
            <a:ext cx="10676586" cy="5632311"/>
          </a:xfrm>
          <a:prstGeom prst="rect">
            <a:avLst/>
          </a:prstGeom>
        </p:spPr>
        <p:txBody>
          <a:bodyPr wrap="square">
            <a:spAutoFit/>
          </a:bodyPr>
          <a:lstStyle/>
          <a:p>
            <a:pPr algn="ctr">
              <a:lnSpc>
                <a:spcPct val="150000"/>
              </a:lnSpc>
            </a:pPr>
            <a:r>
              <a:rPr lang="en-US" sz="2400" dirty="0" err="1">
                <a:solidFill>
                  <a:srgbClr val="000000"/>
                </a:solidFill>
                <a:latin typeface="Times New Roman" panose="02020603050405020304" pitchFamily="18" charset="0"/>
                <a:cs typeface="Times New Roman" panose="02020603050405020304" pitchFamily="18" charset="0"/>
              </a:rPr>
              <a:t>Rhyolitic</a:t>
            </a:r>
            <a:r>
              <a:rPr lang="en-US" sz="2400" dirty="0">
                <a:solidFill>
                  <a:srgbClr val="000000"/>
                </a:solidFill>
                <a:latin typeface="Times New Roman" panose="02020603050405020304" pitchFamily="18" charset="0"/>
                <a:cs typeface="Times New Roman" panose="02020603050405020304" pitchFamily="18" charset="0"/>
              </a:rPr>
              <a:t> Magma</a:t>
            </a:r>
          </a:p>
          <a:p>
            <a:pPr algn="just">
              <a:lnSpc>
                <a:spcPct val="150000"/>
              </a:lnSpc>
            </a:pPr>
            <a:r>
              <a:rPr lang="en-US" sz="2400" dirty="0" err="1">
                <a:solidFill>
                  <a:srgbClr val="000000"/>
                </a:solidFill>
                <a:latin typeface="Times New Roman" panose="02020603050405020304" pitchFamily="18" charset="0"/>
                <a:cs typeface="Times New Roman" panose="02020603050405020304" pitchFamily="18" charset="0"/>
              </a:rPr>
              <a:t>Rhyolitic</a:t>
            </a:r>
            <a:r>
              <a:rPr lang="en-US" sz="2400" dirty="0">
                <a:solidFill>
                  <a:srgbClr val="000000"/>
                </a:solidFill>
                <a:latin typeface="Times New Roman" panose="02020603050405020304" pitchFamily="18" charset="0"/>
                <a:cs typeface="Times New Roman" panose="02020603050405020304" pitchFamily="18" charset="0"/>
              </a:rPr>
              <a:t> magma forms as a result of </a:t>
            </a:r>
            <a:r>
              <a:rPr lang="en-US" sz="2400" b="1" u="sng" dirty="0">
                <a:solidFill>
                  <a:srgbClr val="000000"/>
                </a:solidFill>
                <a:latin typeface="Times New Roman" panose="02020603050405020304" pitchFamily="18" charset="0"/>
                <a:cs typeface="Times New Roman" panose="02020603050405020304" pitchFamily="18" charset="0"/>
              </a:rPr>
              <a:t>wet melting of continental crust</a:t>
            </a:r>
            <a:r>
              <a:rPr lang="en-US" sz="2400" dirty="0">
                <a:solidFill>
                  <a:srgbClr val="000000"/>
                </a:solidFill>
                <a:latin typeface="Times New Roman" panose="02020603050405020304" pitchFamily="18" charset="0"/>
                <a:cs typeface="Times New Roman" panose="02020603050405020304" pitchFamily="18" charset="0"/>
              </a:rPr>
              <a:t>. Rhyolites are rocks that contain water and minerals that contain water, such as biotite. The continental crust must be heated above the normal geothermal gradient in order to melt. The most common cause of a rise in temperature of continental crust is basaltic magma rising from the mantle.</a:t>
            </a:r>
          </a:p>
          <a:p>
            <a:pPr algn="just">
              <a:lnSpc>
                <a:spcPct val="150000"/>
              </a:lnSpc>
            </a:pPr>
            <a:r>
              <a:rPr lang="en-US" sz="2400" dirty="0">
                <a:solidFill>
                  <a:srgbClr val="000000"/>
                </a:solidFill>
                <a:latin typeface="Times New Roman" panose="02020603050405020304" pitchFamily="18" charset="0"/>
                <a:cs typeface="Times New Roman" panose="02020603050405020304" pitchFamily="18" charset="0"/>
              </a:rPr>
              <a:t>Basaltic magma is usually very dense and gets stopped in the continental crust rather than reaching the surface, causing it to crystallize. This crystallization releases the basaltic magma’s heat, causing the temperature of the continental crust to rise and melt.</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58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75" y="373488"/>
            <a:ext cx="10522039" cy="4457952"/>
          </a:xfrm>
          <a:prstGeom prst="rect">
            <a:avLst/>
          </a:prstGeom>
        </p:spPr>
        <p:txBody>
          <a:bodyPr wrap="square">
            <a:spAutoFit/>
          </a:bodyPr>
          <a:lstStyle/>
          <a:p>
            <a:pPr algn="ctr">
              <a:lnSpc>
                <a:spcPct val="150000"/>
              </a:lnSpc>
            </a:pPr>
            <a:r>
              <a:rPr lang="en-US" sz="2400" b="1" dirty="0">
                <a:solidFill>
                  <a:srgbClr val="000000"/>
                </a:solidFill>
                <a:latin typeface="Times New Roman" panose="02020603050405020304" pitchFamily="18" charset="0"/>
                <a:cs typeface="Times New Roman" panose="02020603050405020304" pitchFamily="18" charset="0"/>
              </a:rPr>
              <a:t>Andesitic Magma</a:t>
            </a:r>
          </a:p>
          <a:p>
            <a:pPr algn="just">
              <a:lnSpc>
                <a:spcPct val="150000"/>
              </a:lnSpc>
            </a:pPr>
            <a:r>
              <a:rPr lang="en-US" sz="2400" dirty="0">
                <a:solidFill>
                  <a:srgbClr val="000000"/>
                </a:solidFill>
                <a:latin typeface="Times New Roman" panose="02020603050405020304" pitchFamily="18" charset="0"/>
                <a:cs typeface="Times New Roman" panose="02020603050405020304" pitchFamily="18" charset="0"/>
              </a:rPr>
              <a:t>Andesitic magma is formed through </a:t>
            </a:r>
            <a:r>
              <a:rPr lang="en-US" sz="2400" b="1" u="sng" dirty="0">
                <a:solidFill>
                  <a:srgbClr val="000000"/>
                </a:solidFill>
                <a:latin typeface="Times New Roman" panose="02020603050405020304" pitchFamily="18" charset="0"/>
                <a:cs typeface="Times New Roman" panose="02020603050405020304" pitchFamily="18" charset="0"/>
              </a:rPr>
              <a:t>wet partial melting of the mantle</a:t>
            </a:r>
            <a:r>
              <a:rPr lang="en-US" sz="2400" dirty="0">
                <a:solidFill>
                  <a:srgbClr val="000000"/>
                </a:solidFill>
                <a:latin typeface="Times New Roman" panose="02020603050405020304" pitchFamily="18" charset="0"/>
                <a:cs typeface="Times New Roman" panose="02020603050405020304" pitchFamily="18" charset="0"/>
              </a:rPr>
              <a:t>. The mantle under the ocean has contact with water. When subduction, or continental plates pulling away from one another, occurs, the mantle will heat up and water is pushed into it. This causes the melting temperature of the mantle to decrease, causing the mantle to begin partially melting due to the heat. Basaltic magma with a high water content is the result. If this type of basaltic magma melts with continental crust that has a high density of dioxide silicon, andesitic magma will form.</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633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51" y="259308"/>
            <a:ext cx="11778018" cy="5632311"/>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How Does Magma Form?</a:t>
            </a:r>
          </a:p>
          <a:p>
            <a:pPr algn="ctr"/>
            <a:r>
              <a:rPr lang="en-US" sz="2400" b="1" dirty="0">
                <a:latin typeface="Times New Roman" panose="02020603050405020304" pitchFamily="18" charset="0"/>
                <a:cs typeface="Times New Roman" panose="02020603050405020304" pitchFamily="18" charset="0"/>
              </a:rPr>
              <a:t> </a:t>
            </a:r>
          </a:p>
          <a:p>
            <a:pPr marL="457200" indent="-457200" algn="just">
              <a:buFont typeface="+mj-lt"/>
              <a:buAutoNum type="arabicParen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temperature of the Earth increases from crust to core at approximately 30 C/km (this is called the geothermal gradient).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core temperature is &gt; 5000 C, and heat moves upward from the very hot core (where temperatures exceed 5000°C) and melts the upper mantle and crust.</a:t>
            </a:r>
          </a:p>
          <a:p>
            <a:pPr marL="457200" indent="-457200" algn="just">
              <a:buFont typeface="+mj-lt"/>
              <a:buAutoNum type="arabicParenR"/>
            </a:pPr>
            <a:r>
              <a:rPr lang="en-US" sz="2400" dirty="0" smtClean="0">
                <a:latin typeface="Times New Roman" panose="02020603050405020304" pitchFamily="18" charset="0"/>
                <a:cs typeface="Times New Roman" panose="02020603050405020304" pitchFamily="18" charset="0"/>
              </a:rPr>
              <a:t>Melting </a:t>
            </a:r>
            <a:r>
              <a:rPr lang="en-US" sz="2400" dirty="0">
                <a:latin typeface="Times New Roman" panose="02020603050405020304" pitchFamily="18" charset="0"/>
                <a:cs typeface="Times New Roman" panose="02020603050405020304" pitchFamily="18" charset="0"/>
              </a:rPr>
              <a:t>can also result from a decrease in pressure. Since pressure favors solids, mineral melting points decrease with decreasing pressure. This decompression melting occurs when hot mantle rock moves upward.</a:t>
            </a:r>
          </a:p>
          <a:p>
            <a:pPr marL="457200" indent="-457200" algn="just">
              <a:buFont typeface="+mj-lt"/>
              <a:buAutoNum type="arabicParen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presence of water vapor reduces the melting point of rock. Wet magma (magma with water vapor) melts at a lower temperature than dry magma (magma with no water vapor). For example, wet granite melts at 700°C whereas dry granite melts at 900°C.</a:t>
            </a:r>
          </a:p>
          <a:p>
            <a:pPr marL="457200" indent="-457200" algn="just">
              <a:buFont typeface="+mj-lt"/>
              <a:buAutoNum type="arabicParenR"/>
            </a:pPr>
            <a:r>
              <a:rPr lang="en-US" sz="2400" dirty="0" smtClean="0">
                <a:latin typeface="Times New Roman" panose="02020603050405020304" pitchFamily="18" charset="0"/>
                <a:cs typeface="Times New Roman" panose="02020603050405020304" pitchFamily="18" charset="0"/>
              </a:rPr>
              <a:t>Mixtures </a:t>
            </a:r>
            <a:r>
              <a:rPr lang="en-US" sz="2400" dirty="0">
                <a:latin typeface="Times New Roman" panose="02020603050405020304" pitchFamily="18" charset="0"/>
                <a:cs typeface="Times New Roman" panose="02020603050405020304" pitchFamily="18" charset="0"/>
              </a:rPr>
              <a:t>of minerals always have lower melting points than the pure minerals would.   For example, </a:t>
            </a:r>
            <a:r>
              <a:rPr lang="en-US" sz="2400" dirty="0" smtClean="0">
                <a:latin typeface="Times New Roman" panose="02020603050405020304" pitchFamily="18" charset="0"/>
                <a:cs typeface="Times New Roman" panose="02020603050405020304" pitchFamily="18" charset="0"/>
              </a:rPr>
              <a:t>plagioclase melts </a:t>
            </a:r>
            <a:r>
              <a:rPr lang="en-US" sz="2400" dirty="0">
                <a:latin typeface="Times New Roman" panose="02020603050405020304" pitchFamily="18" charset="0"/>
                <a:cs typeface="Times New Roman" panose="02020603050405020304" pitchFamily="18" charset="0"/>
              </a:rPr>
              <a:t>at ~1650°C and K-Feldspar melts at ~1300°C. However, a 50/50 mixture of these two minerals will melt at ~1150°C.</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6418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51" y="259308"/>
            <a:ext cx="11778018" cy="6647974"/>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Link Between Igneous Activity and Plate Tectonics</a:t>
            </a:r>
          </a:p>
          <a:p>
            <a:r>
              <a:rPr lang="en-US" sz="2400" dirty="0"/>
              <a:t> </a:t>
            </a:r>
          </a:p>
          <a:p>
            <a:r>
              <a:rPr lang="en-US" sz="2400" dirty="0">
                <a:latin typeface="Times New Roman" panose="02020603050405020304" pitchFamily="18" charset="0"/>
                <a:cs typeface="Times New Roman" panose="02020603050405020304" pitchFamily="18" charset="0"/>
              </a:rPr>
              <a:t>Igneous activity occurs mainly at or near tectonic plate boundaries.</a:t>
            </a:r>
          </a:p>
          <a:p>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Mafic igneous rocks commonly form at divergent boundaries.  Here, the low overburden pressure (decompression) contributes to the formation of mafic magmas formed by partial melting of the asthenosphere (upper mantle).</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Intermediate igneous rocks commonly form at convergent boundaries.  Partial melting of </a:t>
            </a:r>
            <a:r>
              <a:rPr lang="en-US" sz="2200" dirty="0" err="1">
                <a:latin typeface="Times New Roman" panose="02020603050405020304" pitchFamily="18" charset="0"/>
                <a:cs typeface="Times New Roman" panose="02020603050405020304" pitchFamily="18" charset="0"/>
              </a:rPr>
              <a:t>subducted</a:t>
            </a:r>
            <a:r>
              <a:rPr lang="en-US" sz="2200" dirty="0">
                <a:latin typeface="Times New Roman" panose="02020603050405020304" pitchFamily="18" charset="0"/>
                <a:cs typeface="Times New Roman" panose="02020603050405020304" pitchFamily="18" charset="0"/>
              </a:rPr>
              <a:t> asthenosphere produces basaltic magma which evolves into intermediate magma by differentiation, assimilation, and magma mixing.</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Felsic igneous rocks are also common adjacent to convergent boundaries.  Hot mafic magmas produced near the </a:t>
            </a:r>
            <a:r>
              <a:rPr lang="en-US" sz="2200" dirty="0" err="1">
                <a:latin typeface="Times New Roman" panose="02020603050405020304" pitchFamily="18" charset="0"/>
                <a:cs typeface="Times New Roman" panose="02020603050405020304" pitchFamily="18" charset="0"/>
              </a:rPr>
              <a:t>subducting</a:t>
            </a:r>
            <a:r>
              <a:rPr lang="en-US" sz="2200" dirty="0">
                <a:latin typeface="Times New Roman" panose="02020603050405020304" pitchFamily="18" charset="0"/>
                <a:cs typeface="Times New Roman" panose="02020603050405020304" pitchFamily="18" charset="0"/>
              </a:rPr>
              <a:t> slab may induce partial melting and assimilation of continental (granitic) crust.</a:t>
            </a:r>
          </a:p>
          <a:p>
            <a:pPr marL="342900"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Some </a:t>
            </a:r>
            <a:r>
              <a:rPr lang="en-US" sz="2200" dirty="0" smtClean="0">
                <a:latin typeface="Times New Roman" panose="02020603050405020304" pitchFamily="18" charset="0"/>
                <a:cs typeface="Times New Roman" panose="02020603050405020304" pitchFamily="18" charset="0"/>
              </a:rPr>
              <a:t>igneous </a:t>
            </a:r>
            <a:r>
              <a:rPr lang="en-US" sz="2200" dirty="0">
                <a:latin typeface="Times New Roman" panose="02020603050405020304" pitchFamily="18" charset="0"/>
                <a:cs typeface="Times New Roman" panose="02020603050405020304" pitchFamily="18" charset="0"/>
              </a:rPr>
              <a:t>rocks form within plates (not at a plate boundary).  Rising mantle plumes (of controversial origin) can produce localized hotspots and volcanoes as they rise through continental or oceanic crust.</a:t>
            </a:r>
          </a:p>
        </p:txBody>
      </p:sp>
    </p:spTree>
    <p:extLst>
      <p:ext uri="{BB962C8B-B14F-4D97-AF65-F5344CB8AC3E}">
        <p14:creationId xmlns:p14="http://schemas.microsoft.com/office/powerpoint/2010/main" val="8519538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8" y="150125"/>
            <a:ext cx="11632442" cy="1200329"/>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Chemical Composition of Magmas</a:t>
            </a:r>
          </a:p>
          <a:p>
            <a:r>
              <a:rPr lang="en-US" sz="2400" dirty="0">
                <a:latin typeface="Times New Roman" panose="02020603050405020304" pitchFamily="18" charset="0"/>
                <a:cs typeface="Times New Roman" panose="02020603050405020304" pitchFamily="18" charset="0"/>
              </a:rPr>
              <a:t>The chemical composition of magma can vary depending on the rock that initially melts (</a:t>
            </a:r>
            <a:r>
              <a:rPr lang="en-US" sz="2400" dirty="0" smtClean="0">
                <a:latin typeface="Times New Roman" panose="02020603050405020304" pitchFamily="18" charset="0"/>
                <a:cs typeface="Times New Roman" panose="02020603050405020304" pitchFamily="18" charset="0"/>
              </a:rPr>
              <a:t>the source </a:t>
            </a:r>
            <a:r>
              <a:rPr lang="en-US" sz="2400" dirty="0">
                <a:latin typeface="Times New Roman" panose="02020603050405020304" pitchFamily="18" charset="0"/>
                <a:cs typeface="Times New Roman" panose="02020603050405020304" pitchFamily="18" charset="0"/>
              </a:rPr>
              <a:t>rock), and process that occur during partial melting and transport.</a:t>
            </a:r>
          </a:p>
        </p:txBody>
      </p:sp>
      <p:sp>
        <p:nvSpPr>
          <p:cNvPr id="3" name="Rectangle 2"/>
          <p:cNvSpPr/>
          <p:nvPr/>
        </p:nvSpPr>
        <p:spPr>
          <a:xfrm>
            <a:off x="423081" y="1566952"/>
            <a:ext cx="11559653" cy="341632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Initial Composition of Magma</a:t>
            </a:r>
            <a:endParaRPr lang="en-US" sz="2400" dirty="0">
              <a:latin typeface="Times New Roman" panose="02020603050405020304" pitchFamily="18" charset="0"/>
              <a:cs typeface="Times New Roman" panose="02020603050405020304" pitchFamily="18" charset="0"/>
            </a:endParaRPr>
          </a:p>
          <a:p>
            <a:pPr marR="1070"/>
            <a:r>
              <a:rPr lang="en-US" sz="2400" dirty="0">
                <a:latin typeface="Times New Roman" panose="02020603050405020304" pitchFamily="18" charset="0"/>
                <a:cs typeface="Times New Roman" panose="02020603050405020304" pitchFamily="18" charset="0"/>
              </a:rPr>
              <a:t>The initial composition of the magma is dictated by the composition of the source rock and the degree of partial melting.   In general, melting of a mantle source (garnet peridotite) results in mafic/basaltic magmas.  Melting of crustal sources yields more siliceous magmas.</a:t>
            </a:r>
          </a:p>
          <a:p>
            <a:endParaRPr lang="en-US" sz="2400" dirty="0">
              <a:latin typeface="Times New Roman" panose="02020603050405020304" pitchFamily="18" charset="0"/>
              <a:cs typeface="Times New Roman" panose="02020603050405020304" pitchFamily="18" charset="0"/>
            </a:endParaRPr>
          </a:p>
          <a:p>
            <a:pPr marR="4480" algn="just"/>
            <a:r>
              <a:rPr lang="en-US" sz="2400" dirty="0">
                <a:latin typeface="Times New Roman" panose="02020603050405020304" pitchFamily="18" charset="0"/>
                <a:cs typeface="Times New Roman" panose="02020603050405020304" pitchFamily="18" charset="0"/>
              </a:rPr>
              <a:t>In general more siliceous magmas form by low degrees of partial melting. As the degree of partial melting increases, less siliceous compositions can be generated. </a:t>
            </a:r>
            <a:r>
              <a:rPr lang="en-US" sz="2400" b="1" i="1" u="sng" dirty="0">
                <a:latin typeface="Times New Roman" panose="02020603050405020304" pitchFamily="18" charset="0"/>
                <a:cs typeface="Times New Roman" panose="02020603050405020304" pitchFamily="18" charset="0"/>
              </a:rPr>
              <a:t>So, melting a mafic source thus yields a felsic or intermediate magma. Melting of ultramafic (peridotite source</a:t>
            </a:r>
            <a:r>
              <a:rPr lang="en-US" sz="2400" b="1" i="1" u="sng" dirty="0" smtClean="0">
                <a:latin typeface="Times New Roman" panose="02020603050405020304" pitchFamily="18" charset="0"/>
                <a:cs typeface="Times New Roman" panose="02020603050405020304" pitchFamily="18" charset="0"/>
              </a:rPr>
              <a:t>) yields </a:t>
            </a:r>
            <a:r>
              <a:rPr lang="en-US" sz="2400" b="1" i="1" u="sng" dirty="0">
                <a:latin typeface="Times New Roman" panose="02020603050405020304" pitchFamily="18" charset="0"/>
                <a:cs typeface="Times New Roman" panose="02020603050405020304" pitchFamily="18" charset="0"/>
              </a:rPr>
              <a:t>a basaltic magma.</a:t>
            </a:r>
          </a:p>
        </p:txBody>
      </p:sp>
    </p:spTree>
    <p:extLst>
      <p:ext uri="{BB962C8B-B14F-4D97-AF65-F5344CB8AC3E}">
        <p14:creationId xmlns:p14="http://schemas.microsoft.com/office/powerpoint/2010/main" val="3317420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Times New Roman" panose="02020603050405020304" pitchFamily="18" charset="0"/>
                <a:cs typeface="Times New Roman" panose="02020603050405020304" pitchFamily="18" charset="0"/>
              </a:rPr>
              <a:t>Chemical characteristics</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more common rock constituents are nearly all </a:t>
            </a:r>
            <a:r>
              <a:rPr lang="en-US" dirty="0" smtClean="0">
                <a:latin typeface="Times New Roman" panose="02020603050405020304" pitchFamily="18" charset="0"/>
                <a:cs typeface="Times New Roman" panose="02020603050405020304" pitchFamily="18" charset="0"/>
                <a:hlinkClick r:id="rId2" tooltip="Oxide"/>
              </a:rPr>
              <a:t>oxides</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tooltip="Chloride"/>
              </a:rPr>
              <a:t>chlorides</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4" tooltip="Sulfide"/>
              </a:rPr>
              <a:t>sulfides</a:t>
            </a:r>
            <a:r>
              <a:rPr lang="en-US" dirty="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hlinkClick r:id="rId5" tooltip="Fluoride"/>
              </a:rPr>
              <a:t>fluorides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hlinkClick r:id="rId6" tooltip="Frank Wigglesworth Clarke"/>
              </a:rPr>
              <a:t>F</a:t>
            </a:r>
            <a:r>
              <a:rPr lang="en-US" dirty="0">
                <a:latin typeface="Times New Roman" panose="02020603050405020304" pitchFamily="18" charset="0"/>
                <a:cs typeface="Times New Roman" panose="02020603050405020304" pitchFamily="18" charset="0"/>
                <a:hlinkClick r:id="rId6" tooltip="Frank Wigglesworth Clarke"/>
              </a:rPr>
              <a:t>. W. Clarke</a:t>
            </a:r>
            <a:r>
              <a:rPr lang="en-US" dirty="0">
                <a:latin typeface="Times New Roman" panose="02020603050405020304" pitchFamily="18" charset="0"/>
                <a:cs typeface="Times New Roman" panose="02020603050405020304" pitchFamily="18" charset="0"/>
              </a:rPr>
              <a:t> has calculated that a little more than 47% of the Earth's crust consists of </a:t>
            </a:r>
            <a:r>
              <a:rPr lang="en-US" dirty="0">
                <a:latin typeface="Times New Roman" panose="02020603050405020304" pitchFamily="18" charset="0"/>
                <a:cs typeface="Times New Roman" panose="02020603050405020304" pitchFamily="18" charset="0"/>
                <a:hlinkClick r:id="rId7" tooltip="Oxygen"/>
              </a:rPr>
              <a:t>oxygen</a:t>
            </a:r>
            <a:r>
              <a:rPr lang="en-US" dirty="0">
                <a:latin typeface="Times New Roman" panose="02020603050405020304" pitchFamily="18" charset="0"/>
                <a:cs typeface="Times New Roman" panose="02020603050405020304" pitchFamily="18" charset="0"/>
              </a:rPr>
              <a:t>. It occurs principally in combination as oxides, of which the chief are </a:t>
            </a:r>
            <a:r>
              <a:rPr lang="en-US" dirty="0">
                <a:latin typeface="Times New Roman" panose="02020603050405020304" pitchFamily="18" charset="0"/>
                <a:cs typeface="Times New Roman" panose="02020603050405020304" pitchFamily="18" charset="0"/>
                <a:hlinkClick r:id="rId8" tooltip="Silica"/>
              </a:rPr>
              <a:t>silica</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9" tooltip="Alumina"/>
              </a:rPr>
              <a:t>alumina</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10" tooltip="Iron oxide"/>
              </a:rPr>
              <a:t>iron oxides</a:t>
            </a:r>
            <a:r>
              <a:rPr lang="en-US" dirty="0">
                <a:latin typeface="Times New Roman" panose="02020603050405020304" pitchFamily="18" charset="0"/>
                <a:cs typeface="Times New Roman" panose="02020603050405020304" pitchFamily="18" charset="0"/>
              </a:rPr>
              <a:t>, and various </a:t>
            </a:r>
            <a:r>
              <a:rPr lang="en-US" dirty="0">
                <a:latin typeface="Times New Roman" panose="02020603050405020304" pitchFamily="18" charset="0"/>
                <a:cs typeface="Times New Roman" panose="02020603050405020304" pitchFamily="18" charset="0"/>
                <a:hlinkClick r:id="rId11" tooltip="Carbonate"/>
              </a:rPr>
              <a:t>carbonates</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12" tooltip="Calcium carbonate"/>
              </a:rPr>
              <a:t>calcium carbonate</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13" tooltip="Magnesium carbonate"/>
              </a:rPr>
              <a:t>magnesium carbonate</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14" tooltip="Sodium carbonate"/>
              </a:rPr>
              <a:t>sodium carbonate</a:t>
            </a:r>
            <a:r>
              <a:rPr lang="en-US" dirty="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hlinkClick r:id="rId15" tooltip="Potassium carbonate"/>
              </a:rPr>
              <a:t>potassium carbonate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silica functions principally as an acid, forming silicates, and all the commonest minerals of igneous rocks are of this </a:t>
            </a:r>
            <a:r>
              <a:rPr lang="en-US">
                <a:latin typeface="Times New Roman" panose="02020603050405020304" pitchFamily="18" charset="0"/>
                <a:cs typeface="Times New Roman" panose="02020603050405020304" pitchFamily="18" charset="0"/>
              </a:rPr>
              <a:t>nature</a:t>
            </a:r>
            <a:r>
              <a:rPr lang="en-US"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9656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939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08000"/>
            <a:ext cx="812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1953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816476"/>
            <a:ext cx="2895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195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816476"/>
            <a:ext cx="29718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1953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816476"/>
            <a:ext cx="28956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743200" y="-762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olidFill>
                  <a:srgbClr val="FFFF00"/>
                </a:solidFill>
              </a:rPr>
              <a:t>Magma Types Based on Chemistry</a:t>
            </a:r>
          </a:p>
        </p:txBody>
      </p:sp>
      <p:sp>
        <p:nvSpPr>
          <p:cNvPr id="3079" name="Text Box 7"/>
          <p:cNvSpPr txBox="1">
            <a:spLocks noChangeArrowheads="1"/>
          </p:cNvSpPr>
          <p:nvPr/>
        </p:nvSpPr>
        <p:spPr bwMode="auto">
          <a:xfrm>
            <a:off x="2133600" y="44958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b="1">
                <a:solidFill>
                  <a:srgbClr val="FFFF00"/>
                </a:solidFill>
              </a:rPr>
              <a:t>gabbro/basalt</a:t>
            </a:r>
          </a:p>
        </p:txBody>
      </p:sp>
      <p:sp>
        <p:nvSpPr>
          <p:cNvPr id="3080" name="Text Box 8"/>
          <p:cNvSpPr txBox="1">
            <a:spLocks noChangeArrowheads="1"/>
          </p:cNvSpPr>
          <p:nvPr/>
        </p:nvSpPr>
        <p:spPr bwMode="auto">
          <a:xfrm>
            <a:off x="5181600" y="44958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b="1">
                <a:solidFill>
                  <a:srgbClr val="FFFF00"/>
                </a:solidFill>
              </a:rPr>
              <a:t>diorite/andesite</a:t>
            </a:r>
          </a:p>
        </p:txBody>
      </p:sp>
      <p:sp>
        <p:nvSpPr>
          <p:cNvPr id="3081" name="Text Box 9"/>
          <p:cNvSpPr txBox="1">
            <a:spLocks noChangeArrowheads="1"/>
          </p:cNvSpPr>
          <p:nvPr/>
        </p:nvSpPr>
        <p:spPr bwMode="auto">
          <a:xfrm>
            <a:off x="8153400" y="44958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b="1">
                <a:solidFill>
                  <a:srgbClr val="FFFF00"/>
                </a:solidFill>
              </a:rPr>
              <a:t>granite/rhyolite</a:t>
            </a:r>
          </a:p>
        </p:txBody>
      </p:sp>
      <p:sp>
        <p:nvSpPr>
          <p:cNvPr id="3082" name="Text Box 10"/>
          <p:cNvSpPr txBox="1">
            <a:spLocks noChangeArrowheads="1"/>
          </p:cNvSpPr>
          <p:nvPr/>
        </p:nvSpPr>
        <p:spPr bwMode="auto">
          <a:xfrm>
            <a:off x="2971800" y="32004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50% SiO</a:t>
            </a:r>
            <a:r>
              <a:rPr lang="en-US" altLang="en-US" sz="1600" b="1" baseline="-25000"/>
              <a:t>2</a:t>
            </a:r>
          </a:p>
        </p:txBody>
      </p:sp>
      <p:sp>
        <p:nvSpPr>
          <p:cNvPr id="3083" name="Text Box 11"/>
          <p:cNvSpPr txBox="1">
            <a:spLocks noChangeArrowheads="1"/>
          </p:cNvSpPr>
          <p:nvPr/>
        </p:nvSpPr>
        <p:spPr bwMode="auto">
          <a:xfrm>
            <a:off x="5638800" y="32004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60% SiO</a:t>
            </a:r>
            <a:r>
              <a:rPr lang="en-US" altLang="en-US" sz="1600" b="1" baseline="-25000"/>
              <a:t>2</a:t>
            </a:r>
          </a:p>
        </p:txBody>
      </p:sp>
      <p:sp>
        <p:nvSpPr>
          <p:cNvPr id="3084" name="Text Box 12"/>
          <p:cNvSpPr txBox="1">
            <a:spLocks noChangeArrowheads="1"/>
          </p:cNvSpPr>
          <p:nvPr/>
        </p:nvSpPr>
        <p:spPr bwMode="auto">
          <a:xfrm>
            <a:off x="8382000" y="324485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70% SiO</a:t>
            </a:r>
            <a:r>
              <a:rPr lang="en-US" altLang="en-US" sz="1600" b="1" baseline="-25000"/>
              <a:t>2</a:t>
            </a:r>
          </a:p>
        </p:txBody>
      </p:sp>
    </p:spTree>
    <p:extLst>
      <p:ext uri="{BB962C8B-B14F-4D97-AF65-F5344CB8AC3E}">
        <p14:creationId xmlns:p14="http://schemas.microsoft.com/office/powerpoint/2010/main" val="6569250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759" y="470647"/>
            <a:ext cx="11873553" cy="6494085"/>
          </a:xfrm>
          <a:prstGeom prst="rect">
            <a:avLst/>
          </a:prstGeom>
        </p:spPr>
        <p:txBody>
          <a:bodyPr wrap="square">
            <a:spAutoFit/>
          </a:bodyPr>
          <a:lstStyle/>
          <a:p>
            <a:pPr algn="ctr">
              <a:lnSpc>
                <a:spcPct val="150000"/>
              </a:lnSpc>
            </a:pPr>
            <a:r>
              <a:rPr lang="en-US" sz="2400" b="1" dirty="0">
                <a:latin typeface="Arial" panose="020B0604020202020204" pitchFamily="34" charset="0"/>
              </a:rPr>
              <a:t>Magmatic  Differentiation</a:t>
            </a:r>
            <a:endParaRPr lang="en-US" sz="2400" dirty="0">
              <a:latin typeface="Arial" panose="020B0604020202020204" pitchFamily="34" charset="0"/>
            </a:endParaRPr>
          </a:p>
          <a:p>
            <a:pPr>
              <a:lnSpc>
                <a:spcPct val="150000"/>
              </a:lnSpc>
            </a:pPr>
            <a:endParaRPr lang="en-US" sz="2400" dirty="0">
              <a:latin typeface="Arial" panose="020B0604020202020204" pitchFamily="34" charset="0"/>
            </a:endParaRPr>
          </a:p>
          <a:p>
            <a:pPr marR="5260" algn="just">
              <a:lnSpc>
                <a:spcPct val="150000"/>
              </a:lnSpc>
            </a:pPr>
            <a:r>
              <a:rPr lang="en-US" sz="2400" dirty="0">
                <a:latin typeface="Arial" panose="020B0604020202020204" pitchFamily="34" charset="0"/>
              </a:rPr>
              <a:t>But, processes that operate during transportation toward the surface or during storage in the crust can alter the chemical composition of the magma. These processes are referred to as magmatic differentiation and include assimilation, mixing, and fractional crystallization.</a:t>
            </a:r>
          </a:p>
          <a:p>
            <a:pPr>
              <a:lnSpc>
                <a:spcPct val="150000"/>
              </a:lnSpc>
            </a:pPr>
            <a:endParaRPr lang="en-US" sz="2400" dirty="0">
              <a:latin typeface="Arial" panose="020B0604020202020204" pitchFamily="34" charset="0"/>
            </a:endParaRPr>
          </a:p>
          <a:p>
            <a:pPr marL="285750" marR="3200" indent="-285750" algn="just">
              <a:lnSpc>
                <a:spcPct val="150000"/>
              </a:lnSpc>
              <a:buFont typeface="Arial" panose="020B0604020202020204" pitchFamily="34" charset="0"/>
              <a:buChar char="•"/>
            </a:pPr>
            <a:r>
              <a:rPr lang="en-US" sz="2400" b="1" dirty="0">
                <a:latin typeface="Arial" panose="020B0604020202020204" pitchFamily="34" charset="0"/>
              </a:rPr>
              <a:t>Assimilation </a:t>
            </a:r>
            <a:r>
              <a:rPr lang="en-US" sz="2400" dirty="0">
                <a:latin typeface="Arial" panose="020B0604020202020204" pitchFamily="34" charset="0"/>
              </a:rPr>
              <a:t>- As magma passes through cooler rock on its way to the surface it may partially melt the surrounding rock and incorporate this melt into the magma. Because small amounts of partial melting result in siliceous liquid compositions, addition of this melt to the magma will make it more siliceous.</a:t>
            </a:r>
          </a:p>
          <a:p>
            <a:endParaRPr lang="en-US" sz="2000" dirty="0">
              <a:latin typeface="Arial" panose="020B0604020202020204" pitchFamily="34" charset="0"/>
            </a:endParaRPr>
          </a:p>
        </p:txBody>
      </p:sp>
    </p:spTree>
    <p:extLst>
      <p:ext uri="{BB962C8B-B14F-4D97-AF65-F5344CB8AC3E}">
        <p14:creationId xmlns:p14="http://schemas.microsoft.com/office/powerpoint/2010/main" val="5309424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65" y="28069"/>
            <a:ext cx="11537576" cy="6186309"/>
          </a:xfrm>
          <a:prstGeom prst="rect">
            <a:avLst/>
          </a:prstGeom>
        </p:spPr>
        <p:txBody>
          <a:bodyPr wrap="square">
            <a:spAutoFit/>
          </a:bodyPr>
          <a:lstStyle/>
          <a:p>
            <a:pPr marL="285750" marR="1530" indent="-28575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Mixing </a:t>
            </a:r>
            <a:r>
              <a:rPr lang="en-US" sz="2400" dirty="0">
                <a:latin typeface="Times New Roman" panose="02020603050405020304" pitchFamily="18" charset="0"/>
                <a:cs typeface="Times New Roman" panose="02020603050405020304" pitchFamily="18" charset="0"/>
              </a:rPr>
              <a:t>- If two magmas with different compositions happen to come in contact with one another, they could mix together. The mixed magma will have a composition somewhere between that of the original two magma compositions. Evidence for mixing is often preserved in the resulting rocks.</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marL="285750" marR="1130" indent="-28575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Crystal Fractionation </a:t>
            </a:r>
            <a:r>
              <a:rPr lang="en-US" sz="2400" dirty="0">
                <a:latin typeface="Times New Roman" panose="02020603050405020304" pitchFamily="18" charset="0"/>
                <a:cs typeface="Times New Roman" panose="02020603050405020304" pitchFamily="18" charset="0"/>
              </a:rPr>
              <a:t>- When magma solidifies to form a rock it does so over a range of temperature. Each mineral begins to crystallize at a different temperature, and if these minerals are somehow removed from the liquid, the liquid composition will change. Depending on how many minerals are lost in this fashion, a wide range of compositions can be made. The processes is called magmatic differentiation by crystal fractionation.</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4249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882" y="1054531"/>
            <a:ext cx="10771094" cy="2862322"/>
          </a:xfrm>
          <a:prstGeom prst="rect">
            <a:avLst/>
          </a:prstGeom>
        </p:spPr>
        <p:txBody>
          <a:bodyPr wrap="square">
            <a:spAutoFit/>
          </a:bodyPr>
          <a:lstStyle/>
          <a:p>
            <a:pPr marR="1480" algn="just">
              <a:lnSpc>
                <a:spcPct val="150000"/>
              </a:lnSpc>
            </a:pPr>
            <a:r>
              <a:rPr lang="en-US" sz="2400" dirty="0">
                <a:latin typeface="Times New Roman" panose="02020603050405020304" pitchFamily="18" charset="0"/>
                <a:cs typeface="Times New Roman" panose="02020603050405020304" pitchFamily="18" charset="0"/>
              </a:rPr>
              <a:t>Crystals can be removed by a variety of processes. If the crystals are </a:t>
            </a:r>
            <a:r>
              <a:rPr lang="en-US" sz="2400" u="sng" dirty="0">
                <a:latin typeface="Times New Roman" panose="02020603050405020304" pitchFamily="18" charset="0"/>
                <a:cs typeface="Times New Roman" panose="02020603050405020304" pitchFamily="18" charset="0"/>
              </a:rPr>
              <a:t>more dense </a:t>
            </a:r>
            <a:r>
              <a:rPr lang="en-US" sz="2400" dirty="0">
                <a:latin typeface="Times New Roman" panose="02020603050405020304" pitchFamily="18" charset="0"/>
                <a:cs typeface="Times New Roman" panose="02020603050405020304" pitchFamily="18" charset="0"/>
              </a:rPr>
              <a:t>than the liquid, they may sink. If they are </a:t>
            </a:r>
            <a:r>
              <a:rPr lang="en-US" sz="2400" u="sng" dirty="0">
                <a:latin typeface="Times New Roman" panose="02020603050405020304" pitchFamily="18" charset="0"/>
                <a:cs typeface="Times New Roman" panose="02020603050405020304" pitchFamily="18" charset="0"/>
              </a:rPr>
              <a:t>less dense </a:t>
            </a:r>
            <a:r>
              <a:rPr lang="en-US" sz="2400" dirty="0">
                <a:latin typeface="Times New Roman" panose="02020603050405020304" pitchFamily="18" charset="0"/>
                <a:cs typeface="Times New Roman" panose="02020603050405020304" pitchFamily="18" charset="0"/>
              </a:rPr>
              <a:t>than the liquid they will float. If liquid is </a:t>
            </a:r>
            <a:r>
              <a:rPr lang="en-US" sz="2400" u="sng" dirty="0">
                <a:latin typeface="Times New Roman" panose="02020603050405020304" pitchFamily="18" charset="0"/>
                <a:cs typeface="Times New Roman" panose="02020603050405020304" pitchFamily="18" charset="0"/>
              </a:rPr>
              <a:t>squeezed out by pressure</a:t>
            </a:r>
            <a:r>
              <a:rPr lang="en-US" sz="2400" dirty="0">
                <a:latin typeface="Times New Roman" panose="02020603050405020304" pitchFamily="18" charset="0"/>
                <a:cs typeface="Times New Roman" panose="02020603050405020304" pitchFamily="18" charset="0"/>
              </a:rPr>
              <a:t>, then crystals will be left behind. Removal of crystals can thus change the composition of the liquid portion of the magma. Let </a:t>
            </a:r>
            <a:r>
              <a:rPr lang="en-US" sz="2400" dirty="0" smtClean="0">
                <a:latin typeface="Times New Roman" panose="02020603050405020304" pitchFamily="18" charset="0"/>
                <a:cs typeface="Times New Roman" panose="02020603050405020304" pitchFamily="18" charset="0"/>
              </a:rPr>
              <a:t>us illustrate </a:t>
            </a:r>
            <a:r>
              <a:rPr lang="en-US" sz="2400" dirty="0">
                <a:latin typeface="Times New Roman" panose="02020603050405020304" pitchFamily="18" charset="0"/>
                <a:cs typeface="Times New Roman" panose="02020603050405020304" pitchFamily="18" charset="0"/>
              </a:rPr>
              <a:t>this using a very simple case.</a:t>
            </a:r>
          </a:p>
        </p:txBody>
      </p:sp>
    </p:spTree>
    <p:extLst>
      <p:ext uri="{BB962C8B-B14F-4D97-AF65-F5344CB8AC3E}">
        <p14:creationId xmlns:p14="http://schemas.microsoft.com/office/powerpoint/2010/main" val="16290050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81" y="300252"/>
            <a:ext cx="11232107" cy="830997"/>
          </a:xfrm>
          <a:prstGeom prst="rect">
            <a:avLst/>
          </a:prstGeom>
        </p:spPr>
        <p:txBody>
          <a:bodyPr wrap="square">
            <a:spAutoFit/>
          </a:bodyPr>
          <a:lstStyle/>
          <a:p>
            <a:pPr marR="1000"/>
            <a:r>
              <a:rPr lang="en-US" sz="2400" dirty="0"/>
              <a:t>Imagine a liquid containing 5 molecules of MgO and 5 molecules of SiO2.  Initially the composition of this magma is expressed as 50% SiO2 and 50% MgO</a:t>
            </a:r>
          </a:p>
        </p:txBody>
      </p:sp>
      <p:pic>
        <p:nvPicPr>
          <p:cNvPr id="3" name="Picture 2"/>
          <p:cNvPicPr>
            <a:picLocks noChangeAspect="1"/>
          </p:cNvPicPr>
          <p:nvPr/>
        </p:nvPicPr>
        <p:blipFill>
          <a:blip r:embed="rId2"/>
          <a:stretch>
            <a:fillRect/>
          </a:stretch>
        </p:blipFill>
        <p:spPr>
          <a:xfrm>
            <a:off x="2028628" y="1131249"/>
            <a:ext cx="7397764" cy="1963172"/>
          </a:xfrm>
          <a:prstGeom prst="rect">
            <a:avLst/>
          </a:prstGeom>
        </p:spPr>
      </p:pic>
      <p:sp>
        <p:nvSpPr>
          <p:cNvPr id="4" name="Rectangle 3"/>
          <p:cNvSpPr/>
          <p:nvPr/>
        </p:nvSpPr>
        <p:spPr>
          <a:xfrm>
            <a:off x="327547" y="3105835"/>
            <a:ext cx="11327642" cy="830997"/>
          </a:xfrm>
          <a:prstGeom prst="rect">
            <a:avLst/>
          </a:prstGeom>
        </p:spPr>
        <p:txBody>
          <a:bodyPr wrap="square">
            <a:spAutoFit/>
          </a:bodyPr>
          <a:lstStyle/>
          <a:p>
            <a:r>
              <a:rPr lang="en-US" sz="2400" dirty="0"/>
              <a:t>Now let's imagine I remove 1 MgO molecule by putting it into a crystal and removing the crystal from the magma. Now what are the percentages of </a:t>
            </a:r>
            <a:r>
              <a:rPr lang="en-US" sz="2400" dirty="0" smtClean="0"/>
              <a:t>each molecule </a:t>
            </a:r>
            <a:r>
              <a:rPr lang="en-US" sz="2400" dirty="0"/>
              <a:t>in the liquid?</a:t>
            </a:r>
          </a:p>
        </p:txBody>
      </p:sp>
      <p:pic>
        <p:nvPicPr>
          <p:cNvPr id="5" name="Picture 4"/>
          <p:cNvPicPr>
            <a:picLocks noChangeAspect="1"/>
          </p:cNvPicPr>
          <p:nvPr/>
        </p:nvPicPr>
        <p:blipFill>
          <a:blip r:embed="rId3"/>
          <a:stretch>
            <a:fillRect/>
          </a:stretch>
        </p:blipFill>
        <p:spPr>
          <a:xfrm>
            <a:off x="2064892" y="3948246"/>
            <a:ext cx="7361500" cy="1537969"/>
          </a:xfrm>
          <a:prstGeom prst="rect">
            <a:avLst/>
          </a:prstGeom>
        </p:spPr>
      </p:pic>
      <p:sp>
        <p:nvSpPr>
          <p:cNvPr id="6" name="Rectangle 5"/>
          <p:cNvSpPr/>
          <p:nvPr/>
        </p:nvSpPr>
        <p:spPr>
          <a:xfrm>
            <a:off x="698309" y="5726752"/>
            <a:ext cx="10451911" cy="461665"/>
          </a:xfrm>
          <a:prstGeom prst="rect">
            <a:avLst/>
          </a:prstGeom>
        </p:spPr>
        <p:txBody>
          <a:bodyPr wrap="square">
            <a:spAutoFit/>
          </a:bodyPr>
          <a:lstStyle/>
          <a:p>
            <a:r>
              <a:rPr lang="en-US" sz="2400" dirty="0"/>
              <a:t>If we continue the process one more time by removing one more MgO molecule.</a:t>
            </a:r>
          </a:p>
        </p:txBody>
      </p:sp>
    </p:spTree>
    <p:extLst>
      <p:ext uri="{BB962C8B-B14F-4D97-AF65-F5344CB8AC3E}">
        <p14:creationId xmlns:p14="http://schemas.microsoft.com/office/powerpoint/2010/main" val="40015374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9962" y="462648"/>
            <a:ext cx="7615345" cy="1510828"/>
          </a:xfrm>
          <a:prstGeom prst="rect">
            <a:avLst/>
          </a:prstGeom>
        </p:spPr>
      </p:pic>
      <p:sp>
        <p:nvSpPr>
          <p:cNvPr id="3" name="Rectangle 2"/>
          <p:cNvSpPr/>
          <p:nvPr/>
        </p:nvSpPr>
        <p:spPr>
          <a:xfrm>
            <a:off x="682388" y="2413338"/>
            <a:ext cx="11068334" cy="1569660"/>
          </a:xfrm>
          <a:prstGeom prst="rect">
            <a:avLst/>
          </a:prstGeom>
        </p:spPr>
        <p:txBody>
          <a:bodyPr wrap="square">
            <a:spAutoFit/>
          </a:bodyPr>
          <a:lstStyle/>
          <a:p>
            <a:r>
              <a:rPr lang="en-US" sz="2400" dirty="0"/>
              <a:t>Thus, composition of liquid can be changed. This process is called </a:t>
            </a:r>
            <a:r>
              <a:rPr lang="en-US" sz="2400" b="1" dirty="0"/>
              <a:t>crystal fractionation</a:t>
            </a:r>
            <a:r>
              <a:rPr lang="en-US" sz="2400" dirty="0"/>
              <a:t>. </a:t>
            </a:r>
            <a:r>
              <a:rPr lang="en-US" sz="2400" dirty="0" smtClean="0"/>
              <a:t>A mechanism </a:t>
            </a:r>
            <a:r>
              <a:rPr lang="en-US" sz="2400" dirty="0"/>
              <a:t>by which a basaltic magma beneath a volcano could change to andesitic </a:t>
            </a:r>
            <a:r>
              <a:rPr lang="en-US" sz="2400" dirty="0" smtClean="0"/>
              <a:t>magma and </a:t>
            </a:r>
            <a:r>
              <a:rPr lang="en-US" sz="2400" dirty="0"/>
              <a:t>eventually to rhyolitic magma through crystal fractionation, is provided by </a:t>
            </a:r>
            <a:r>
              <a:rPr lang="en-US" sz="2400" dirty="0" smtClean="0"/>
              <a:t>Bowen's reaction </a:t>
            </a:r>
            <a:r>
              <a:rPr lang="en-US" sz="2400" dirty="0"/>
              <a:t>series, discussed next.</a:t>
            </a:r>
          </a:p>
        </p:txBody>
      </p:sp>
    </p:spTree>
    <p:extLst>
      <p:ext uri="{BB962C8B-B14F-4D97-AF65-F5344CB8AC3E}">
        <p14:creationId xmlns:p14="http://schemas.microsoft.com/office/powerpoint/2010/main" val="24419179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939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08000"/>
            <a:ext cx="812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1953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816476"/>
            <a:ext cx="2895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195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816476"/>
            <a:ext cx="29718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1953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816476"/>
            <a:ext cx="28956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743200" y="-762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olidFill>
                  <a:srgbClr val="FFFF00"/>
                </a:solidFill>
              </a:rPr>
              <a:t>Magma Types Based on Chemistry</a:t>
            </a:r>
          </a:p>
        </p:txBody>
      </p:sp>
      <p:sp>
        <p:nvSpPr>
          <p:cNvPr id="3079" name="Text Box 7"/>
          <p:cNvSpPr txBox="1">
            <a:spLocks noChangeArrowheads="1"/>
          </p:cNvSpPr>
          <p:nvPr/>
        </p:nvSpPr>
        <p:spPr bwMode="auto">
          <a:xfrm>
            <a:off x="2133600" y="44958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b="1">
                <a:solidFill>
                  <a:srgbClr val="FFFF00"/>
                </a:solidFill>
              </a:rPr>
              <a:t>gabbro/basalt</a:t>
            </a:r>
          </a:p>
        </p:txBody>
      </p:sp>
      <p:sp>
        <p:nvSpPr>
          <p:cNvPr id="3080" name="Text Box 8"/>
          <p:cNvSpPr txBox="1">
            <a:spLocks noChangeArrowheads="1"/>
          </p:cNvSpPr>
          <p:nvPr/>
        </p:nvSpPr>
        <p:spPr bwMode="auto">
          <a:xfrm>
            <a:off x="5181600" y="44958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b="1">
                <a:solidFill>
                  <a:srgbClr val="FFFF00"/>
                </a:solidFill>
              </a:rPr>
              <a:t>diorite/andesite</a:t>
            </a:r>
          </a:p>
        </p:txBody>
      </p:sp>
      <p:sp>
        <p:nvSpPr>
          <p:cNvPr id="3081" name="Text Box 9"/>
          <p:cNvSpPr txBox="1">
            <a:spLocks noChangeArrowheads="1"/>
          </p:cNvSpPr>
          <p:nvPr/>
        </p:nvSpPr>
        <p:spPr bwMode="auto">
          <a:xfrm>
            <a:off x="8153400" y="44958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b="1">
                <a:solidFill>
                  <a:srgbClr val="FFFF00"/>
                </a:solidFill>
              </a:rPr>
              <a:t>granite/rhyolite</a:t>
            </a:r>
          </a:p>
        </p:txBody>
      </p:sp>
      <p:sp>
        <p:nvSpPr>
          <p:cNvPr id="3082" name="Text Box 10"/>
          <p:cNvSpPr txBox="1">
            <a:spLocks noChangeArrowheads="1"/>
          </p:cNvSpPr>
          <p:nvPr/>
        </p:nvSpPr>
        <p:spPr bwMode="auto">
          <a:xfrm>
            <a:off x="2971800" y="32004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50% SiO</a:t>
            </a:r>
            <a:r>
              <a:rPr lang="en-US" altLang="en-US" sz="1600" b="1" baseline="-25000"/>
              <a:t>2</a:t>
            </a:r>
          </a:p>
        </p:txBody>
      </p:sp>
      <p:sp>
        <p:nvSpPr>
          <p:cNvPr id="3083" name="Text Box 11"/>
          <p:cNvSpPr txBox="1">
            <a:spLocks noChangeArrowheads="1"/>
          </p:cNvSpPr>
          <p:nvPr/>
        </p:nvSpPr>
        <p:spPr bwMode="auto">
          <a:xfrm>
            <a:off x="5638800" y="32004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60% SiO</a:t>
            </a:r>
            <a:r>
              <a:rPr lang="en-US" altLang="en-US" sz="1600" b="1" baseline="-25000"/>
              <a:t>2</a:t>
            </a:r>
          </a:p>
        </p:txBody>
      </p:sp>
      <p:sp>
        <p:nvSpPr>
          <p:cNvPr id="3084" name="Text Box 12"/>
          <p:cNvSpPr txBox="1">
            <a:spLocks noChangeArrowheads="1"/>
          </p:cNvSpPr>
          <p:nvPr/>
        </p:nvSpPr>
        <p:spPr bwMode="auto">
          <a:xfrm>
            <a:off x="8382000" y="324485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70% SiO</a:t>
            </a:r>
            <a:r>
              <a:rPr lang="en-US" altLang="en-US" sz="1600" b="1" baseline="-25000"/>
              <a:t>2</a:t>
            </a:r>
          </a:p>
        </p:txBody>
      </p:sp>
    </p:spTree>
    <p:extLst>
      <p:ext uri="{BB962C8B-B14F-4D97-AF65-F5344CB8AC3E}">
        <p14:creationId xmlns:p14="http://schemas.microsoft.com/office/powerpoint/2010/main" val="19975340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981200" y="76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u="sng">
                <a:sym typeface="Symbol" panose="05050102010706020507" pitchFamily="18" charset="2"/>
              </a:rPr>
              <a:t>Processes That Change Magma Compositions</a:t>
            </a:r>
            <a:endParaRPr lang="en-US" altLang="en-US" sz="2400" b="1" u="sng">
              <a:sym typeface="Symbol" panose="05050102010706020507" pitchFamily="18" charset="2"/>
            </a:endParaRPr>
          </a:p>
        </p:txBody>
      </p:sp>
      <p:sp>
        <p:nvSpPr>
          <p:cNvPr id="4099" name="Text Box 5"/>
          <p:cNvSpPr txBox="1">
            <a:spLocks noChangeArrowheads="1"/>
          </p:cNvSpPr>
          <p:nvPr/>
        </p:nvSpPr>
        <p:spPr bwMode="auto">
          <a:xfrm>
            <a:off x="1752600" y="914400"/>
            <a:ext cx="8686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ym typeface="Symbol" panose="05050102010706020507" pitchFamily="18" charset="2"/>
              </a:rPr>
              <a:t>Primary Process     </a:t>
            </a:r>
          </a:p>
          <a:p>
            <a:pPr eaLnBrk="1" hangingPunct="1">
              <a:spcBef>
                <a:spcPct val="50000"/>
              </a:spcBef>
              <a:buFontTx/>
              <a:buNone/>
            </a:pPr>
            <a:r>
              <a:rPr lang="en-US" altLang="en-US" sz="2400" b="1">
                <a:sym typeface="Symbol" panose="05050102010706020507" pitchFamily="18" charset="2"/>
              </a:rPr>
              <a:t>	Partial Melting of Different Materials (e.g. mantle, oceanic crust, continental crust, etc.) </a:t>
            </a:r>
          </a:p>
          <a:p>
            <a:pPr eaLnBrk="1" hangingPunct="1">
              <a:spcBef>
                <a:spcPct val="50000"/>
              </a:spcBef>
              <a:buFontTx/>
              <a:buNone/>
            </a:pPr>
            <a:endParaRPr lang="en-US" altLang="en-US" sz="2400" b="1">
              <a:sym typeface="Symbol" panose="05050102010706020507" pitchFamily="18" charset="2"/>
            </a:endParaRPr>
          </a:p>
          <a:p>
            <a:pPr eaLnBrk="1" hangingPunct="1">
              <a:spcBef>
                <a:spcPct val="50000"/>
              </a:spcBef>
              <a:buFontTx/>
              <a:buNone/>
            </a:pPr>
            <a:r>
              <a:rPr lang="en-US" altLang="en-US" sz="2400" b="1">
                <a:sym typeface="Symbol" panose="05050102010706020507" pitchFamily="18" charset="2"/>
              </a:rPr>
              <a:t>Secondary Processes    -  “Magmatic Differentiation”</a:t>
            </a:r>
          </a:p>
          <a:p>
            <a:pPr eaLnBrk="1" hangingPunct="1">
              <a:spcBef>
                <a:spcPct val="50000"/>
              </a:spcBef>
            </a:pPr>
            <a:r>
              <a:rPr lang="en-US" altLang="en-US" sz="2400" b="1">
                <a:sym typeface="Symbol" panose="05050102010706020507" pitchFamily="18" charset="2"/>
              </a:rPr>
              <a:t>Fractional Crystallization</a:t>
            </a:r>
          </a:p>
          <a:p>
            <a:pPr eaLnBrk="1" hangingPunct="1">
              <a:spcBef>
                <a:spcPct val="50000"/>
              </a:spcBef>
            </a:pPr>
            <a:r>
              <a:rPr lang="en-US" altLang="en-US" sz="2400" b="1">
                <a:sym typeface="Symbol" panose="05050102010706020507" pitchFamily="18" charset="2"/>
              </a:rPr>
              <a:t>Assimilation/Magma Mixing</a:t>
            </a:r>
          </a:p>
          <a:p>
            <a:pPr eaLnBrk="1" hangingPunct="1">
              <a:spcBef>
                <a:spcPct val="50000"/>
              </a:spcBef>
            </a:pPr>
            <a:r>
              <a:rPr lang="en-US" altLang="en-US" sz="2400" b="1">
                <a:sym typeface="Symbol" panose="05050102010706020507" pitchFamily="18" charset="2"/>
              </a:rPr>
              <a:t>Combined Process (AFC)</a:t>
            </a:r>
          </a:p>
        </p:txBody>
      </p:sp>
      <p:sp>
        <p:nvSpPr>
          <p:cNvPr id="5" name="Rectangle 4"/>
          <p:cNvSpPr>
            <a:spLocks noChangeArrowheads="1"/>
          </p:cNvSpPr>
          <p:nvPr/>
        </p:nvSpPr>
        <p:spPr bwMode="auto">
          <a:xfrm>
            <a:off x="1730376" y="925513"/>
            <a:ext cx="8513763" cy="1752600"/>
          </a:xfrm>
          <a:prstGeom prst="rect">
            <a:avLst/>
          </a:prstGeom>
          <a:noFill/>
          <a:ln w="5715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269195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81200" y="76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u="sng">
                <a:sym typeface="Symbol" panose="05050102010706020507" pitchFamily="18" charset="2"/>
              </a:rPr>
              <a:t>Partial Melting of Different Starting Materials</a:t>
            </a:r>
            <a:endParaRPr lang="en-US" altLang="en-US" sz="2400" b="1" u="sng">
              <a:sym typeface="Symbol" panose="05050102010706020507" pitchFamily="18" charset="2"/>
            </a:endParaRPr>
          </a:p>
        </p:txBody>
      </p:sp>
      <p:sp>
        <p:nvSpPr>
          <p:cNvPr id="5123" name="Text Box 3"/>
          <p:cNvSpPr txBox="1">
            <a:spLocks noChangeArrowheads="1"/>
          </p:cNvSpPr>
          <p:nvPr/>
        </p:nvSpPr>
        <p:spPr bwMode="auto">
          <a:xfrm>
            <a:off x="1752600" y="815976"/>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ym typeface="Symbol" panose="05050102010706020507" pitchFamily="18" charset="2"/>
              </a:rPr>
              <a:t>Peridotite (mantle rock)    Basaltic Magma</a:t>
            </a:r>
          </a:p>
        </p:txBody>
      </p:sp>
      <p:sp>
        <p:nvSpPr>
          <p:cNvPr id="5124" name="Text Box 4"/>
          <p:cNvSpPr txBox="1">
            <a:spLocks noChangeArrowheads="1"/>
          </p:cNvSpPr>
          <p:nvPr/>
        </p:nvSpPr>
        <p:spPr bwMode="auto">
          <a:xfrm>
            <a:off x="1730375" y="2827339"/>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ym typeface="Symbol" panose="05050102010706020507" pitchFamily="18" charset="2"/>
              </a:rPr>
              <a:t>Basaltic (oceanic crust)    Andesitic Magma</a:t>
            </a:r>
          </a:p>
        </p:txBody>
      </p:sp>
      <p:sp>
        <p:nvSpPr>
          <p:cNvPr id="5125" name="Text Box 5"/>
          <p:cNvSpPr txBox="1">
            <a:spLocks noChangeArrowheads="1"/>
          </p:cNvSpPr>
          <p:nvPr/>
        </p:nvSpPr>
        <p:spPr bwMode="auto">
          <a:xfrm>
            <a:off x="1752600" y="4811714"/>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ym typeface="Symbol" panose="05050102010706020507" pitchFamily="18" charset="2"/>
              </a:rPr>
              <a:t>Andesitic (continental crust)    Rhyolitic Magma</a:t>
            </a:r>
          </a:p>
        </p:txBody>
      </p:sp>
      <p:pic>
        <p:nvPicPr>
          <p:cNvPr id="5126" name="Picture 50" descr="peridotite_3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575" y="1287463"/>
            <a:ext cx="207168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descr="Kresan 1e-05-01"/>
          <p:cNvPicPr>
            <a:picLocks noChangeAspect="1" noChangeArrowheads="1"/>
          </p:cNvPicPr>
          <p:nvPr/>
        </p:nvPicPr>
        <p:blipFill>
          <a:blip r:embed="rId3">
            <a:extLst>
              <a:ext uri="{28A0092B-C50C-407E-A947-70E740481C1C}">
                <a14:useLocalDpi xmlns:a14="http://schemas.microsoft.com/office/drawing/2010/main" val="0"/>
              </a:ext>
            </a:extLst>
          </a:blip>
          <a:srcRect l="1163" t="1714" r="1163" b="1714"/>
          <a:stretch>
            <a:fillRect/>
          </a:stretch>
        </p:blipFill>
        <p:spPr bwMode="auto">
          <a:xfrm>
            <a:off x="6291264" y="1279526"/>
            <a:ext cx="2395537"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descr="195399"/>
          <p:cNvPicPr>
            <a:picLocks noChangeAspect="1" noChangeArrowheads="1"/>
          </p:cNvPicPr>
          <p:nvPr/>
        </p:nvPicPr>
        <p:blipFill>
          <a:blip r:embed="rId4">
            <a:extLst>
              <a:ext uri="{28A0092B-C50C-407E-A947-70E740481C1C}">
                <a14:useLocalDpi xmlns:a14="http://schemas.microsoft.com/office/drawing/2010/main" val="0"/>
              </a:ext>
            </a:extLst>
          </a:blip>
          <a:srcRect l="3008" t="5151" r="3383" b="9000"/>
          <a:stretch>
            <a:fillRect/>
          </a:stretch>
        </p:blipFill>
        <p:spPr bwMode="auto">
          <a:xfrm>
            <a:off x="2503489" y="3306764"/>
            <a:ext cx="23399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descr="195398"/>
          <p:cNvPicPr>
            <a:picLocks noChangeAspect="1" noChangeArrowheads="1"/>
          </p:cNvPicPr>
          <p:nvPr/>
        </p:nvPicPr>
        <p:blipFill>
          <a:blip r:embed="rId5">
            <a:extLst>
              <a:ext uri="{28A0092B-C50C-407E-A947-70E740481C1C}">
                <a14:useLocalDpi xmlns:a14="http://schemas.microsoft.com/office/drawing/2010/main" val="0"/>
              </a:ext>
            </a:extLst>
          </a:blip>
          <a:srcRect l="3636" t="6120" r="5000" b="9322"/>
          <a:stretch>
            <a:fillRect/>
          </a:stretch>
        </p:blipFill>
        <p:spPr bwMode="auto">
          <a:xfrm>
            <a:off x="2525714" y="5376863"/>
            <a:ext cx="218757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1730376" y="795339"/>
            <a:ext cx="7326313" cy="2122487"/>
          </a:xfrm>
          <a:prstGeom prst="rect">
            <a:avLst/>
          </a:prstGeom>
          <a:noFill/>
          <a:ln w="5715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5131" name="Picture 7" descr="Chaiten 2008"/>
          <p:cNvPicPr>
            <a:picLocks noChangeAspect="1" noChangeArrowheads="1"/>
          </p:cNvPicPr>
          <p:nvPr/>
        </p:nvPicPr>
        <p:blipFill>
          <a:blip r:embed="rId6">
            <a:extLst>
              <a:ext uri="{28A0092B-C50C-407E-A947-70E740481C1C}">
                <a14:useLocalDpi xmlns:a14="http://schemas.microsoft.com/office/drawing/2010/main" val="0"/>
              </a:ext>
            </a:extLst>
          </a:blip>
          <a:srcRect l="6197" r="9003" b="18750"/>
          <a:stretch>
            <a:fillRect/>
          </a:stretch>
        </p:blipFill>
        <p:spPr bwMode="auto">
          <a:xfrm>
            <a:off x="6586538" y="5268913"/>
            <a:ext cx="2165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mshslideset6_med.jpg"/>
          <p:cNvPicPr>
            <a:picLocks noChangeAspect="1"/>
          </p:cNvPicPr>
          <p:nvPr/>
        </p:nvPicPr>
        <p:blipFill>
          <a:blip r:embed="rId7">
            <a:extLst>
              <a:ext uri="{28A0092B-C50C-407E-A947-70E740481C1C}">
                <a14:useLocalDpi xmlns:a14="http://schemas.microsoft.com/office/drawing/2010/main" val="0"/>
              </a:ext>
            </a:extLst>
          </a:blip>
          <a:srcRect l="17429" b="1076"/>
          <a:stretch>
            <a:fillRect/>
          </a:stretch>
        </p:blipFill>
        <p:spPr bwMode="auto">
          <a:xfrm>
            <a:off x="6475414" y="3287713"/>
            <a:ext cx="22113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987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1" name="Rectangle 15"/>
          <p:cNvSpPr>
            <a:spLocks noChangeArrowheads="1"/>
          </p:cNvSpPr>
          <p:nvPr/>
        </p:nvSpPr>
        <p:spPr bwMode="auto">
          <a:xfrm>
            <a:off x="1641475" y="123826"/>
            <a:ext cx="8955088" cy="561975"/>
          </a:xfrm>
          <a:prstGeom prst="rect">
            <a:avLst/>
          </a:prstGeom>
          <a:noFill/>
          <a:ln w="9525">
            <a:noFill/>
            <a:miter lim="800000"/>
            <a:headEnd/>
            <a:tailEnd/>
          </a:ln>
          <a:effectLst/>
        </p:spPr>
        <p:txBody>
          <a:bodyPr lIns="92075" tIns="46038" rIns="92075" bIns="46038" anchor="ctr"/>
          <a:lstStyle/>
          <a:p>
            <a:pPr algn="ctr" eaLnBrk="1" hangingPunct="1">
              <a:defRPr/>
            </a:pPr>
            <a:r>
              <a:rPr lang="en-US" sz="3200" b="1" dirty="0">
                <a:solidFill>
                  <a:srgbClr val="FFFF00"/>
                </a:solidFill>
                <a:effectLst>
                  <a:outerShdw blurRad="38100" dist="38100" dir="2700000" algn="tl">
                    <a:srgbClr val="000000"/>
                  </a:outerShdw>
                </a:effectLst>
              </a:rPr>
              <a:t>Mantle Melting and the Origin of Basaltic Magma</a:t>
            </a:r>
          </a:p>
        </p:txBody>
      </p:sp>
      <p:pic>
        <p:nvPicPr>
          <p:cNvPr id="6147" name="Picture 23" descr="Grot_04_11 p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85850"/>
            <a:ext cx="91440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4" descr="195383"/>
          <p:cNvPicPr>
            <a:picLocks noChangeAspect="1" noChangeArrowheads="1"/>
          </p:cNvPicPr>
          <p:nvPr/>
        </p:nvPicPr>
        <p:blipFill>
          <a:blip r:embed="rId4">
            <a:extLst>
              <a:ext uri="{28A0092B-C50C-407E-A947-70E740481C1C}">
                <a14:useLocalDpi xmlns:a14="http://schemas.microsoft.com/office/drawing/2010/main" val="0"/>
              </a:ext>
            </a:extLst>
          </a:blip>
          <a:srcRect l="3159" t="3600" r="3159" b="6000"/>
          <a:stretch>
            <a:fillRect/>
          </a:stretch>
        </p:blipFill>
        <p:spPr bwMode="auto">
          <a:xfrm>
            <a:off x="6519864" y="3430588"/>
            <a:ext cx="3989387"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5" descr="figure 04-08-topmidd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40113"/>
            <a:ext cx="372268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1630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5803476"/>
          </a:xfrm>
        </p:spPr>
        <p:txBody>
          <a:bodyPr>
            <a:normAutofit/>
          </a:bodyPr>
          <a:lstStyle/>
          <a:p>
            <a:pPr algn="just"/>
            <a:r>
              <a:rPr lang="en-US" sz="2000" dirty="0">
                <a:latin typeface="Times New Roman" panose="02020603050405020304" pitchFamily="18" charset="0"/>
                <a:cs typeface="Times New Roman" panose="02020603050405020304" pitchFamily="18" charset="0"/>
              </a:rPr>
              <a:t>These oxides combine in a haphazard way.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example, </a:t>
            </a:r>
            <a:r>
              <a:rPr lang="en-US" sz="2000" dirty="0">
                <a:latin typeface="Times New Roman" panose="02020603050405020304" pitchFamily="18" charset="0"/>
                <a:cs typeface="Times New Roman" panose="02020603050405020304" pitchFamily="18" charset="0"/>
                <a:hlinkClick r:id="rId2" tooltip="Potash"/>
              </a:rPr>
              <a:t>potash</a:t>
            </a:r>
            <a:r>
              <a:rPr lang="en-US" sz="2000" dirty="0">
                <a:latin typeface="Times New Roman" panose="02020603050405020304" pitchFamily="18" charset="0"/>
                <a:cs typeface="Times New Roman" panose="02020603050405020304" pitchFamily="18" charset="0"/>
              </a:rPr>
              <a:t> (potassium carbonate) and soda (</a:t>
            </a:r>
            <a:r>
              <a:rPr lang="en-US" sz="2000" dirty="0">
                <a:latin typeface="Times New Roman" panose="02020603050405020304" pitchFamily="18" charset="0"/>
                <a:cs typeface="Times New Roman" panose="02020603050405020304" pitchFamily="18" charset="0"/>
                <a:hlinkClick r:id="rId3" tooltip="Sodium carbonate"/>
              </a:rPr>
              <a:t>sodium carbonate</a:t>
            </a:r>
            <a:r>
              <a:rPr lang="en-US" sz="2000" dirty="0">
                <a:latin typeface="Times New Roman" panose="02020603050405020304" pitchFamily="18" charset="0"/>
                <a:cs typeface="Times New Roman" panose="02020603050405020304" pitchFamily="18" charset="0"/>
              </a:rPr>
              <a:t>) combine to produce </a:t>
            </a:r>
            <a:r>
              <a:rPr lang="en-US" sz="2000" dirty="0">
                <a:latin typeface="Times New Roman" panose="02020603050405020304" pitchFamily="18" charset="0"/>
                <a:cs typeface="Times New Roman" panose="02020603050405020304" pitchFamily="18" charset="0"/>
                <a:hlinkClick r:id="rId4" tooltip="Feldspar"/>
              </a:rPr>
              <a:t>feldspars</a:t>
            </a:r>
            <a:r>
              <a:rPr lang="en-US" sz="2000" dirty="0">
                <a:latin typeface="Times New Roman" panose="02020603050405020304" pitchFamily="18" charset="0"/>
                <a:cs typeface="Times New Roman" panose="02020603050405020304" pitchFamily="18" charset="0"/>
              </a:rPr>
              <a:t>. In some cases they may take other forms, such as </a:t>
            </a:r>
            <a:r>
              <a:rPr lang="en-US" sz="2000" dirty="0" err="1">
                <a:latin typeface="Times New Roman" panose="02020603050405020304" pitchFamily="18" charset="0"/>
                <a:cs typeface="Times New Roman" panose="02020603050405020304" pitchFamily="18" charset="0"/>
                <a:hlinkClick r:id="rId5" tooltip="Nepheline"/>
              </a:rPr>
              <a:t>nepheline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hlinkClick r:id="rId6" tooltip="Leucite"/>
              </a:rPr>
              <a:t>leucite</a:t>
            </a:r>
            <a:r>
              <a:rPr lang="en-US" sz="2000" dirty="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hlinkClick r:id="rId7" tooltip="Muscovite"/>
              </a:rPr>
              <a:t>muscovite</a:t>
            </a:r>
            <a:r>
              <a:rPr lang="en-US" sz="2000" dirty="0">
                <a:latin typeface="Times New Roman" panose="02020603050405020304" pitchFamily="18" charset="0"/>
                <a:cs typeface="Times New Roman" panose="02020603050405020304" pitchFamily="18" charset="0"/>
              </a:rPr>
              <a:t>, but in the great majority of instances they are found as feldspar</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8" tooltip="Phosphoric acid"/>
              </a:rPr>
              <a:t>Phosphoric acid</a:t>
            </a:r>
            <a:r>
              <a:rPr lang="en-US" sz="2000" dirty="0">
                <a:latin typeface="Times New Roman" panose="02020603050405020304" pitchFamily="18" charset="0"/>
                <a:cs typeface="Times New Roman" panose="02020603050405020304" pitchFamily="18" charset="0"/>
              </a:rPr>
              <a:t> with </a:t>
            </a:r>
            <a:r>
              <a:rPr lang="en-US" sz="2000" dirty="0">
                <a:latin typeface="Times New Roman" panose="02020603050405020304" pitchFamily="18" charset="0"/>
                <a:cs typeface="Times New Roman" panose="02020603050405020304" pitchFamily="18" charset="0"/>
                <a:hlinkClick r:id="rId9" tooltip="Lime (material)"/>
              </a:rPr>
              <a:t>lime</a:t>
            </a:r>
            <a:r>
              <a:rPr lang="en-US" sz="2000" dirty="0">
                <a:latin typeface="Times New Roman" panose="02020603050405020304" pitchFamily="18" charset="0"/>
                <a:cs typeface="Times New Roman" panose="02020603050405020304" pitchFamily="18" charset="0"/>
              </a:rPr>
              <a:t> (calcium carbonate) forms </a:t>
            </a:r>
            <a:r>
              <a:rPr lang="en-US" sz="2000" dirty="0">
                <a:latin typeface="Times New Roman" panose="02020603050405020304" pitchFamily="18" charset="0"/>
                <a:cs typeface="Times New Roman" panose="02020603050405020304" pitchFamily="18" charset="0"/>
                <a:hlinkClick r:id="rId10" tooltip="Apatite"/>
              </a:rPr>
              <a:t>apatite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hlinkClick r:id="rId11" tooltip="Titanium dioxide"/>
              </a:rPr>
              <a:t>Titanium </a:t>
            </a:r>
            <a:r>
              <a:rPr lang="en-US" sz="2000" dirty="0">
                <a:latin typeface="Times New Roman" panose="02020603050405020304" pitchFamily="18" charset="0"/>
                <a:cs typeface="Times New Roman" panose="02020603050405020304" pitchFamily="18" charset="0"/>
                <a:hlinkClick r:id="rId11" tooltip="Titanium dioxide"/>
              </a:rPr>
              <a:t>dioxide</a:t>
            </a:r>
            <a:r>
              <a:rPr lang="en-US" sz="2000" dirty="0">
                <a:latin typeface="Times New Roman" panose="02020603050405020304" pitchFamily="18" charset="0"/>
                <a:cs typeface="Times New Roman" panose="02020603050405020304" pitchFamily="18" charset="0"/>
              </a:rPr>
              <a:t> with </a:t>
            </a:r>
            <a:r>
              <a:rPr lang="en-US" sz="2000" dirty="0">
                <a:latin typeface="Times New Roman" panose="02020603050405020304" pitchFamily="18" charset="0"/>
                <a:cs typeface="Times New Roman" panose="02020603050405020304" pitchFamily="18" charset="0"/>
                <a:hlinkClick r:id="rId12" tooltip="Ferrous oxide"/>
              </a:rPr>
              <a:t>ferrous oxide</a:t>
            </a:r>
            <a:r>
              <a:rPr lang="en-US" sz="2000" dirty="0">
                <a:latin typeface="Times New Roman" panose="02020603050405020304" pitchFamily="18" charset="0"/>
                <a:cs typeface="Times New Roman" panose="02020603050405020304" pitchFamily="18" charset="0"/>
              </a:rPr>
              <a:t> gives rise to </a:t>
            </a:r>
            <a:r>
              <a:rPr lang="en-US" sz="2000" dirty="0" err="1">
                <a:latin typeface="Times New Roman" panose="02020603050405020304" pitchFamily="18" charset="0"/>
                <a:cs typeface="Times New Roman" panose="02020603050405020304" pitchFamily="18" charset="0"/>
                <a:hlinkClick r:id="rId13" tooltip="Ilmenite"/>
              </a:rPr>
              <a:t>ilmenite</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Part of the lime forms lime feldspar</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Magnesium carbonate and iron oxides with silica crystallize as </a:t>
            </a:r>
            <a:r>
              <a:rPr lang="en-US" sz="2000" dirty="0">
                <a:latin typeface="Times New Roman" panose="02020603050405020304" pitchFamily="18" charset="0"/>
                <a:cs typeface="Times New Roman" panose="02020603050405020304" pitchFamily="18" charset="0"/>
                <a:hlinkClick r:id="rId14" tooltip="Olivine"/>
              </a:rPr>
              <a:t>olivine</a:t>
            </a:r>
            <a:r>
              <a:rPr lang="en-US" sz="2000" dirty="0">
                <a:latin typeface="Times New Roman" panose="02020603050405020304" pitchFamily="18" charset="0"/>
                <a:cs typeface="Times New Roman" panose="02020603050405020304" pitchFamily="18" charset="0"/>
              </a:rPr>
              <a:t> or </a:t>
            </a:r>
            <a:r>
              <a:rPr lang="en-US" sz="2000" dirty="0">
                <a:latin typeface="Times New Roman" panose="02020603050405020304" pitchFamily="18" charset="0"/>
                <a:cs typeface="Times New Roman" panose="02020603050405020304" pitchFamily="18" charset="0"/>
                <a:hlinkClick r:id="rId15" tooltip="Enstatite"/>
              </a:rPr>
              <a:t>enstatite</a:t>
            </a:r>
            <a:r>
              <a:rPr lang="en-US" sz="2000" dirty="0">
                <a:latin typeface="Times New Roman" panose="02020603050405020304" pitchFamily="18" charset="0"/>
                <a:cs typeface="Times New Roman" panose="02020603050405020304" pitchFamily="18" charset="0"/>
              </a:rPr>
              <a:t>, or with alumina and lime form the complex </a:t>
            </a:r>
            <a:r>
              <a:rPr lang="en-US" sz="2000" dirty="0" err="1">
                <a:latin typeface="Times New Roman" panose="02020603050405020304" pitchFamily="18" charset="0"/>
                <a:cs typeface="Times New Roman" panose="02020603050405020304" pitchFamily="18" charset="0"/>
              </a:rPr>
              <a:t>ferro</a:t>
            </a:r>
            <a:r>
              <a:rPr lang="en-US" sz="2000" dirty="0">
                <a:latin typeface="Times New Roman" panose="02020603050405020304" pitchFamily="18" charset="0"/>
                <a:cs typeface="Times New Roman" panose="02020603050405020304" pitchFamily="18" charset="0"/>
              </a:rPr>
              <a:t>-magnesian silicates of which the </a:t>
            </a:r>
            <a:r>
              <a:rPr lang="en-US" sz="2000" dirty="0">
                <a:latin typeface="Times New Roman" panose="02020603050405020304" pitchFamily="18" charset="0"/>
                <a:cs typeface="Times New Roman" panose="02020603050405020304" pitchFamily="18" charset="0"/>
                <a:hlinkClick r:id="rId16" tooltip="Pyroxene"/>
              </a:rPr>
              <a:t>pyroxenes</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17" tooltip="Amphibole"/>
              </a:rPr>
              <a:t>amphiboles</a:t>
            </a:r>
            <a:r>
              <a:rPr lang="en-US" sz="2000" dirty="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hlinkClick r:id="rId18" tooltip="Biotite"/>
              </a:rPr>
              <a:t>biotites</a:t>
            </a:r>
            <a:r>
              <a:rPr lang="en-US" sz="2000" dirty="0">
                <a:latin typeface="Times New Roman" panose="02020603050405020304" pitchFamily="18" charset="0"/>
                <a:cs typeface="Times New Roman" panose="02020603050405020304" pitchFamily="18" charset="0"/>
              </a:rPr>
              <a:t> are the chief.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Any </a:t>
            </a:r>
            <a:r>
              <a:rPr lang="en-US" sz="2000" dirty="0">
                <a:latin typeface="Times New Roman" panose="02020603050405020304" pitchFamily="18" charset="0"/>
                <a:cs typeface="Times New Roman" panose="02020603050405020304" pitchFamily="18" charset="0"/>
              </a:rPr>
              <a:t>excess of silica above what is required to neutralize the bases will separate out as </a:t>
            </a:r>
            <a:r>
              <a:rPr lang="en-US" sz="2000" dirty="0">
                <a:latin typeface="Times New Roman" panose="02020603050405020304" pitchFamily="18" charset="0"/>
                <a:cs typeface="Times New Roman" panose="02020603050405020304" pitchFamily="18" charset="0"/>
                <a:hlinkClick r:id="rId19" tooltip="Quartz"/>
              </a:rPr>
              <a:t>quartz</a:t>
            </a:r>
            <a:r>
              <a:rPr lang="en-US" sz="2000" dirty="0">
                <a:latin typeface="Times New Roman" panose="02020603050405020304" pitchFamily="18" charset="0"/>
                <a:cs typeface="Times New Roman" panose="02020603050405020304" pitchFamily="18" charset="0"/>
              </a:rPr>
              <a:t>; excess of alumina crystallizes as </a:t>
            </a:r>
            <a:r>
              <a:rPr lang="en-US" sz="2000" dirty="0" smtClean="0">
                <a:latin typeface="Times New Roman" panose="02020603050405020304" pitchFamily="18" charset="0"/>
                <a:cs typeface="Times New Roman" panose="02020603050405020304" pitchFamily="18" charset="0"/>
                <a:hlinkClick r:id="rId20" tooltip="Corundum"/>
              </a:rPr>
              <a:t>corundum</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is possible, by rock analysis, to say approximately what minerals the rock contains, but there are numerous exceptions to any rule.</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5548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28900" y="92075"/>
            <a:ext cx="7772400" cy="1143000"/>
          </a:xfrm>
          <a:noFill/>
        </p:spPr>
        <p:txBody>
          <a:bodyPr/>
          <a:lstStyle/>
          <a:p>
            <a:r>
              <a:rPr lang="en-US" altLang="en-US" b="1" u="sng" smtClean="0"/>
              <a:t>Primary Basaltic Magmas</a:t>
            </a:r>
          </a:p>
        </p:txBody>
      </p:sp>
      <p:sp>
        <p:nvSpPr>
          <p:cNvPr id="8195" name="Rectangle 3"/>
          <p:cNvSpPr>
            <a:spLocks noGrp="1" noChangeArrowheads="1"/>
          </p:cNvSpPr>
          <p:nvPr>
            <p:ph idx="1"/>
          </p:nvPr>
        </p:nvSpPr>
        <p:spPr>
          <a:xfrm>
            <a:off x="1524001" y="1252538"/>
            <a:ext cx="9771063" cy="5391150"/>
          </a:xfrm>
          <a:noFill/>
        </p:spPr>
        <p:txBody>
          <a:bodyPr/>
          <a:lstStyle/>
          <a:p>
            <a:r>
              <a:rPr lang="en-US" altLang="en-US" dirty="0"/>
              <a:t>Mantle melts with no subsequent modification by secondary processes (fractional crystallization, assimilation, mixing).</a:t>
            </a:r>
          </a:p>
          <a:p>
            <a:pPr>
              <a:buFont typeface="Monotype Sorts" pitchFamily="2" charset="2"/>
              <a:buNone/>
            </a:pPr>
            <a:endParaRPr lang="en-US" altLang="en-US" dirty="0"/>
          </a:p>
          <a:p>
            <a:r>
              <a:rPr lang="en-US" altLang="en-US" u="sng" dirty="0"/>
              <a:t>Criteria:</a:t>
            </a:r>
            <a:endParaRPr lang="en-US" altLang="en-US" dirty="0" smtClean="0"/>
          </a:p>
          <a:p>
            <a:pPr lvl="2">
              <a:buClr>
                <a:srgbClr val="FFFF00"/>
              </a:buClr>
            </a:pPr>
            <a:r>
              <a:rPr lang="en-US" altLang="en-US" sz="2800" dirty="0"/>
              <a:t>MgO = 11 – 17 </a:t>
            </a:r>
            <a:r>
              <a:rPr lang="en-US" altLang="en-US" sz="2800" dirty="0" err="1"/>
              <a:t>wt</a:t>
            </a:r>
            <a:r>
              <a:rPr lang="en-US" altLang="en-US" sz="2800" dirty="0"/>
              <a:t>%</a:t>
            </a:r>
          </a:p>
          <a:p>
            <a:pPr lvl="2">
              <a:buClr>
                <a:srgbClr val="FFFF00"/>
              </a:buClr>
            </a:pPr>
            <a:r>
              <a:rPr lang="en-US" altLang="en-US" sz="2800" dirty="0"/>
              <a:t>Cr &gt; 1000 ppm</a:t>
            </a:r>
          </a:p>
          <a:p>
            <a:pPr lvl="2">
              <a:buClr>
                <a:srgbClr val="FFFF00"/>
              </a:buClr>
            </a:pPr>
            <a:r>
              <a:rPr lang="en-US" altLang="en-US" sz="2800" dirty="0"/>
              <a:t>Ni &gt; 400-500 ppm</a:t>
            </a:r>
          </a:p>
          <a:p>
            <a:pPr lvl="2">
              <a:buClr>
                <a:srgbClr val="FFFF00"/>
              </a:buClr>
              <a:buFont typeface="Monotype Sorts" pitchFamily="2" charset="2"/>
              <a:buNone/>
            </a:pPr>
            <a:endParaRPr lang="en-US" altLang="en-US" dirty="0"/>
          </a:p>
          <a:p>
            <a:r>
              <a:rPr lang="en-US" altLang="en-US" dirty="0"/>
              <a:t> Rarely observed, “Holy Grail” of basalts, very important for petrologists and geochemists, fingerprint of mantle source!</a:t>
            </a:r>
          </a:p>
        </p:txBody>
      </p:sp>
    </p:spTree>
    <p:extLst>
      <p:ext uri="{BB962C8B-B14F-4D97-AF65-F5344CB8AC3E}">
        <p14:creationId xmlns:p14="http://schemas.microsoft.com/office/powerpoint/2010/main" val="6992912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981200" y="76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u="sng">
                <a:sym typeface="Symbol" panose="05050102010706020507" pitchFamily="18" charset="2"/>
              </a:rPr>
              <a:t>Processes That Change Magma Compositions</a:t>
            </a:r>
            <a:endParaRPr lang="en-US" altLang="en-US" sz="2400" b="1" u="sng">
              <a:sym typeface="Symbol" panose="05050102010706020507" pitchFamily="18" charset="2"/>
            </a:endParaRPr>
          </a:p>
        </p:txBody>
      </p:sp>
      <p:sp>
        <p:nvSpPr>
          <p:cNvPr id="9219" name="Text Box 5"/>
          <p:cNvSpPr txBox="1">
            <a:spLocks noChangeArrowheads="1"/>
          </p:cNvSpPr>
          <p:nvPr/>
        </p:nvSpPr>
        <p:spPr bwMode="auto">
          <a:xfrm>
            <a:off x="1752600" y="914400"/>
            <a:ext cx="8686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ym typeface="Symbol" panose="05050102010706020507" pitchFamily="18" charset="2"/>
              </a:rPr>
              <a:t>Primary Process     </a:t>
            </a:r>
          </a:p>
          <a:p>
            <a:pPr eaLnBrk="1" hangingPunct="1">
              <a:spcBef>
                <a:spcPct val="50000"/>
              </a:spcBef>
              <a:buFontTx/>
              <a:buNone/>
            </a:pPr>
            <a:r>
              <a:rPr lang="en-US" altLang="en-US" sz="2400" b="1">
                <a:sym typeface="Symbol" panose="05050102010706020507" pitchFamily="18" charset="2"/>
              </a:rPr>
              <a:t>	Partial Melting of Different Materials (e.g. mantle, oceanic crust, continental crust, etc.) </a:t>
            </a:r>
          </a:p>
          <a:p>
            <a:pPr eaLnBrk="1" hangingPunct="1">
              <a:spcBef>
                <a:spcPct val="50000"/>
              </a:spcBef>
              <a:buFontTx/>
              <a:buNone/>
            </a:pPr>
            <a:endParaRPr lang="en-US" altLang="en-US" sz="2400" b="1">
              <a:sym typeface="Symbol" panose="05050102010706020507" pitchFamily="18" charset="2"/>
            </a:endParaRPr>
          </a:p>
          <a:p>
            <a:pPr eaLnBrk="1" hangingPunct="1">
              <a:spcBef>
                <a:spcPct val="50000"/>
              </a:spcBef>
              <a:buFontTx/>
              <a:buNone/>
            </a:pPr>
            <a:r>
              <a:rPr lang="en-US" altLang="en-US" sz="2400" b="1">
                <a:sym typeface="Symbol" panose="05050102010706020507" pitchFamily="18" charset="2"/>
              </a:rPr>
              <a:t>Secondary Processes    -  “Magmatic Differentiation”</a:t>
            </a:r>
          </a:p>
          <a:p>
            <a:pPr eaLnBrk="1" hangingPunct="1">
              <a:spcBef>
                <a:spcPct val="50000"/>
              </a:spcBef>
            </a:pPr>
            <a:r>
              <a:rPr lang="en-US" altLang="en-US" sz="2400" b="1">
                <a:sym typeface="Symbol" panose="05050102010706020507" pitchFamily="18" charset="2"/>
              </a:rPr>
              <a:t>Fractional Crystallization</a:t>
            </a:r>
          </a:p>
          <a:p>
            <a:pPr eaLnBrk="1" hangingPunct="1">
              <a:spcBef>
                <a:spcPct val="50000"/>
              </a:spcBef>
            </a:pPr>
            <a:r>
              <a:rPr lang="en-US" altLang="en-US" sz="2400" b="1">
                <a:sym typeface="Symbol" panose="05050102010706020507" pitchFamily="18" charset="2"/>
              </a:rPr>
              <a:t>Assimilation/Magma Mixing</a:t>
            </a:r>
          </a:p>
          <a:p>
            <a:pPr eaLnBrk="1" hangingPunct="1">
              <a:spcBef>
                <a:spcPct val="50000"/>
              </a:spcBef>
            </a:pPr>
            <a:r>
              <a:rPr lang="en-US" altLang="en-US" sz="2400" b="1">
                <a:sym typeface="Symbol" panose="05050102010706020507" pitchFamily="18" charset="2"/>
              </a:rPr>
              <a:t>Combined Process (AFC = </a:t>
            </a:r>
            <a:r>
              <a:rPr lang="en-US" altLang="en-US" sz="2000" b="1">
                <a:sym typeface="Symbol" panose="05050102010706020507" pitchFamily="18" charset="2"/>
              </a:rPr>
              <a:t>Assimilation + Fractional Crystallization)</a:t>
            </a:r>
          </a:p>
        </p:txBody>
      </p:sp>
      <p:sp>
        <p:nvSpPr>
          <p:cNvPr id="5" name="Rectangle 4"/>
          <p:cNvSpPr>
            <a:spLocks noChangeArrowheads="1"/>
          </p:cNvSpPr>
          <p:nvPr/>
        </p:nvSpPr>
        <p:spPr bwMode="auto">
          <a:xfrm>
            <a:off x="1676400" y="2895600"/>
            <a:ext cx="8839200" cy="2209800"/>
          </a:xfrm>
          <a:prstGeom prst="rect">
            <a:avLst/>
          </a:prstGeom>
          <a:noFill/>
          <a:ln w="5715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3221322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 04-0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7939"/>
            <a:ext cx="807720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5483226" y="111125"/>
            <a:ext cx="4867275" cy="584200"/>
          </a:xfrm>
          <a:prstGeom prst="rect">
            <a:avLst/>
          </a:prstGeom>
          <a:solidFill>
            <a:schemeClr val="bg1"/>
          </a:solidFill>
          <a:ln w="38100">
            <a:solidFill>
              <a:srgbClr val="FF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ym typeface="Symbol" panose="05050102010706020507" pitchFamily="18" charset="2"/>
              </a:rPr>
              <a:t>Fractional Crystallization</a:t>
            </a:r>
            <a:endParaRPr lang="en-US" altLang="en-US" sz="2400" b="1">
              <a:sym typeface="Symbol" panose="05050102010706020507" pitchFamily="18" charset="2"/>
            </a:endParaRPr>
          </a:p>
        </p:txBody>
      </p:sp>
      <p:sp>
        <p:nvSpPr>
          <p:cNvPr id="10244" name="Text Box 4"/>
          <p:cNvSpPr txBox="1">
            <a:spLocks noChangeArrowheads="1"/>
          </p:cNvSpPr>
          <p:nvPr/>
        </p:nvSpPr>
        <p:spPr bwMode="auto">
          <a:xfrm>
            <a:off x="1928813" y="5915026"/>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ym typeface="Symbol" panose="05050102010706020507" pitchFamily="18" charset="2"/>
              </a:rPr>
              <a:t>magma composition progressively changes as crystals are physically “removed” from the magma.</a:t>
            </a:r>
          </a:p>
        </p:txBody>
      </p:sp>
    </p:spTree>
    <p:extLst>
      <p:ext uri="{BB962C8B-B14F-4D97-AF65-F5344CB8AC3E}">
        <p14:creationId xmlns:p14="http://schemas.microsoft.com/office/powerpoint/2010/main" val="3830761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Grot_04_05 part 1_nc"/>
          <p:cNvPicPr>
            <a:picLocks noChangeAspect="1" noChangeArrowheads="1"/>
          </p:cNvPicPr>
          <p:nvPr/>
        </p:nvPicPr>
        <p:blipFill>
          <a:blip r:embed="rId2">
            <a:extLst>
              <a:ext uri="{28A0092B-C50C-407E-A947-70E740481C1C}">
                <a14:useLocalDpi xmlns:a14="http://schemas.microsoft.com/office/drawing/2010/main" val="0"/>
              </a:ext>
            </a:extLst>
          </a:blip>
          <a:srcRect b="11583"/>
          <a:stretch>
            <a:fillRect/>
          </a:stretch>
        </p:blipFill>
        <p:spPr bwMode="auto">
          <a:xfrm>
            <a:off x="1524000" y="835025"/>
            <a:ext cx="91440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2667001" y="152400"/>
            <a:ext cx="4867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ym typeface="Symbol" panose="05050102010706020507" pitchFamily="18" charset="2"/>
              </a:rPr>
              <a:t>Bowen’s Reaction Series</a:t>
            </a:r>
            <a:endParaRPr lang="en-US" altLang="en-US" sz="2400" b="1">
              <a:sym typeface="Symbol" panose="05050102010706020507" pitchFamily="18" charset="2"/>
            </a:endParaRPr>
          </a:p>
        </p:txBody>
      </p:sp>
      <p:sp>
        <p:nvSpPr>
          <p:cNvPr id="11268" name="Text Box 6"/>
          <p:cNvSpPr txBox="1">
            <a:spLocks noChangeArrowheads="1"/>
          </p:cNvSpPr>
          <p:nvPr/>
        </p:nvSpPr>
        <p:spPr bwMode="auto">
          <a:xfrm>
            <a:off x="1827213" y="4111626"/>
            <a:ext cx="78851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400" b="1">
                <a:sym typeface="Symbol" panose="05050102010706020507" pitchFamily="18" charset="2"/>
              </a:rPr>
              <a:t>  Theoretical order in which common igneous crystallize, and generally speaking correct!</a:t>
            </a:r>
          </a:p>
        </p:txBody>
      </p:sp>
      <p:sp>
        <p:nvSpPr>
          <p:cNvPr id="11269" name="Text Box 7"/>
          <p:cNvSpPr txBox="1">
            <a:spLocks noChangeArrowheads="1"/>
          </p:cNvSpPr>
          <p:nvPr/>
        </p:nvSpPr>
        <p:spPr bwMode="auto">
          <a:xfrm>
            <a:off x="1849439" y="5200651"/>
            <a:ext cx="8626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400" b="1">
                <a:sym typeface="Symbol" panose="05050102010706020507" pitchFamily="18" charset="2"/>
              </a:rPr>
              <a:t>  Used in early 1900’s (by N.L. Bowen) to explain the origin of granite from primary basaltic magmas.  True only in rare cases.</a:t>
            </a:r>
          </a:p>
        </p:txBody>
      </p:sp>
    </p:spTree>
    <p:extLst>
      <p:ext uri="{BB962C8B-B14F-4D97-AF65-F5344CB8AC3E}">
        <p14:creationId xmlns:p14="http://schemas.microsoft.com/office/powerpoint/2010/main" val="20401229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A 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44514"/>
            <a:ext cx="8915400"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1981200" y="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ym typeface="Symbol" panose="05050102010706020507" pitchFamily="18" charset="2"/>
              </a:rPr>
              <a:t>Fractional Crystallization </a:t>
            </a:r>
            <a:endParaRPr lang="en-US" altLang="en-US" sz="2400" b="1">
              <a:sym typeface="Symbol" panose="05050102010706020507" pitchFamily="18" charset="2"/>
            </a:endParaRPr>
          </a:p>
        </p:txBody>
      </p:sp>
      <p:sp>
        <p:nvSpPr>
          <p:cNvPr id="12292" name="Text Box 4"/>
          <p:cNvSpPr txBox="1">
            <a:spLocks noChangeArrowheads="1"/>
          </p:cNvSpPr>
          <p:nvPr/>
        </p:nvSpPr>
        <p:spPr bwMode="auto">
          <a:xfrm>
            <a:off x="7543800" y="55626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ym typeface="Symbol" panose="05050102010706020507" pitchFamily="18" charset="2"/>
              </a:rPr>
              <a:t>Basaltic Magma </a:t>
            </a:r>
            <a:endParaRPr lang="en-US" altLang="en-US" sz="2400" b="1">
              <a:sym typeface="Symbol" panose="05050102010706020507" pitchFamily="18" charset="2"/>
            </a:endParaRPr>
          </a:p>
        </p:txBody>
      </p:sp>
      <p:sp>
        <p:nvSpPr>
          <p:cNvPr id="12293" name="Line 5"/>
          <p:cNvSpPr>
            <a:spLocks noChangeShapeType="1"/>
          </p:cNvSpPr>
          <p:nvPr/>
        </p:nvSpPr>
        <p:spPr bwMode="auto">
          <a:xfrm flipH="1">
            <a:off x="4876800" y="5867400"/>
            <a:ext cx="2286000" cy="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4" name="Text Box 6"/>
          <p:cNvSpPr txBox="1">
            <a:spLocks noChangeArrowheads="1"/>
          </p:cNvSpPr>
          <p:nvPr/>
        </p:nvSpPr>
        <p:spPr bwMode="auto">
          <a:xfrm>
            <a:off x="1752600" y="5486401"/>
            <a:ext cx="281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sym typeface="Symbol" panose="05050102010706020507" pitchFamily="18" charset="2"/>
              </a:rPr>
              <a:t>Remaining Magma is Andesitic </a:t>
            </a:r>
          </a:p>
        </p:txBody>
      </p:sp>
    </p:spTree>
    <p:extLst>
      <p:ext uri="{BB962C8B-B14F-4D97-AF65-F5344CB8AC3E}">
        <p14:creationId xmlns:p14="http://schemas.microsoft.com/office/powerpoint/2010/main" val="2951723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4" y="1560514"/>
            <a:ext cx="8535987"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1878014" y="1068388"/>
            <a:ext cx="96212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dirty="0" smtClean="0">
                <a:solidFill>
                  <a:schemeClr val="bg1"/>
                </a:solidFill>
                <a:latin typeface="Verdana" panose="020B0604030504040204" pitchFamily="34" charset="0"/>
              </a:rPr>
              <a:t>intrusion</a:t>
            </a:r>
            <a:endParaRPr lang="en-US" altLang="en-US" sz="1200" b="1" dirty="0">
              <a:solidFill>
                <a:schemeClr val="bg1"/>
              </a:solidFill>
              <a:latin typeface="Verdana" panose="020B0604030504040204" pitchFamily="34" charset="0"/>
            </a:endParaRPr>
          </a:p>
        </p:txBody>
      </p:sp>
      <p:sp>
        <p:nvSpPr>
          <p:cNvPr id="15364" name="Rectangle 4"/>
          <p:cNvSpPr>
            <a:spLocks noChangeArrowheads="1"/>
          </p:cNvSpPr>
          <p:nvPr/>
        </p:nvSpPr>
        <p:spPr bwMode="auto">
          <a:xfrm>
            <a:off x="3025775" y="3486151"/>
            <a:ext cx="8524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Olivine</a:t>
            </a:r>
          </a:p>
          <a:p>
            <a:pPr eaLnBrk="1" hangingPunct="1">
              <a:lnSpc>
                <a:spcPct val="90000"/>
              </a:lnSpc>
              <a:spcBef>
                <a:spcPct val="0"/>
              </a:spcBef>
              <a:buFontTx/>
              <a:buNone/>
            </a:pPr>
            <a:r>
              <a:rPr lang="en-US" altLang="en-US" sz="1200" b="1">
                <a:latin typeface="Verdana" panose="020B0604030504040204" pitchFamily="34" charset="0"/>
              </a:rPr>
              <a:t>crystals</a:t>
            </a:r>
          </a:p>
        </p:txBody>
      </p:sp>
      <p:sp>
        <p:nvSpPr>
          <p:cNvPr id="15365" name="Rectangle 5"/>
          <p:cNvSpPr>
            <a:spLocks noChangeArrowheads="1"/>
          </p:cNvSpPr>
          <p:nvPr/>
        </p:nvSpPr>
        <p:spPr bwMode="auto">
          <a:xfrm>
            <a:off x="2959100" y="3192464"/>
            <a:ext cx="946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~1200°C</a:t>
            </a:r>
          </a:p>
        </p:txBody>
      </p:sp>
      <p:sp>
        <p:nvSpPr>
          <p:cNvPr id="15366" name="Rectangle 6"/>
          <p:cNvSpPr>
            <a:spLocks noChangeArrowheads="1"/>
          </p:cNvSpPr>
          <p:nvPr/>
        </p:nvSpPr>
        <p:spPr bwMode="auto">
          <a:xfrm>
            <a:off x="2005013" y="4429126"/>
            <a:ext cx="16383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Magma with</a:t>
            </a:r>
          </a:p>
          <a:p>
            <a:pPr eaLnBrk="1" hangingPunct="1">
              <a:lnSpc>
                <a:spcPct val="90000"/>
              </a:lnSpc>
              <a:spcBef>
                <a:spcPct val="0"/>
              </a:spcBef>
              <a:buFontTx/>
              <a:buNone/>
            </a:pPr>
            <a:r>
              <a:rPr lang="en-US" altLang="en-US" sz="1200" b="1">
                <a:latin typeface="Verdana" panose="020B0604030504040204" pitchFamily="34" charset="0"/>
              </a:rPr>
              <a:t>composition A</a:t>
            </a:r>
          </a:p>
        </p:txBody>
      </p:sp>
      <p:sp>
        <p:nvSpPr>
          <p:cNvPr id="15367" name="Line 7"/>
          <p:cNvSpPr>
            <a:spLocks noChangeShapeType="1"/>
          </p:cNvSpPr>
          <p:nvPr/>
        </p:nvSpPr>
        <p:spPr bwMode="auto">
          <a:xfrm flipH="1" flipV="1">
            <a:off x="2354263" y="1485900"/>
            <a:ext cx="101600" cy="857250"/>
          </a:xfrm>
          <a:prstGeom prst="line">
            <a:avLst/>
          </a:prstGeom>
          <a:noFill/>
          <a:ln w="28575">
            <a:solidFill>
              <a:schemeClr val="tx1"/>
            </a:solidFill>
            <a:round/>
            <a:headEnd/>
            <a:tailEnd/>
          </a:ln>
          <a:effectLst>
            <a:outerShdw dist="254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368" name="Line 8"/>
          <p:cNvSpPr>
            <a:spLocks noChangeShapeType="1"/>
          </p:cNvSpPr>
          <p:nvPr/>
        </p:nvSpPr>
        <p:spPr bwMode="auto">
          <a:xfrm flipH="1" flipV="1">
            <a:off x="2543176" y="3397250"/>
            <a:ext cx="538163" cy="217488"/>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369" name="Line 9"/>
          <p:cNvSpPr>
            <a:spLocks noChangeShapeType="1"/>
          </p:cNvSpPr>
          <p:nvPr/>
        </p:nvSpPr>
        <p:spPr bwMode="auto">
          <a:xfrm flipH="1">
            <a:off x="2589214" y="3611564"/>
            <a:ext cx="484187" cy="65087"/>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370" name="Line 10"/>
          <p:cNvSpPr>
            <a:spLocks noChangeShapeType="1"/>
          </p:cNvSpPr>
          <p:nvPr/>
        </p:nvSpPr>
        <p:spPr bwMode="auto">
          <a:xfrm flipV="1">
            <a:off x="2576514" y="3922714"/>
            <a:ext cx="73025" cy="523875"/>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371" name="Rectangle 11"/>
          <p:cNvSpPr>
            <a:spLocks noChangeArrowheads="1"/>
          </p:cNvSpPr>
          <p:nvPr/>
        </p:nvSpPr>
        <p:spPr bwMode="auto">
          <a:xfrm>
            <a:off x="1755775" y="5354639"/>
            <a:ext cx="210978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chemeClr val="bg1"/>
                </a:solidFill>
                <a:latin typeface="Verdana" panose="020B0604030504040204" pitchFamily="34" charset="0"/>
              </a:rPr>
              <a:t>Olivine crystallizes</a:t>
            </a:r>
          </a:p>
          <a:p>
            <a:pPr eaLnBrk="1" hangingPunct="1">
              <a:spcBef>
                <a:spcPct val="0"/>
              </a:spcBef>
              <a:buFontTx/>
              <a:buNone/>
            </a:pPr>
            <a:r>
              <a:rPr lang="en-US" altLang="en-US" sz="1600" b="1">
                <a:solidFill>
                  <a:schemeClr val="bg1"/>
                </a:solidFill>
                <a:latin typeface="Verdana" panose="020B0604030504040204" pitchFamily="34" charset="0"/>
              </a:rPr>
              <a:t>first.</a:t>
            </a:r>
          </a:p>
        </p:txBody>
      </p:sp>
    </p:spTree>
    <p:extLst>
      <p:ext uri="{BB962C8B-B14F-4D97-AF65-F5344CB8AC3E}">
        <p14:creationId xmlns:p14="http://schemas.microsoft.com/office/powerpoint/2010/main" val="4509639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4" y="1560514"/>
            <a:ext cx="8535987"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1878014" y="1068388"/>
            <a:ext cx="9921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solidFill>
                  <a:schemeClr val="bg1"/>
                </a:solidFill>
                <a:latin typeface="Verdana" panose="020B0604030504040204" pitchFamily="34" charset="0"/>
              </a:rPr>
              <a:t>Palisades</a:t>
            </a:r>
          </a:p>
          <a:p>
            <a:pPr eaLnBrk="1" hangingPunct="1">
              <a:lnSpc>
                <a:spcPct val="90000"/>
              </a:lnSpc>
              <a:spcBef>
                <a:spcPct val="0"/>
              </a:spcBef>
              <a:buFontTx/>
              <a:buNone/>
            </a:pPr>
            <a:r>
              <a:rPr lang="en-US" altLang="en-US" sz="1200" b="1">
                <a:solidFill>
                  <a:schemeClr val="bg1"/>
                </a:solidFill>
                <a:latin typeface="Verdana" panose="020B0604030504040204" pitchFamily="34" charset="0"/>
              </a:rPr>
              <a:t>intrusion</a:t>
            </a:r>
          </a:p>
        </p:txBody>
      </p:sp>
      <p:sp>
        <p:nvSpPr>
          <p:cNvPr id="17412" name="Rectangle 4"/>
          <p:cNvSpPr>
            <a:spLocks noChangeArrowheads="1"/>
          </p:cNvSpPr>
          <p:nvPr/>
        </p:nvSpPr>
        <p:spPr bwMode="auto">
          <a:xfrm>
            <a:off x="3025775" y="3486151"/>
            <a:ext cx="8524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Olivine</a:t>
            </a:r>
          </a:p>
          <a:p>
            <a:pPr eaLnBrk="1" hangingPunct="1">
              <a:lnSpc>
                <a:spcPct val="90000"/>
              </a:lnSpc>
              <a:spcBef>
                <a:spcPct val="0"/>
              </a:spcBef>
              <a:buFontTx/>
              <a:buNone/>
            </a:pPr>
            <a:r>
              <a:rPr lang="en-US" altLang="en-US" sz="1200" b="1">
                <a:latin typeface="Verdana" panose="020B0604030504040204" pitchFamily="34" charset="0"/>
              </a:rPr>
              <a:t>crystals</a:t>
            </a:r>
          </a:p>
        </p:txBody>
      </p:sp>
      <p:sp>
        <p:nvSpPr>
          <p:cNvPr id="17413" name="Rectangle 5"/>
          <p:cNvSpPr>
            <a:spLocks noChangeArrowheads="1"/>
          </p:cNvSpPr>
          <p:nvPr/>
        </p:nvSpPr>
        <p:spPr bwMode="auto">
          <a:xfrm>
            <a:off x="2959100" y="3192464"/>
            <a:ext cx="946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~1200°C</a:t>
            </a:r>
          </a:p>
        </p:txBody>
      </p:sp>
      <p:sp>
        <p:nvSpPr>
          <p:cNvPr id="17414" name="Rectangle 6"/>
          <p:cNvSpPr>
            <a:spLocks noChangeArrowheads="1"/>
          </p:cNvSpPr>
          <p:nvPr/>
        </p:nvSpPr>
        <p:spPr bwMode="auto">
          <a:xfrm>
            <a:off x="2005013" y="4429126"/>
            <a:ext cx="16383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Magma with</a:t>
            </a:r>
          </a:p>
          <a:p>
            <a:pPr eaLnBrk="1" hangingPunct="1">
              <a:lnSpc>
                <a:spcPct val="90000"/>
              </a:lnSpc>
              <a:spcBef>
                <a:spcPct val="0"/>
              </a:spcBef>
              <a:buFontTx/>
              <a:buNone/>
            </a:pPr>
            <a:r>
              <a:rPr lang="en-US" altLang="en-US" sz="1200" b="1">
                <a:latin typeface="Verdana" panose="020B0604030504040204" pitchFamily="34" charset="0"/>
              </a:rPr>
              <a:t>composition A</a:t>
            </a:r>
          </a:p>
        </p:txBody>
      </p:sp>
      <p:sp>
        <p:nvSpPr>
          <p:cNvPr id="17415" name="Line 7"/>
          <p:cNvSpPr>
            <a:spLocks noChangeShapeType="1"/>
          </p:cNvSpPr>
          <p:nvPr/>
        </p:nvSpPr>
        <p:spPr bwMode="auto">
          <a:xfrm flipH="1" flipV="1">
            <a:off x="2354263" y="1485900"/>
            <a:ext cx="101600" cy="857250"/>
          </a:xfrm>
          <a:prstGeom prst="line">
            <a:avLst/>
          </a:prstGeom>
          <a:noFill/>
          <a:ln w="28575">
            <a:solidFill>
              <a:schemeClr val="tx1"/>
            </a:solidFill>
            <a:round/>
            <a:headEnd/>
            <a:tailEnd/>
          </a:ln>
          <a:effectLst>
            <a:outerShdw dist="254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16" name="Line 8"/>
          <p:cNvSpPr>
            <a:spLocks noChangeShapeType="1"/>
          </p:cNvSpPr>
          <p:nvPr/>
        </p:nvSpPr>
        <p:spPr bwMode="auto">
          <a:xfrm flipH="1" flipV="1">
            <a:off x="2543176" y="3397250"/>
            <a:ext cx="538163" cy="217488"/>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17" name="Line 9"/>
          <p:cNvSpPr>
            <a:spLocks noChangeShapeType="1"/>
          </p:cNvSpPr>
          <p:nvPr/>
        </p:nvSpPr>
        <p:spPr bwMode="auto">
          <a:xfrm flipH="1">
            <a:off x="2589214" y="3611564"/>
            <a:ext cx="484187" cy="65087"/>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18" name="Line 10"/>
          <p:cNvSpPr>
            <a:spLocks noChangeShapeType="1"/>
          </p:cNvSpPr>
          <p:nvPr/>
        </p:nvSpPr>
        <p:spPr bwMode="auto">
          <a:xfrm flipV="1">
            <a:off x="2576514" y="3922714"/>
            <a:ext cx="73025" cy="523875"/>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19" name="Rectangle 11"/>
          <p:cNvSpPr>
            <a:spLocks noChangeArrowheads="1"/>
          </p:cNvSpPr>
          <p:nvPr/>
        </p:nvSpPr>
        <p:spPr bwMode="auto">
          <a:xfrm>
            <a:off x="4343401" y="4092575"/>
            <a:ext cx="779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Olivine</a:t>
            </a:r>
          </a:p>
        </p:txBody>
      </p:sp>
      <p:sp>
        <p:nvSpPr>
          <p:cNvPr id="17420" name="Rectangle 12"/>
          <p:cNvSpPr>
            <a:spLocks noChangeArrowheads="1"/>
          </p:cNvSpPr>
          <p:nvPr/>
        </p:nvSpPr>
        <p:spPr bwMode="auto">
          <a:xfrm>
            <a:off x="5035551" y="3392488"/>
            <a:ext cx="114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Plagioclase</a:t>
            </a:r>
          </a:p>
          <a:p>
            <a:pPr eaLnBrk="1" hangingPunct="1">
              <a:spcBef>
                <a:spcPct val="0"/>
              </a:spcBef>
              <a:buFontTx/>
              <a:buNone/>
            </a:pPr>
            <a:r>
              <a:rPr lang="en-US" altLang="en-US" sz="1200" b="1">
                <a:latin typeface="Verdana" panose="020B0604030504040204" pitchFamily="34" charset="0"/>
              </a:rPr>
              <a:t>feldspar</a:t>
            </a:r>
          </a:p>
        </p:txBody>
      </p:sp>
      <p:sp>
        <p:nvSpPr>
          <p:cNvPr id="17421" name="Rectangle 13"/>
          <p:cNvSpPr>
            <a:spLocks noChangeArrowheads="1"/>
          </p:cNvSpPr>
          <p:nvPr/>
        </p:nvSpPr>
        <p:spPr bwMode="auto">
          <a:xfrm>
            <a:off x="5035551" y="3871914"/>
            <a:ext cx="987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Pyroxene</a:t>
            </a:r>
          </a:p>
        </p:txBody>
      </p:sp>
      <p:sp>
        <p:nvSpPr>
          <p:cNvPr id="17422" name="Rectangle 14"/>
          <p:cNvSpPr>
            <a:spLocks noChangeArrowheads="1"/>
          </p:cNvSpPr>
          <p:nvPr/>
        </p:nvSpPr>
        <p:spPr bwMode="auto">
          <a:xfrm>
            <a:off x="3776663" y="4475164"/>
            <a:ext cx="16383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Magma with</a:t>
            </a:r>
          </a:p>
          <a:p>
            <a:pPr eaLnBrk="1" hangingPunct="1">
              <a:lnSpc>
                <a:spcPct val="90000"/>
              </a:lnSpc>
              <a:spcBef>
                <a:spcPct val="0"/>
              </a:spcBef>
              <a:buFontTx/>
              <a:buNone/>
            </a:pPr>
            <a:r>
              <a:rPr lang="en-US" altLang="en-US" sz="1200" b="1">
                <a:latin typeface="Verdana" panose="020B0604030504040204" pitchFamily="34" charset="0"/>
              </a:rPr>
              <a:t>composition B</a:t>
            </a:r>
          </a:p>
        </p:txBody>
      </p:sp>
      <p:sp>
        <p:nvSpPr>
          <p:cNvPr id="17423" name="Line 15"/>
          <p:cNvSpPr>
            <a:spLocks noChangeShapeType="1"/>
          </p:cNvSpPr>
          <p:nvPr/>
        </p:nvSpPr>
        <p:spPr bwMode="auto">
          <a:xfrm flipH="1" flipV="1">
            <a:off x="4710114" y="3508376"/>
            <a:ext cx="396875" cy="4286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24" name="Line 16"/>
          <p:cNvSpPr>
            <a:spLocks noChangeShapeType="1"/>
          </p:cNvSpPr>
          <p:nvPr/>
        </p:nvSpPr>
        <p:spPr bwMode="auto">
          <a:xfrm flipH="1" flipV="1">
            <a:off x="4738688" y="3724276"/>
            <a:ext cx="393700" cy="27781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25" name="Line 17"/>
          <p:cNvSpPr>
            <a:spLocks noChangeShapeType="1"/>
          </p:cNvSpPr>
          <p:nvPr/>
        </p:nvSpPr>
        <p:spPr bwMode="auto">
          <a:xfrm flipV="1">
            <a:off x="4200526" y="3905251"/>
            <a:ext cx="41275" cy="58896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26" name="Rectangle 18"/>
          <p:cNvSpPr>
            <a:spLocks noChangeArrowheads="1"/>
          </p:cNvSpPr>
          <p:nvPr/>
        </p:nvSpPr>
        <p:spPr bwMode="auto">
          <a:xfrm>
            <a:off x="1755775" y="5354639"/>
            <a:ext cx="210978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chemeClr val="bg1"/>
                </a:solidFill>
                <a:latin typeface="Verdana" panose="020B0604030504040204" pitchFamily="34" charset="0"/>
              </a:rPr>
              <a:t>Olivine crystallizes</a:t>
            </a:r>
          </a:p>
          <a:p>
            <a:pPr eaLnBrk="1" hangingPunct="1">
              <a:spcBef>
                <a:spcPct val="0"/>
              </a:spcBef>
              <a:buFontTx/>
              <a:buNone/>
            </a:pPr>
            <a:r>
              <a:rPr lang="en-US" altLang="en-US" sz="1600" b="1">
                <a:solidFill>
                  <a:schemeClr val="bg1"/>
                </a:solidFill>
                <a:latin typeface="Verdana" panose="020B0604030504040204" pitchFamily="34" charset="0"/>
              </a:rPr>
              <a:t>first.</a:t>
            </a:r>
          </a:p>
        </p:txBody>
      </p:sp>
      <p:sp>
        <p:nvSpPr>
          <p:cNvPr id="17427" name="Rectangle 19"/>
          <p:cNvSpPr>
            <a:spLocks noChangeArrowheads="1"/>
          </p:cNvSpPr>
          <p:nvPr/>
        </p:nvSpPr>
        <p:spPr bwMode="auto">
          <a:xfrm>
            <a:off x="3984625" y="5354639"/>
            <a:ext cx="23320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chemeClr val="bg1"/>
                </a:solidFill>
                <a:latin typeface="Verdana" panose="020B0604030504040204" pitchFamily="34" charset="0"/>
              </a:rPr>
              <a:t>Pyroxene and plagioclase</a:t>
            </a:r>
          </a:p>
          <a:p>
            <a:pPr eaLnBrk="1" hangingPunct="1">
              <a:spcBef>
                <a:spcPct val="0"/>
              </a:spcBef>
              <a:buFontTx/>
              <a:buNone/>
            </a:pPr>
            <a:r>
              <a:rPr lang="en-US" altLang="en-US" sz="1600" b="1">
                <a:solidFill>
                  <a:schemeClr val="bg1"/>
                </a:solidFill>
                <a:latin typeface="Verdana" panose="020B0604030504040204" pitchFamily="34" charset="0"/>
              </a:rPr>
              <a:t>feldspar</a:t>
            </a:r>
          </a:p>
          <a:p>
            <a:pPr eaLnBrk="1" hangingPunct="1">
              <a:spcBef>
                <a:spcPct val="0"/>
              </a:spcBef>
              <a:buFontTx/>
              <a:buNone/>
            </a:pPr>
            <a:r>
              <a:rPr lang="en-US" altLang="en-US" sz="1600" b="1">
                <a:solidFill>
                  <a:schemeClr val="bg1"/>
                </a:solidFill>
                <a:latin typeface="Verdana" panose="020B0604030504040204" pitchFamily="34" charset="0"/>
              </a:rPr>
              <a:t>crystallize.</a:t>
            </a:r>
          </a:p>
        </p:txBody>
      </p:sp>
      <p:sp>
        <p:nvSpPr>
          <p:cNvPr id="17428" name="Rectangle 5"/>
          <p:cNvSpPr>
            <a:spLocks noChangeArrowheads="1"/>
          </p:cNvSpPr>
          <p:nvPr/>
        </p:nvSpPr>
        <p:spPr bwMode="auto">
          <a:xfrm>
            <a:off x="5073650" y="3200401"/>
            <a:ext cx="954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~1100°C</a:t>
            </a:r>
          </a:p>
        </p:txBody>
      </p:sp>
    </p:spTree>
    <p:extLst>
      <p:ext uri="{BB962C8B-B14F-4D97-AF65-F5344CB8AC3E}">
        <p14:creationId xmlns:p14="http://schemas.microsoft.com/office/powerpoint/2010/main" val="37203352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4" y="1560514"/>
            <a:ext cx="8535987"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1878014" y="1068388"/>
            <a:ext cx="9921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solidFill>
                  <a:schemeClr val="bg1"/>
                </a:solidFill>
                <a:latin typeface="Verdana" panose="020B0604030504040204" pitchFamily="34" charset="0"/>
              </a:rPr>
              <a:t>Palisades</a:t>
            </a:r>
          </a:p>
          <a:p>
            <a:pPr eaLnBrk="1" hangingPunct="1">
              <a:lnSpc>
                <a:spcPct val="90000"/>
              </a:lnSpc>
              <a:spcBef>
                <a:spcPct val="0"/>
              </a:spcBef>
              <a:buFontTx/>
              <a:buNone/>
            </a:pPr>
            <a:r>
              <a:rPr lang="en-US" altLang="en-US" sz="1200" b="1">
                <a:solidFill>
                  <a:schemeClr val="bg1"/>
                </a:solidFill>
                <a:latin typeface="Verdana" panose="020B0604030504040204" pitchFamily="34" charset="0"/>
              </a:rPr>
              <a:t>intrusion</a:t>
            </a:r>
          </a:p>
        </p:txBody>
      </p:sp>
      <p:sp>
        <p:nvSpPr>
          <p:cNvPr id="19460" name="Rectangle 4"/>
          <p:cNvSpPr>
            <a:spLocks noChangeArrowheads="1"/>
          </p:cNvSpPr>
          <p:nvPr/>
        </p:nvSpPr>
        <p:spPr bwMode="auto">
          <a:xfrm>
            <a:off x="3025775" y="3486151"/>
            <a:ext cx="8524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Olivine</a:t>
            </a:r>
          </a:p>
          <a:p>
            <a:pPr eaLnBrk="1" hangingPunct="1">
              <a:lnSpc>
                <a:spcPct val="90000"/>
              </a:lnSpc>
              <a:spcBef>
                <a:spcPct val="0"/>
              </a:spcBef>
              <a:buFontTx/>
              <a:buNone/>
            </a:pPr>
            <a:r>
              <a:rPr lang="en-US" altLang="en-US" sz="1200" b="1">
                <a:latin typeface="Verdana" panose="020B0604030504040204" pitchFamily="34" charset="0"/>
              </a:rPr>
              <a:t>crystals</a:t>
            </a:r>
          </a:p>
        </p:txBody>
      </p:sp>
      <p:sp>
        <p:nvSpPr>
          <p:cNvPr id="19461" name="Rectangle 5"/>
          <p:cNvSpPr>
            <a:spLocks noChangeArrowheads="1"/>
          </p:cNvSpPr>
          <p:nvPr/>
        </p:nvSpPr>
        <p:spPr bwMode="auto">
          <a:xfrm>
            <a:off x="2959100" y="3192464"/>
            <a:ext cx="946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~1200°C</a:t>
            </a:r>
          </a:p>
        </p:txBody>
      </p:sp>
      <p:sp>
        <p:nvSpPr>
          <p:cNvPr id="19462" name="Rectangle 6"/>
          <p:cNvSpPr>
            <a:spLocks noChangeArrowheads="1"/>
          </p:cNvSpPr>
          <p:nvPr/>
        </p:nvSpPr>
        <p:spPr bwMode="auto">
          <a:xfrm>
            <a:off x="2005013" y="4429126"/>
            <a:ext cx="16383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Magma with</a:t>
            </a:r>
          </a:p>
          <a:p>
            <a:pPr eaLnBrk="1" hangingPunct="1">
              <a:lnSpc>
                <a:spcPct val="90000"/>
              </a:lnSpc>
              <a:spcBef>
                <a:spcPct val="0"/>
              </a:spcBef>
              <a:buFontTx/>
              <a:buNone/>
            </a:pPr>
            <a:r>
              <a:rPr lang="en-US" altLang="en-US" sz="1200" b="1">
                <a:latin typeface="Verdana" panose="020B0604030504040204" pitchFamily="34" charset="0"/>
              </a:rPr>
              <a:t>composition A</a:t>
            </a:r>
          </a:p>
        </p:txBody>
      </p:sp>
      <p:sp>
        <p:nvSpPr>
          <p:cNvPr id="19463" name="Line 7"/>
          <p:cNvSpPr>
            <a:spLocks noChangeShapeType="1"/>
          </p:cNvSpPr>
          <p:nvPr/>
        </p:nvSpPr>
        <p:spPr bwMode="auto">
          <a:xfrm flipH="1" flipV="1">
            <a:off x="2354263" y="1485900"/>
            <a:ext cx="101600" cy="857250"/>
          </a:xfrm>
          <a:prstGeom prst="line">
            <a:avLst/>
          </a:prstGeom>
          <a:noFill/>
          <a:ln w="28575">
            <a:solidFill>
              <a:schemeClr val="tx1"/>
            </a:solidFill>
            <a:round/>
            <a:headEnd/>
            <a:tailEnd/>
          </a:ln>
          <a:effectLst>
            <a:outerShdw dist="254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64" name="Line 8"/>
          <p:cNvSpPr>
            <a:spLocks noChangeShapeType="1"/>
          </p:cNvSpPr>
          <p:nvPr/>
        </p:nvSpPr>
        <p:spPr bwMode="auto">
          <a:xfrm flipH="1" flipV="1">
            <a:off x="2543176" y="3397250"/>
            <a:ext cx="538163" cy="217488"/>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65" name="Line 9"/>
          <p:cNvSpPr>
            <a:spLocks noChangeShapeType="1"/>
          </p:cNvSpPr>
          <p:nvPr/>
        </p:nvSpPr>
        <p:spPr bwMode="auto">
          <a:xfrm flipH="1">
            <a:off x="2589214" y="3611564"/>
            <a:ext cx="484187" cy="65087"/>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66" name="Line 10"/>
          <p:cNvSpPr>
            <a:spLocks noChangeShapeType="1"/>
          </p:cNvSpPr>
          <p:nvPr/>
        </p:nvSpPr>
        <p:spPr bwMode="auto">
          <a:xfrm flipV="1">
            <a:off x="2576514" y="3922714"/>
            <a:ext cx="73025" cy="523875"/>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67" name="Rectangle 11"/>
          <p:cNvSpPr>
            <a:spLocks noChangeArrowheads="1"/>
          </p:cNvSpPr>
          <p:nvPr/>
        </p:nvSpPr>
        <p:spPr bwMode="auto">
          <a:xfrm>
            <a:off x="1755775" y="5354639"/>
            <a:ext cx="210978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chemeClr val="bg1"/>
                </a:solidFill>
                <a:latin typeface="Verdana" panose="020B0604030504040204" pitchFamily="34" charset="0"/>
              </a:rPr>
              <a:t>Olivine crystallizes</a:t>
            </a:r>
          </a:p>
          <a:p>
            <a:pPr eaLnBrk="1" hangingPunct="1">
              <a:spcBef>
                <a:spcPct val="0"/>
              </a:spcBef>
              <a:buFontTx/>
              <a:buNone/>
            </a:pPr>
            <a:r>
              <a:rPr lang="en-US" altLang="en-US" sz="1600" b="1">
                <a:solidFill>
                  <a:schemeClr val="bg1"/>
                </a:solidFill>
                <a:latin typeface="Verdana" panose="020B0604030504040204" pitchFamily="34" charset="0"/>
              </a:rPr>
              <a:t>first.</a:t>
            </a:r>
          </a:p>
        </p:txBody>
      </p:sp>
      <p:sp>
        <p:nvSpPr>
          <p:cNvPr id="19468" name="Rectangle 12"/>
          <p:cNvSpPr>
            <a:spLocks noChangeArrowheads="1"/>
          </p:cNvSpPr>
          <p:nvPr/>
        </p:nvSpPr>
        <p:spPr bwMode="auto">
          <a:xfrm>
            <a:off x="4343401" y="4092575"/>
            <a:ext cx="779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Olivine</a:t>
            </a:r>
          </a:p>
        </p:txBody>
      </p:sp>
      <p:sp>
        <p:nvSpPr>
          <p:cNvPr id="19469" name="Rectangle 13"/>
          <p:cNvSpPr>
            <a:spLocks noChangeArrowheads="1"/>
          </p:cNvSpPr>
          <p:nvPr/>
        </p:nvSpPr>
        <p:spPr bwMode="auto">
          <a:xfrm>
            <a:off x="5035551" y="3392488"/>
            <a:ext cx="114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Plagioclase</a:t>
            </a:r>
          </a:p>
          <a:p>
            <a:pPr eaLnBrk="1" hangingPunct="1">
              <a:spcBef>
                <a:spcPct val="0"/>
              </a:spcBef>
              <a:buFontTx/>
              <a:buNone/>
            </a:pPr>
            <a:r>
              <a:rPr lang="en-US" altLang="en-US" sz="1200" b="1">
                <a:latin typeface="Verdana" panose="020B0604030504040204" pitchFamily="34" charset="0"/>
              </a:rPr>
              <a:t>feldspar</a:t>
            </a:r>
          </a:p>
        </p:txBody>
      </p:sp>
      <p:sp>
        <p:nvSpPr>
          <p:cNvPr id="19470" name="Rectangle 14"/>
          <p:cNvSpPr>
            <a:spLocks noChangeArrowheads="1"/>
          </p:cNvSpPr>
          <p:nvPr/>
        </p:nvSpPr>
        <p:spPr bwMode="auto">
          <a:xfrm>
            <a:off x="5035551" y="3871914"/>
            <a:ext cx="987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Pyroxene</a:t>
            </a:r>
          </a:p>
        </p:txBody>
      </p:sp>
      <p:sp>
        <p:nvSpPr>
          <p:cNvPr id="19471" name="Rectangle 15"/>
          <p:cNvSpPr>
            <a:spLocks noChangeArrowheads="1"/>
          </p:cNvSpPr>
          <p:nvPr/>
        </p:nvSpPr>
        <p:spPr bwMode="auto">
          <a:xfrm>
            <a:off x="3776663" y="4475164"/>
            <a:ext cx="16383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Magma with</a:t>
            </a:r>
          </a:p>
          <a:p>
            <a:pPr eaLnBrk="1" hangingPunct="1">
              <a:lnSpc>
                <a:spcPct val="90000"/>
              </a:lnSpc>
              <a:spcBef>
                <a:spcPct val="0"/>
              </a:spcBef>
              <a:buFontTx/>
              <a:buNone/>
            </a:pPr>
            <a:r>
              <a:rPr lang="en-US" altLang="en-US" sz="1200" b="1">
                <a:latin typeface="Verdana" panose="020B0604030504040204" pitchFamily="34" charset="0"/>
              </a:rPr>
              <a:t>composition B</a:t>
            </a:r>
          </a:p>
        </p:txBody>
      </p:sp>
      <p:sp>
        <p:nvSpPr>
          <p:cNvPr id="19472" name="Line 16"/>
          <p:cNvSpPr>
            <a:spLocks noChangeShapeType="1"/>
          </p:cNvSpPr>
          <p:nvPr/>
        </p:nvSpPr>
        <p:spPr bwMode="auto">
          <a:xfrm flipH="1" flipV="1">
            <a:off x="4710114" y="3508376"/>
            <a:ext cx="396875" cy="4286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73" name="Line 17"/>
          <p:cNvSpPr>
            <a:spLocks noChangeShapeType="1"/>
          </p:cNvSpPr>
          <p:nvPr/>
        </p:nvSpPr>
        <p:spPr bwMode="auto">
          <a:xfrm flipH="1" flipV="1">
            <a:off x="4738688" y="3724276"/>
            <a:ext cx="393700" cy="27781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74" name="Line 18"/>
          <p:cNvSpPr>
            <a:spLocks noChangeShapeType="1"/>
          </p:cNvSpPr>
          <p:nvPr/>
        </p:nvSpPr>
        <p:spPr bwMode="auto">
          <a:xfrm flipV="1">
            <a:off x="4200526" y="3905251"/>
            <a:ext cx="41275" cy="58896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75" name="Rectangle 19"/>
          <p:cNvSpPr>
            <a:spLocks noChangeArrowheads="1"/>
          </p:cNvSpPr>
          <p:nvPr/>
        </p:nvSpPr>
        <p:spPr bwMode="auto">
          <a:xfrm>
            <a:off x="3984625" y="5354639"/>
            <a:ext cx="23320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chemeClr val="bg1"/>
                </a:solidFill>
                <a:latin typeface="Verdana" panose="020B0604030504040204" pitchFamily="34" charset="0"/>
              </a:rPr>
              <a:t>Pyroxene and plagioclase</a:t>
            </a:r>
          </a:p>
          <a:p>
            <a:pPr eaLnBrk="1" hangingPunct="1">
              <a:spcBef>
                <a:spcPct val="0"/>
              </a:spcBef>
              <a:buFontTx/>
              <a:buNone/>
            </a:pPr>
            <a:r>
              <a:rPr lang="en-US" altLang="en-US" sz="1600" b="1">
                <a:solidFill>
                  <a:schemeClr val="bg1"/>
                </a:solidFill>
                <a:latin typeface="Verdana" panose="020B0604030504040204" pitchFamily="34" charset="0"/>
              </a:rPr>
              <a:t>feldspar</a:t>
            </a:r>
          </a:p>
          <a:p>
            <a:pPr eaLnBrk="1" hangingPunct="1">
              <a:spcBef>
                <a:spcPct val="0"/>
              </a:spcBef>
              <a:buFontTx/>
              <a:buNone/>
            </a:pPr>
            <a:r>
              <a:rPr lang="en-US" altLang="en-US" sz="1600" b="1">
                <a:solidFill>
                  <a:schemeClr val="bg1"/>
                </a:solidFill>
                <a:latin typeface="Verdana" panose="020B0604030504040204" pitchFamily="34" charset="0"/>
              </a:rPr>
              <a:t>crystallize.</a:t>
            </a:r>
          </a:p>
        </p:txBody>
      </p:sp>
      <p:sp>
        <p:nvSpPr>
          <p:cNvPr id="19476" name="Rectangle 20"/>
          <p:cNvSpPr>
            <a:spLocks noChangeArrowheads="1"/>
          </p:cNvSpPr>
          <p:nvPr/>
        </p:nvSpPr>
        <p:spPr bwMode="auto">
          <a:xfrm>
            <a:off x="6423026" y="4095750"/>
            <a:ext cx="779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Olivine</a:t>
            </a:r>
          </a:p>
        </p:txBody>
      </p:sp>
      <p:sp>
        <p:nvSpPr>
          <p:cNvPr id="19477" name="Rectangle 21"/>
          <p:cNvSpPr>
            <a:spLocks noChangeArrowheads="1"/>
          </p:cNvSpPr>
          <p:nvPr/>
        </p:nvSpPr>
        <p:spPr bwMode="auto">
          <a:xfrm>
            <a:off x="7105651" y="3386138"/>
            <a:ext cx="114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Plagioclase</a:t>
            </a:r>
          </a:p>
          <a:p>
            <a:pPr eaLnBrk="1" hangingPunct="1">
              <a:spcBef>
                <a:spcPct val="0"/>
              </a:spcBef>
              <a:buFontTx/>
              <a:buNone/>
            </a:pPr>
            <a:r>
              <a:rPr lang="en-US" altLang="en-US" sz="1200" b="1">
                <a:latin typeface="Verdana" panose="020B0604030504040204" pitchFamily="34" charset="0"/>
              </a:rPr>
              <a:t>feldspar</a:t>
            </a:r>
          </a:p>
        </p:txBody>
      </p:sp>
      <p:sp>
        <p:nvSpPr>
          <p:cNvPr id="19478" name="Rectangle 22"/>
          <p:cNvSpPr>
            <a:spLocks noChangeArrowheads="1"/>
          </p:cNvSpPr>
          <p:nvPr/>
        </p:nvSpPr>
        <p:spPr bwMode="auto">
          <a:xfrm>
            <a:off x="7153276" y="3865564"/>
            <a:ext cx="987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Pyroxene</a:t>
            </a:r>
          </a:p>
        </p:txBody>
      </p:sp>
      <p:sp>
        <p:nvSpPr>
          <p:cNvPr id="19479" name="Rectangle 23"/>
          <p:cNvSpPr>
            <a:spLocks noChangeArrowheads="1"/>
          </p:cNvSpPr>
          <p:nvPr/>
        </p:nvSpPr>
        <p:spPr bwMode="auto">
          <a:xfrm>
            <a:off x="5894388" y="4468814"/>
            <a:ext cx="16383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Magma with</a:t>
            </a:r>
          </a:p>
          <a:p>
            <a:pPr eaLnBrk="1" hangingPunct="1">
              <a:lnSpc>
                <a:spcPct val="90000"/>
              </a:lnSpc>
              <a:spcBef>
                <a:spcPct val="0"/>
              </a:spcBef>
              <a:buFontTx/>
              <a:buNone/>
            </a:pPr>
            <a:r>
              <a:rPr lang="en-US" altLang="en-US" sz="1200" b="1">
                <a:latin typeface="Verdana" panose="020B0604030504040204" pitchFamily="34" charset="0"/>
              </a:rPr>
              <a:t>composition C</a:t>
            </a:r>
          </a:p>
        </p:txBody>
      </p:sp>
      <p:sp>
        <p:nvSpPr>
          <p:cNvPr id="19480" name="Line 24"/>
          <p:cNvSpPr>
            <a:spLocks noChangeShapeType="1"/>
          </p:cNvSpPr>
          <p:nvPr/>
        </p:nvSpPr>
        <p:spPr bwMode="auto">
          <a:xfrm flipH="1" flipV="1">
            <a:off x="6827839" y="3502026"/>
            <a:ext cx="333375" cy="2381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81" name="Line 25"/>
          <p:cNvSpPr>
            <a:spLocks noChangeShapeType="1"/>
          </p:cNvSpPr>
          <p:nvPr/>
        </p:nvSpPr>
        <p:spPr bwMode="auto">
          <a:xfrm flipH="1" flipV="1">
            <a:off x="6808788" y="3717926"/>
            <a:ext cx="393700" cy="27781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82" name="Line 26"/>
          <p:cNvSpPr>
            <a:spLocks noChangeShapeType="1"/>
          </p:cNvSpPr>
          <p:nvPr/>
        </p:nvSpPr>
        <p:spPr bwMode="auto">
          <a:xfrm flipV="1">
            <a:off x="6318251" y="3898901"/>
            <a:ext cx="41275" cy="58896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83" name="Rectangle 27"/>
          <p:cNvSpPr>
            <a:spLocks noChangeArrowheads="1"/>
          </p:cNvSpPr>
          <p:nvPr/>
        </p:nvSpPr>
        <p:spPr bwMode="auto">
          <a:xfrm>
            <a:off x="6096000" y="5354638"/>
            <a:ext cx="1905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chemeClr val="bg1"/>
                </a:solidFill>
                <a:latin typeface="Verdana" panose="020B0604030504040204" pitchFamily="34" charset="0"/>
              </a:rPr>
              <a:t>Pyroxene and</a:t>
            </a:r>
          </a:p>
          <a:p>
            <a:pPr eaLnBrk="1" hangingPunct="1">
              <a:spcBef>
                <a:spcPct val="0"/>
              </a:spcBef>
              <a:buFontTx/>
              <a:buNone/>
            </a:pPr>
            <a:r>
              <a:rPr lang="en-US" altLang="en-US" sz="1600" b="1">
                <a:solidFill>
                  <a:schemeClr val="bg1"/>
                </a:solidFill>
                <a:latin typeface="Verdana" panose="020B0604030504040204" pitchFamily="34" charset="0"/>
              </a:rPr>
              <a:t>plagioclase gradually change in composition.</a:t>
            </a:r>
          </a:p>
        </p:txBody>
      </p:sp>
      <p:sp>
        <p:nvSpPr>
          <p:cNvPr id="19484" name="Rectangle 5"/>
          <p:cNvSpPr>
            <a:spLocks noChangeArrowheads="1"/>
          </p:cNvSpPr>
          <p:nvPr/>
        </p:nvSpPr>
        <p:spPr bwMode="auto">
          <a:xfrm>
            <a:off x="5105400" y="3200401"/>
            <a:ext cx="954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~1100°C</a:t>
            </a:r>
          </a:p>
        </p:txBody>
      </p:sp>
      <p:sp>
        <p:nvSpPr>
          <p:cNvPr id="19485" name="Rectangle 5"/>
          <p:cNvSpPr>
            <a:spLocks noChangeArrowheads="1"/>
          </p:cNvSpPr>
          <p:nvPr/>
        </p:nvSpPr>
        <p:spPr bwMode="auto">
          <a:xfrm>
            <a:off x="7162800" y="3200401"/>
            <a:ext cx="954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~1050°C</a:t>
            </a:r>
          </a:p>
        </p:txBody>
      </p:sp>
    </p:spTree>
    <p:extLst>
      <p:ext uri="{BB962C8B-B14F-4D97-AF65-F5344CB8AC3E}">
        <p14:creationId xmlns:p14="http://schemas.microsoft.com/office/powerpoint/2010/main" val="3836253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4" y="1560514"/>
            <a:ext cx="8535987"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1878014" y="1068388"/>
            <a:ext cx="9921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solidFill>
                  <a:schemeClr val="bg1"/>
                </a:solidFill>
                <a:latin typeface="Verdana" panose="020B0604030504040204" pitchFamily="34" charset="0"/>
              </a:rPr>
              <a:t>Palisades</a:t>
            </a:r>
          </a:p>
          <a:p>
            <a:pPr eaLnBrk="1" hangingPunct="1">
              <a:lnSpc>
                <a:spcPct val="90000"/>
              </a:lnSpc>
              <a:spcBef>
                <a:spcPct val="0"/>
              </a:spcBef>
              <a:buFontTx/>
              <a:buNone/>
            </a:pPr>
            <a:r>
              <a:rPr lang="en-US" altLang="en-US" sz="1200" b="1">
                <a:solidFill>
                  <a:schemeClr val="bg1"/>
                </a:solidFill>
                <a:latin typeface="Verdana" panose="020B0604030504040204" pitchFamily="34" charset="0"/>
              </a:rPr>
              <a:t>intrusion</a:t>
            </a:r>
          </a:p>
        </p:txBody>
      </p:sp>
      <p:sp>
        <p:nvSpPr>
          <p:cNvPr id="21508" name="Rectangle 4"/>
          <p:cNvSpPr>
            <a:spLocks noChangeArrowheads="1"/>
          </p:cNvSpPr>
          <p:nvPr/>
        </p:nvSpPr>
        <p:spPr bwMode="auto">
          <a:xfrm>
            <a:off x="3025775" y="3486151"/>
            <a:ext cx="8524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Olivine</a:t>
            </a:r>
          </a:p>
          <a:p>
            <a:pPr eaLnBrk="1" hangingPunct="1">
              <a:lnSpc>
                <a:spcPct val="90000"/>
              </a:lnSpc>
              <a:spcBef>
                <a:spcPct val="0"/>
              </a:spcBef>
              <a:buFontTx/>
              <a:buNone/>
            </a:pPr>
            <a:r>
              <a:rPr lang="en-US" altLang="en-US" sz="1200" b="1">
                <a:latin typeface="Verdana" panose="020B0604030504040204" pitchFamily="34" charset="0"/>
              </a:rPr>
              <a:t>crystals</a:t>
            </a:r>
          </a:p>
        </p:txBody>
      </p:sp>
      <p:sp>
        <p:nvSpPr>
          <p:cNvPr id="21509" name="Rectangle 5"/>
          <p:cNvSpPr>
            <a:spLocks noChangeArrowheads="1"/>
          </p:cNvSpPr>
          <p:nvPr/>
        </p:nvSpPr>
        <p:spPr bwMode="auto">
          <a:xfrm>
            <a:off x="2959100" y="3192464"/>
            <a:ext cx="946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~1200°C</a:t>
            </a:r>
          </a:p>
        </p:txBody>
      </p:sp>
      <p:sp>
        <p:nvSpPr>
          <p:cNvPr id="21510" name="Rectangle 6"/>
          <p:cNvSpPr>
            <a:spLocks noChangeArrowheads="1"/>
          </p:cNvSpPr>
          <p:nvPr/>
        </p:nvSpPr>
        <p:spPr bwMode="auto">
          <a:xfrm>
            <a:off x="2005013" y="4429126"/>
            <a:ext cx="16383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Magma with</a:t>
            </a:r>
          </a:p>
          <a:p>
            <a:pPr eaLnBrk="1" hangingPunct="1">
              <a:lnSpc>
                <a:spcPct val="90000"/>
              </a:lnSpc>
              <a:spcBef>
                <a:spcPct val="0"/>
              </a:spcBef>
              <a:buFontTx/>
              <a:buNone/>
            </a:pPr>
            <a:r>
              <a:rPr lang="en-US" altLang="en-US" sz="1200" b="1">
                <a:latin typeface="Verdana" panose="020B0604030504040204" pitchFamily="34" charset="0"/>
              </a:rPr>
              <a:t>composition A</a:t>
            </a:r>
          </a:p>
        </p:txBody>
      </p:sp>
      <p:sp>
        <p:nvSpPr>
          <p:cNvPr id="21511" name="Line 7"/>
          <p:cNvSpPr>
            <a:spLocks noChangeShapeType="1"/>
          </p:cNvSpPr>
          <p:nvPr/>
        </p:nvSpPr>
        <p:spPr bwMode="auto">
          <a:xfrm flipH="1" flipV="1">
            <a:off x="2354263" y="1485900"/>
            <a:ext cx="101600" cy="857250"/>
          </a:xfrm>
          <a:prstGeom prst="line">
            <a:avLst/>
          </a:prstGeom>
          <a:noFill/>
          <a:ln w="28575">
            <a:solidFill>
              <a:schemeClr val="tx1"/>
            </a:solidFill>
            <a:round/>
            <a:headEnd/>
            <a:tailEnd/>
          </a:ln>
          <a:effectLst>
            <a:outerShdw dist="254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12" name="Line 8"/>
          <p:cNvSpPr>
            <a:spLocks noChangeShapeType="1"/>
          </p:cNvSpPr>
          <p:nvPr/>
        </p:nvSpPr>
        <p:spPr bwMode="auto">
          <a:xfrm flipH="1" flipV="1">
            <a:off x="2543176" y="3397250"/>
            <a:ext cx="538163" cy="217488"/>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13" name="Line 9"/>
          <p:cNvSpPr>
            <a:spLocks noChangeShapeType="1"/>
          </p:cNvSpPr>
          <p:nvPr/>
        </p:nvSpPr>
        <p:spPr bwMode="auto">
          <a:xfrm flipH="1">
            <a:off x="2589214" y="3611564"/>
            <a:ext cx="484187" cy="65087"/>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14" name="Line 10"/>
          <p:cNvSpPr>
            <a:spLocks noChangeShapeType="1"/>
          </p:cNvSpPr>
          <p:nvPr/>
        </p:nvSpPr>
        <p:spPr bwMode="auto">
          <a:xfrm flipV="1">
            <a:off x="2576514" y="3922714"/>
            <a:ext cx="73025" cy="523875"/>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15" name="Rectangle 11"/>
          <p:cNvSpPr>
            <a:spLocks noChangeArrowheads="1"/>
          </p:cNvSpPr>
          <p:nvPr/>
        </p:nvSpPr>
        <p:spPr bwMode="auto">
          <a:xfrm>
            <a:off x="1755775" y="5354639"/>
            <a:ext cx="210978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chemeClr val="bg1"/>
                </a:solidFill>
                <a:latin typeface="Verdana" panose="020B0604030504040204" pitchFamily="34" charset="0"/>
              </a:rPr>
              <a:t>Olivine crystallizes</a:t>
            </a:r>
          </a:p>
          <a:p>
            <a:pPr eaLnBrk="1" hangingPunct="1">
              <a:spcBef>
                <a:spcPct val="0"/>
              </a:spcBef>
              <a:buFontTx/>
              <a:buNone/>
            </a:pPr>
            <a:r>
              <a:rPr lang="en-US" altLang="en-US" sz="1600" b="1">
                <a:solidFill>
                  <a:schemeClr val="bg1"/>
                </a:solidFill>
                <a:latin typeface="Verdana" panose="020B0604030504040204" pitchFamily="34" charset="0"/>
              </a:rPr>
              <a:t>first.</a:t>
            </a:r>
          </a:p>
        </p:txBody>
      </p:sp>
      <p:sp>
        <p:nvSpPr>
          <p:cNvPr id="21516" name="Rectangle 12"/>
          <p:cNvSpPr>
            <a:spLocks noChangeArrowheads="1"/>
          </p:cNvSpPr>
          <p:nvPr/>
        </p:nvSpPr>
        <p:spPr bwMode="auto">
          <a:xfrm>
            <a:off x="4343401" y="4092575"/>
            <a:ext cx="779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Olivine</a:t>
            </a:r>
          </a:p>
        </p:txBody>
      </p:sp>
      <p:sp>
        <p:nvSpPr>
          <p:cNvPr id="21517" name="Rectangle 13"/>
          <p:cNvSpPr>
            <a:spLocks noChangeArrowheads="1"/>
          </p:cNvSpPr>
          <p:nvPr/>
        </p:nvSpPr>
        <p:spPr bwMode="auto">
          <a:xfrm>
            <a:off x="5035551" y="3392488"/>
            <a:ext cx="114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Plagioclase</a:t>
            </a:r>
          </a:p>
          <a:p>
            <a:pPr eaLnBrk="1" hangingPunct="1">
              <a:spcBef>
                <a:spcPct val="0"/>
              </a:spcBef>
              <a:buFontTx/>
              <a:buNone/>
            </a:pPr>
            <a:r>
              <a:rPr lang="en-US" altLang="en-US" sz="1200" b="1">
                <a:latin typeface="Verdana" panose="020B0604030504040204" pitchFamily="34" charset="0"/>
              </a:rPr>
              <a:t>feldspar</a:t>
            </a:r>
          </a:p>
        </p:txBody>
      </p:sp>
      <p:sp>
        <p:nvSpPr>
          <p:cNvPr id="21518" name="Rectangle 14"/>
          <p:cNvSpPr>
            <a:spLocks noChangeArrowheads="1"/>
          </p:cNvSpPr>
          <p:nvPr/>
        </p:nvSpPr>
        <p:spPr bwMode="auto">
          <a:xfrm>
            <a:off x="5035551" y="3871914"/>
            <a:ext cx="987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Pyroxene</a:t>
            </a:r>
          </a:p>
        </p:txBody>
      </p:sp>
      <p:sp>
        <p:nvSpPr>
          <p:cNvPr id="21519" name="Rectangle 15"/>
          <p:cNvSpPr>
            <a:spLocks noChangeArrowheads="1"/>
          </p:cNvSpPr>
          <p:nvPr/>
        </p:nvSpPr>
        <p:spPr bwMode="auto">
          <a:xfrm>
            <a:off x="3776663" y="4475164"/>
            <a:ext cx="16383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Magma with</a:t>
            </a:r>
          </a:p>
          <a:p>
            <a:pPr eaLnBrk="1" hangingPunct="1">
              <a:lnSpc>
                <a:spcPct val="90000"/>
              </a:lnSpc>
              <a:spcBef>
                <a:spcPct val="0"/>
              </a:spcBef>
              <a:buFontTx/>
              <a:buNone/>
            </a:pPr>
            <a:r>
              <a:rPr lang="en-US" altLang="en-US" sz="1200" b="1">
                <a:latin typeface="Verdana" panose="020B0604030504040204" pitchFamily="34" charset="0"/>
              </a:rPr>
              <a:t>composition B</a:t>
            </a:r>
          </a:p>
        </p:txBody>
      </p:sp>
      <p:sp>
        <p:nvSpPr>
          <p:cNvPr id="21520" name="Line 16"/>
          <p:cNvSpPr>
            <a:spLocks noChangeShapeType="1"/>
          </p:cNvSpPr>
          <p:nvPr/>
        </p:nvSpPr>
        <p:spPr bwMode="auto">
          <a:xfrm flipH="1" flipV="1">
            <a:off x="4710114" y="3508376"/>
            <a:ext cx="396875" cy="4286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21" name="Line 17"/>
          <p:cNvSpPr>
            <a:spLocks noChangeShapeType="1"/>
          </p:cNvSpPr>
          <p:nvPr/>
        </p:nvSpPr>
        <p:spPr bwMode="auto">
          <a:xfrm flipH="1" flipV="1">
            <a:off x="4738688" y="3724276"/>
            <a:ext cx="393700" cy="27781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22" name="Line 18"/>
          <p:cNvSpPr>
            <a:spLocks noChangeShapeType="1"/>
          </p:cNvSpPr>
          <p:nvPr/>
        </p:nvSpPr>
        <p:spPr bwMode="auto">
          <a:xfrm flipV="1">
            <a:off x="4200526" y="3905251"/>
            <a:ext cx="41275" cy="58896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23" name="Rectangle 19"/>
          <p:cNvSpPr>
            <a:spLocks noChangeArrowheads="1"/>
          </p:cNvSpPr>
          <p:nvPr/>
        </p:nvSpPr>
        <p:spPr bwMode="auto">
          <a:xfrm>
            <a:off x="3984625" y="5354639"/>
            <a:ext cx="23320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chemeClr val="bg1"/>
                </a:solidFill>
                <a:latin typeface="Verdana" panose="020B0604030504040204" pitchFamily="34" charset="0"/>
              </a:rPr>
              <a:t>Pyroxene and plagioclase</a:t>
            </a:r>
          </a:p>
          <a:p>
            <a:pPr eaLnBrk="1" hangingPunct="1">
              <a:spcBef>
                <a:spcPct val="0"/>
              </a:spcBef>
              <a:buFontTx/>
              <a:buNone/>
            </a:pPr>
            <a:r>
              <a:rPr lang="en-US" altLang="en-US" sz="1600" b="1">
                <a:solidFill>
                  <a:schemeClr val="bg1"/>
                </a:solidFill>
                <a:latin typeface="Verdana" panose="020B0604030504040204" pitchFamily="34" charset="0"/>
              </a:rPr>
              <a:t>feldspar</a:t>
            </a:r>
          </a:p>
          <a:p>
            <a:pPr eaLnBrk="1" hangingPunct="1">
              <a:spcBef>
                <a:spcPct val="0"/>
              </a:spcBef>
              <a:buFontTx/>
              <a:buNone/>
            </a:pPr>
            <a:r>
              <a:rPr lang="en-US" altLang="en-US" sz="1600" b="1">
                <a:solidFill>
                  <a:schemeClr val="bg1"/>
                </a:solidFill>
                <a:latin typeface="Verdana" panose="020B0604030504040204" pitchFamily="34" charset="0"/>
              </a:rPr>
              <a:t>crystallize.</a:t>
            </a:r>
          </a:p>
        </p:txBody>
      </p:sp>
      <p:sp>
        <p:nvSpPr>
          <p:cNvPr id="21524" name="Rectangle 20"/>
          <p:cNvSpPr>
            <a:spLocks noChangeArrowheads="1"/>
          </p:cNvSpPr>
          <p:nvPr/>
        </p:nvSpPr>
        <p:spPr bwMode="auto">
          <a:xfrm>
            <a:off x="6423026" y="4095750"/>
            <a:ext cx="779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Olivine</a:t>
            </a:r>
          </a:p>
        </p:txBody>
      </p:sp>
      <p:sp>
        <p:nvSpPr>
          <p:cNvPr id="21525" name="Rectangle 21"/>
          <p:cNvSpPr>
            <a:spLocks noChangeArrowheads="1"/>
          </p:cNvSpPr>
          <p:nvPr/>
        </p:nvSpPr>
        <p:spPr bwMode="auto">
          <a:xfrm>
            <a:off x="7105651" y="3386138"/>
            <a:ext cx="114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Plagioclase</a:t>
            </a:r>
          </a:p>
          <a:p>
            <a:pPr eaLnBrk="1" hangingPunct="1">
              <a:spcBef>
                <a:spcPct val="0"/>
              </a:spcBef>
              <a:buFontTx/>
              <a:buNone/>
            </a:pPr>
            <a:r>
              <a:rPr lang="en-US" altLang="en-US" sz="1200" b="1">
                <a:latin typeface="Verdana" panose="020B0604030504040204" pitchFamily="34" charset="0"/>
              </a:rPr>
              <a:t>feldspar</a:t>
            </a:r>
          </a:p>
        </p:txBody>
      </p:sp>
      <p:sp>
        <p:nvSpPr>
          <p:cNvPr id="21526" name="Rectangle 22"/>
          <p:cNvSpPr>
            <a:spLocks noChangeArrowheads="1"/>
          </p:cNvSpPr>
          <p:nvPr/>
        </p:nvSpPr>
        <p:spPr bwMode="auto">
          <a:xfrm>
            <a:off x="7153276" y="3865564"/>
            <a:ext cx="987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Pyroxene</a:t>
            </a:r>
          </a:p>
        </p:txBody>
      </p:sp>
      <p:sp>
        <p:nvSpPr>
          <p:cNvPr id="21527" name="Rectangle 23"/>
          <p:cNvSpPr>
            <a:spLocks noChangeArrowheads="1"/>
          </p:cNvSpPr>
          <p:nvPr/>
        </p:nvSpPr>
        <p:spPr bwMode="auto">
          <a:xfrm>
            <a:off x="5894388" y="4468814"/>
            <a:ext cx="16383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Magma with</a:t>
            </a:r>
          </a:p>
          <a:p>
            <a:pPr eaLnBrk="1" hangingPunct="1">
              <a:lnSpc>
                <a:spcPct val="90000"/>
              </a:lnSpc>
              <a:spcBef>
                <a:spcPct val="0"/>
              </a:spcBef>
              <a:buFontTx/>
              <a:buNone/>
            </a:pPr>
            <a:r>
              <a:rPr lang="en-US" altLang="en-US" sz="1200" b="1">
                <a:latin typeface="Verdana" panose="020B0604030504040204" pitchFamily="34" charset="0"/>
              </a:rPr>
              <a:t>composition C</a:t>
            </a:r>
          </a:p>
        </p:txBody>
      </p:sp>
      <p:sp>
        <p:nvSpPr>
          <p:cNvPr id="21528" name="Line 24"/>
          <p:cNvSpPr>
            <a:spLocks noChangeShapeType="1"/>
          </p:cNvSpPr>
          <p:nvPr/>
        </p:nvSpPr>
        <p:spPr bwMode="auto">
          <a:xfrm flipH="1" flipV="1">
            <a:off x="6808788" y="3717926"/>
            <a:ext cx="393700" cy="27781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29" name="Line 25"/>
          <p:cNvSpPr>
            <a:spLocks noChangeShapeType="1"/>
          </p:cNvSpPr>
          <p:nvPr/>
        </p:nvSpPr>
        <p:spPr bwMode="auto">
          <a:xfrm flipV="1">
            <a:off x="6318251" y="3898901"/>
            <a:ext cx="41275" cy="58896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30" name="Line 27"/>
          <p:cNvSpPr>
            <a:spLocks noChangeShapeType="1"/>
          </p:cNvSpPr>
          <p:nvPr/>
        </p:nvSpPr>
        <p:spPr bwMode="auto">
          <a:xfrm flipH="1" flipV="1">
            <a:off x="6827839" y="3502026"/>
            <a:ext cx="333375" cy="23813"/>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31" name="Rectangle 28"/>
          <p:cNvSpPr>
            <a:spLocks noChangeArrowheads="1"/>
          </p:cNvSpPr>
          <p:nvPr/>
        </p:nvSpPr>
        <p:spPr bwMode="auto">
          <a:xfrm>
            <a:off x="9174164" y="3195639"/>
            <a:ext cx="954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~1000°C</a:t>
            </a:r>
          </a:p>
        </p:txBody>
      </p:sp>
      <p:sp>
        <p:nvSpPr>
          <p:cNvPr id="21532" name="Rectangle 29"/>
          <p:cNvSpPr>
            <a:spLocks noChangeArrowheads="1"/>
          </p:cNvSpPr>
          <p:nvPr/>
        </p:nvSpPr>
        <p:spPr bwMode="auto">
          <a:xfrm>
            <a:off x="9180513" y="3463925"/>
            <a:ext cx="136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Plagioclase</a:t>
            </a:r>
          </a:p>
          <a:p>
            <a:pPr eaLnBrk="1" hangingPunct="1">
              <a:spcBef>
                <a:spcPct val="0"/>
              </a:spcBef>
              <a:buFontTx/>
              <a:buNone/>
            </a:pPr>
            <a:r>
              <a:rPr lang="en-US" altLang="en-US" sz="1200" b="1">
                <a:latin typeface="Verdana" panose="020B0604030504040204" pitchFamily="34" charset="0"/>
              </a:rPr>
              <a:t>feldspar</a:t>
            </a:r>
          </a:p>
        </p:txBody>
      </p:sp>
      <p:sp>
        <p:nvSpPr>
          <p:cNvPr id="21533" name="Line 31"/>
          <p:cNvSpPr>
            <a:spLocks noChangeShapeType="1"/>
          </p:cNvSpPr>
          <p:nvPr/>
        </p:nvSpPr>
        <p:spPr bwMode="auto">
          <a:xfrm flipH="1" flipV="1">
            <a:off x="8805864" y="3468689"/>
            <a:ext cx="447675" cy="130175"/>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34" name="Rectangle 33"/>
          <p:cNvSpPr>
            <a:spLocks noChangeArrowheads="1"/>
          </p:cNvSpPr>
          <p:nvPr/>
        </p:nvSpPr>
        <p:spPr bwMode="auto">
          <a:xfrm>
            <a:off x="8118475" y="5354639"/>
            <a:ext cx="1905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chemeClr val="bg1"/>
                </a:solidFill>
                <a:latin typeface="Verdana" panose="020B0604030504040204" pitchFamily="34" charset="0"/>
              </a:rPr>
              <a:t>Plagioclase feldspar continues to crystallize.</a:t>
            </a:r>
          </a:p>
        </p:txBody>
      </p:sp>
      <p:sp>
        <p:nvSpPr>
          <p:cNvPr id="21535" name="Rectangle 34"/>
          <p:cNvSpPr>
            <a:spLocks noChangeArrowheads="1"/>
          </p:cNvSpPr>
          <p:nvPr/>
        </p:nvSpPr>
        <p:spPr bwMode="auto">
          <a:xfrm>
            <a:off x="8048625" y="4479926"/>
            <a:ext cx="14874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1200" b="1">
                <a:latin typeface="Verdana" panose="020B0604030504040204" pitchFamily="34" charset="0"/>
              </a:rPr>
              <a:t>Magma with</a:t>
            </a:r>
          </a:p>
          <a:p>
            <a:pPr eaLnBrk="1" hangingPunct="1">
              <a:lnSpc>
                <a:spcPct val="90000"/>
              </a:lnSpc>
              <a:spcBef>
                <a:spcPct val="0"/>
              </a:spcBef>
              <a:buFontTx/>
              <a:buNone/>
            </a:pPr>
            <a:r>
              <a:rPr lang="en-US" altLang="en-US" sz="1200" b="1">
                <a:latin typeface="Verdana" panose="020B0604030504040204" pitchFamily="34" charset="0"/>
              </a:rPr>
              <a:t>composition D</a:t>
            </a:r>
          </a:p>
        </p:txBody>
      </p:sp>
      <p:sp>
        <p:nvSpPr>
          <p:cNvPr id="21536" name="Line 35"/>
          <p:cNvSpPr>
            <a:spLocks noChangeShapeType="1"/>
          </p:cNvSpPr>
          <p:nvPr/>
        </p:nvSpPr>
        <p:spPr bwMode="auto">
          <a:xfrm flipV="1">
            <a:off x="8239126" y="3619500"/>
            <a:ext cx="155575" cy="846138"/>
          </a:xfrm>
          <a:prstGeom prst="line">
            <a:avLst/>
          </a:prstGeom>
          <a:noFill/>
          <a:ln w="28575">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37" name="Rectangle 36"/>
          <p:cNvSpPr>
            <a:spLocks noChangeArrowheads="1"/>
          </p:cNvSpPr>
          <p:nvPr/>
        </p:nvSpPr>
        <p:spPr bwMode="auto">
          <a:xfrm>
            <a:off x="8272464" y="3929064"/>
            <a:ext cx="998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Pyx+Plag</a:t>
            </a:r>
          </a:p>
        </p:txBody>
      </p:sp>
      <p:sp>
        <p:nvSpPr>
          <p:cNvPr id="21538" name="Rectangle 37"/>
          <p:cNvSpPr>
            <a:spLocks noChangeArrowheads="1"/>
          </p:cNvSpPr>
          <p:nvPr/>
        </p:nvSpPr>
        <p:spPr bwMode="auto">
          <a:xfrm>
            <a:off x="8443913" y="4089400"/>
            <a:ext cx="779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Olivine</a:t>
            </a:r>
          </a:p>
        </p:txBody>
      </p:sp>
      <p:sp>
        <p:nvSpPr>
          <p:cNvPr id="21539" name="Rectangle 38"/>
          <p:cNvSpPr>
            <a:spLocks noChangeArrowheads="1"/>
          </p:cNvSpPr>
          <p:nvPr/>
        </p:nvSpPr>
        <p:spPr bwMode="auto">
          <a:xfrm>
            <a:off x="6096000" y="5354638"/>
            <a:ext cx="1905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chemeClr val="bg1"/>
                </a:solidFill>
                <a:latin typeface="Verdana" panose="020B0604030504040204" pitchFamily="34" charset="0"/>
              </a:rPr>
              <a:t>Pyroxene and</a:t>
            </a:r>
          </a:p>
          <a:p>
            <a:pPr eaLnBrk="1" hangingPunct="1">
              <a:spcBef>
                <a:spcPct val="0"/>
              </a:spcBef>
              <a:buFontTx/>
              <a:buNone/>
            </a:pPr>
            <a:r>
              <a:rPr lang="en-US" altLang="en-US" sz="1600" b="1">
                <a:solidFill>
                  <a:schemeClr val="bg1"/>
                </a:solidFill>
                <a:latin typeface="Verdana" panose="020B0604030504040204" pitchFamily="34" charset="0"/>
              </a:rPr>
              <a:t>plagioclase gradually change in composition.</a:t>
            </a:r>
          </a:p>
        </p:txBody>
      </p:sp>
      <p:sp>
        <p:nvSpPr>
          <p:cNvPr id="21540" name="Rectangle 5"/>
          <p:cNvSpPr>
            <a:spLocks noChangeArrowheads="1"/>
          </p:cNvSpPr>
          <p:nvPr/>
        </p:nvSpPr>
        <p:spPr bwMode="auto">
          <a:xfrm>
            <a:off x="5105400" y="3200401"/>
            <a:ext cx="954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~1100°C</a:t>
            </a:r>
          </a:p>
        </p:txBody>
      </p:sp>
      <p:sp>
        <p:nvSpPr>
          <p:cNvPr id="21541" name="Rectangle 5"/>
          <p:cNvSpPr>
            <a:spLocks noChangeArrowheads="1"/>
          </p:cNvSpPr>
          <p:nvPr/>
        </p:nvSpPr>
        <p:spPr bwMode="auto">
          <a:xfrm>
            <a:off x="7162800" y="3200401"/>
            <a:ext cx="954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latin typeface="Verdana" panose="020B0604030504040204" pitchFamily="34" charset="0"/>
              </a:rPr>
              <a:t>~1050°C</a:t>
            </a:r>
          </a:p>
        </p:txBody>
      </p:sp>
    </p:spTree>
    <p:extLst>
      <p:ext uri="{BB962C8B-B14F-4D97-AF65-F5344CB8AC3E}">
        <p14:creationId xmlns:p14="http://schemas.microsoft.com/office/powerpoint/2010/main" val="25808468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81200" y="76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u="sng">
                <a:sym typeface="Symbol" panose="05050102010706020507" pitchFamily="18" charset="2"/>
              </a:rPr>
              <a:t>Processes That Change Magma Compositions</a:t>
            </a:r>
            <a:endParaRPr lang="en-US" altLang="en-US" sz="2400" b="1" u="sng">
              <a:sym typeface="Symbol" panose="05050102010706020507" pitchFamily="18" charset="2"/>
            </a:endParaRPr>
          </a:p>
        </p:txBody>
      </p:sp>
      <p:sp>
        <p:nvSpPr>
          <p:cNvPr id="23555" name="Text Box 5"/>
          <p:cNvSpPr txBox="1">
            <a:spLocks noChangeArrowheads="1"/>
          </p:cNvSpPr>
          <p:nvPr/>
        </p:nvSpPr>
        <p:spPr bwMode="auto">
          <a:xfrm>
            <a:off x="1752600" y="914400"/>
            <a:ext cx="8686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sym typeface="Symbol" panose="05050102010706020507" pitchFamily="18" charset="2"/>
              </a:rPr>
              <a:t>Primary Process     </a:t>
            </a:r>
          </a:p>
          <a:p>
            <a:pPr eaLnBrk="1" hangingPunct="1">
              <a:spcBef>
                <a:spcPct val="50000"/>
              </a:spcBef>
              <a:buFontTx/>
              <a:buNone/>
            </a:pPr>
            <a:r>
              <a:rPr lang="en-US" altLang="en-US" sz="2400" b="1" dirty="0">
                <a:sym typeface="Symbol" panose="05050102010706020507" pitchFamily="18" charset="2"/>
              </a:rPr>
              <a:t>	Partial Melting of Different Materials (e.g. mantle, oceanic crust, continental crust, etc.) </a:t>
            </a:r>
          </a:p>
          <a:p>
            <a:pPr eaLnBrk="1" hangingPunct="1">
              <a:spcBef>
                <a:spcPct val="50000"/>
              </a:spcBef>
              <a:buFontTx/>
              <a:buNone/>
            </a:pPr>
            <a:endParaRPr lang="en-US" altLang="en-US" sz="2400" b="1" dirty="0">
              <a:sym typeface="Symbol" panose="05050102010706020507" pitchFamily="18" charset="2"/>
            </a:endParaRPr>
          </a:p>
          <a:p>
            <a:pPr eaLnBrk="1" hangingPunct="1">
              <a:spcBef>
                <a:spcPct val="50000"/>
              </a:spcBef>
              <a:buFontTx/>
              <a:buNone/>
            </a:pPr>
            <a:r>
              <a:rPr lang="en-US" altLang="en-US" sz="2400" b="1" dirty="0">
                <a:sym typeface="Symbol" panose="05050102010706020507" pitchFamily="18" charset="2"/>
              </a:rPr>
              <a:t>Secondary Processes    -  “Magmatic Differentiation”</a:t>
            </a:r>
          </a:p>
          <a:p>
            <a:pPr eaLnBrk="1" hangingPunct="1">
              <a:spcBef>
                <a:spcPct val="50000"/>
              </a:spcBef>
            </a:pPr>
            <a:r>
              <a:rPr lang="en-US" altLang="en-US" sz="2400" b="1" dirty="0">
                <a:sym typeface="Symbol" panose="05050102010706020507" pitchFamily="18" charset="2"/>
              </a:rPr>
              <a:t>Fractional Crystallization</a:t>
            </a:r>
          </a:p>
          <a:p>
            <a:pPr eaLnBrk="1" hangingPunct="1">
              <a:spcBef>
                <a:spcPct val="50000"/>
              </a:spcBef>
            </a:pPr>
            <a:r>
              <a:rPr lang="en-US" altLang="en-US" sz="2400" b="1" dirty="0">
                <a:sym typeface="Symbol" panose="05050102010706020507" pitchFamily="18" charset="2"/>
              </a:rPr>
              <a:t>Assimilation/Magma Mixing</a:t>
            </a:r>
          </a:p>
          <a:p>
            <a:pPr eaLnBrk="1" hangingPunct="1">
              <a:spcBef>
                <a:spcPct val="50000"/>
              </a:spcBef>
            </a:pPr>
            <a:r>
              <a:rPr lang="en-US" altLang="en-US" sz="2400" b="1" dirty="0">
                <a:sym typeface="Symbol" panose="05050102010706020507" pitchFamily="18" charset="2"/>
              </a:rPr>
              <a:t>Combined Process (AFC = </a:t>
            </a:r>
            <a:r>
              <a:rPr lang="en-US" altLang="en-US" sz="2000" b="1" dirty="0">
                <a:sym typeface="Symbol" panose="05050102010706020507" pitchFamily="18" charset="2"/>
              </a:rPr>
              <a:t>Assimilation + Fractional Crystallization)</a:t>
            </a:r>
          </a:p>
        </p:txBody>
      </p:sp>
      <p:sp>
        <p:nvSpPr>
          <p:cNvPr id="5" name="Rectangle 4"/>
          <p:cNvSpPr>
            <a:spLocks noChangeArrowheads="1"/>
          </p:cNvSpPr>
          <p:nvPr/>
        </p:nvSpPr>
        <p:spPr bwMode="auto">
          <a:xfrm>
            <a:off x="1676400" y="2895600"/>
            <a:ext cx="8839200" cy="2209800"/>
          </a:xfrm>
          <a:prstGeom prst="rect">
            <a:avLst/>
          </a:prstGeom>
          <a:noFill/>
          <a:ln w="5715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1529342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520"/>
          </a:xfrm>
        </p:spPr>
        <p:txBody>
          <a:bodyPr/>
          <a:lstStyle/>
          <a:p>
            <a:pPr algn="ctr"/>
            <a:r>
              <a:rPr lang="en-US" b="1" u="sng" dirty="0">
                <a:latin typeface="Times New Roman" panose="02020603050405020304" pitchFamily="18" charset="0"/>
                <a:cs typeface="Times New Roman" panose="02020603050405020304" pitchFamily="18" charset="0"/>
              </a:rPr>
              <a:t>Mineral constitution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13646"/>
            <a:ext cx="10515600" cy="4863317"/>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may say that except in </a:t>
            </a:r>
            <a:r>
              <a:rPr lang="en-US" sz="2400" dirty="0" smtClean="0">
                <a:latin typeface="Times New Roman" panose="02020603050405020304" pitchFamily="18" charset="0"/>
                <a:cs typeface="Times New Roman" panose="02020603050405020304" pitchFamily="18" charset="0"/>
              </a:rPr>
              <a:t>acidic </a:t>
            </a:r>
            <a:r>
              <a:rPr lang="en-US" sz="2400" dirty="0">
                <a:latin typeface="Times New Roman" panose="02020603050405020304" pitchFamily="18" charset="0"/>
                <a:cs typeface="Times New Roman" panose="02020603050405020304" pitchFamily="18" charset="0"/>
              </a:rPr>
              <a:t>or siliceous rocks containing 66% of  silica, known as felsic rocks, quartz is not abundant in igneous rocks.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basic rocks (containing 20% of silica or less) it is rare </a:t>
            </a:r>
            <a:r>
              <a:rPr lang="en-US" sz="2400" b="1" u="sng" dirty="0" smtClean="0">
                <a:solidFill>
                  <a:srgbClr val="00B0F0"/>
                </a:solidFill>
                <a:latin typeface="Times New Roman" panose="02020603050405020304" pitchFamily="18" charset="0"/>
                <a:cs typeface="Times New Roman" panose="02020603050405020304" pitchFamily="18" charset="0"/>
              </a:rPr>
              <a:t>(Quartz)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accidental.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magnesia and iron be above the average while silica is low, olivine may be expected; where silica is present in greater quantity over </a:t>
            </a:r>
            <a:r>
              <a:rPr lang="en-US" sz="2400" dirty="0" err="1">
                <a:latin typeface="Times New Roman" panose="02020603050405020304" pitchFamily="18" charset="0"/>
                <a:cs typeface="Times New Roman" panose="02020603050405020304" pitchFamily="18" charset="0"/>
              </a:rPr>
              <a:t>ferro-magnesian</a:t>
            </a:r>
            <a:r>
              <a:rPr lang="en-US" sz="2400" dirty="0">
                <a:latin typeface="Times New Roman" panose="02020603050405020304" pitchFamily="18" charset="0"/>
                <a:cs typeface="Times New Roman" panose="02020603050405020304" pitchFamily="18" charset="0"/>
              </a:rPr>
              <a:t> minerals, such as </a:t>
            </a:r>
            <a:r>
              <a:rPr lang="en-US" sz="2400" dirty="0" err="1">
                <a:latin typeface="Times New Roman" panose="02020603050405020304" pitchFamily="18" charset="0"/>
                <a:cs typeface="Times New Roman" panose="02020603050405020304" pitchFamily="18" charset="0"/>
              </a:rPr>
              <a:t>augite</a:t>
            </a:r>
            <a:r>
              <a:rPr lang="en-US" sz="2400" dirty="0">
                <a:latin typeface="Times New Roman" panose="02020603050405020304" pitchFamily="18" charset="0"/>
                <a:cs typeface="Times New Roman" panose="02020603050405020304" pitchFamily="18" charset="0"/>
              </a:rPr>
              <a:t>, hornblende, </a:t>
            </a:r>
            <a:r>
              <a:rPr lang="en-US" sz="2400" dirty="0" err="1">
                <a:latin typeface="Times New Roman" panose="02020603050405020304" pitchFamily="18" charset="0"/>
                <a:cs typeface="Times New Roman" panose="02020603050405020304" pitchFamily="18" charset="0"/>
              </a:rPr>
              <a:t>enstatite</a:t>
            </a:r>
            <a:r>
              <a:rPr lang="en-US" sz="2400" dirty="0">
                <a:latin typeface="Times New Roman" panose="02020603050405020304" pitchFamily="18" charset="0"/>
                <a:cs typeface="Times New Roman" panose="02020603050405020304" pitchFamily="18" charset="0"/>
              </a:rPr>
              <a:t> or </a:t>
            </a:r>
            <a:r>
              <a:rPr lang="en-US" sz="2400" dirty="0" err="1">
                <a:latin typeface="Times New Roman" panose="02020603050405020304" pitchFamily="18" charset="0"/>
                <a:cs typeface="Times New Roman" panose="02020603050405020304" pitchFamily="18" charset="0"/>
              </a:rPr>
              <a:t>biotite</a:t>
            </a:r>
            <a:r>
              <a:rPr lang="en-US" sz="2400" dirty="0">
                <a:latin typeface="Times New Roman" panose="02020603050405020304" pitchFamily="18" charset="0"/>
                <a:cs typeface="Times New Roman" panose="02020603050405020304" pitchFamily="18" charset="0"/>
              </a:rPr>
              <a:t>, occur rather than olivine</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Unless </a:t>
            </a:r>
            <a:r>
              <a:rPr lang="en-US" sz="2400" dirty="0">
                <a:latin typeface="Times New Roman" panose="02020603050405020304" pitchFamily="18" charset="0"/>
                <a:cs typeface="Times New Roman" panose="02020603050405020304" pitchFamily="18" charset="0"/>
              </a:rPr>
              <a:t>potash is high and silica relatively low, </a:t>
            </a:r>
            <a:r>
              <a:rPr lang="en-US" sz="2400" dirty="0" err="1">
                <a:latin typeface="Times New Roman" panose="02020603050405020304" pitchFamily="18" charset="0"/>
                <a:cs typeface="Times New Roman" panose="02020603050405020304" pitchFamily="18" charset="0"/>
              </a:rPr>
              <a:t>leucite</a:t>
            </a:r>
            <a:r>
              <a:rPr lang="en-US" sz="2400" dirty="0">
                <a:latin typeface="Times New Roman" panose="02020603050405020304" pitchFamily="18" charset="0"/>
                <a:cs typeface="Times New Roman" panose="02020603050405020304" pitchFamily="18" charset="0"/>
              </a:rPr>
              <a:t> will not be present, for </a:t>
            </a:r>
            <a:r>
              <a:rPr lang="en-US" sz="2400" dirty="0" err="1">
                <a:latin typeface="Times New Roman" panose="02020603050405020304" pitchFamily="18" charset="0"/>
                <a:cs typeface="Times New Roman" panose="02020603050405020304" pitchFamily="18" charset="0"/>
              </a:rPr>
              <a:t>leucite</a:t>
            </a:r>
            <a:r>
              <a:rPr lang="en-US" sz="2400" dirty="0">
                <a:latin typeface="Times New Roman" panose="02020603050405020304" pitchFamily="18" charset="0"/>
                <a:cs typeface="Times New Roman" panose="02020603050405020304" pitchFamily="18" charset="0"/>
              </a:rPr>
              <a:t> does not occur with free quartz. </a:t>
            </a:r>
            <a:r>
              <a:rPr lang="en-US" sz="2400" dirty="0" err="1">
                <a:latin typeface="Times New Roman" panose="02020603050405020304" pitchFamily="18" charset="0"/>
                <a:cs typeface="Times New Roman" panose="02020603050405020304" pitchFamily="18" charset="0"/>
              </a:rPr>
              <a:t>Nepheline</a:t>
            </a:r>
            <a:r>
              <a:rPr lang="en-US" sz="2400" dirty="0">
                <a:latin typeface="Times New Roman" panose="02020603050405020304" pitchFamily="18" charset="0"/>
                <a:cs typeface="Times New Roman" panose="02020603050405020304" pitchFamily="18" charset="0"/>
              </a:rPr>
              <a:t>, likewise, is usually found in rocks with much soda and comparatively little silica</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high alkalis, soda-bearing pyroxenes and amphiboles may be present.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lower the percentage of silica and the alkalis, the greater is the prevalence of calcium feldspar as contracted with soda or potash feldspar. </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9780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_EA 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609600"/>
            <a:ext cx="4786313"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1828800" y="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dirty="0">
                <a:solidFill>
                  <a:srgbClr val="FFFF00"/>
                </a:solidFill>
                <a:sym typeface="Symbol" panose="05050102010706020507" pitchFamily="18" charset="2"/>
              </a:rPr>
              <a:t>Assimilation </a:t>
            </a:r>
            <a:endParaRPr lang="en-US" altLang="en-US" sz="2400" b="1" dirty="0">
              <a:solidFill>
                <a:srgbClr val="FFFF00"/>
              </a:solidFill>
              <a:sym typeface="Symbol" panose="05050102010706020507" pitchFamily="18" charset="2"/>
            </a:endParaRPr>
          </a:p>
        </p:txBody>
      </p:sp>
      <p:sp>
        <p:nvSpPr>
          <p:cNvPr id="24580" name="Text Box 4"/>
          <p:cNvSpPr txBox="1">
            <a:spLocks noChangeArrowheads="1"/>
          </p:cNvSpPr>
          <p:nvPr/>
        </p:nvSpPr>
        <p:spPr bwMode="auto">
          <a:xfrm>
            <a:off x="4267200" y="22860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Continental Crust</a:t>
            </a:r>
          </a:p>
        </p:txBody>
      </p:sp>
      <p:sp>
        <p:nvSpPr>
          <p:cNvPr id="24581" name="Text Box 6"/>
          <p:cNvSpPr txBox="1">
            <a:spLocks noChangeArrowheads="1"/>
          </p:cNvSpPr>
          <p:nvPr/>
        </p:nvSpPr>
        <p:spPr bwMode="auto">
          <a:xfrm>
            <a:off x="4724400" y="3429001"/>
            <a:ext cx="2133600" cy="168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Blocks of continental crust fall into basaltic magma and dissolve.</a:t>
            </a:r>
          </a:p>
          <a:p>
            <a:pPr eaLnBrk="1" hangingPunct="1">
              <a:spcBef>
                <a:spcPct val="50000"/>
              </a:spcBef>
              <a:buFontTx/>
              <a:buNone/>
            </a:pPr>
            <a:r>
              <a:rPr lang="en-US" altLang="en-US" sz="1600" b="1"/>
              <a:t>basaltic magma + assimilated blocks = andesitic magma</a:t>
            </a:r>
          </a:p>
        </p:txBody>
      </p:sp>
      <p:sp>
        <p:nvSpPr>
          <p:cNvPr id="24582" name="Line 18"/>
          <p:cNvSpPr>
            <a:spLocks noChangeShapeType="1"/>
          </p:cNvSpPr>
          <p:nvPr/>
        </p:nvSpPr>
        <p:spPr bwMode="auto">
          <a:xfrm>
            <a:off x="2667000" y="533400"/>
            <a:ext cx="76200" cy="35814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19"/>
          <p:cNvSpPr>
            <a:spLocks noChangeShapeType="1"/>
          </p:cNvSpPr>
          <p:nvPr/>
        </p:nvSpPr>
        <p:spPr bwMode="auto">
          <a:xfrm>
            <a:off x="2667000" y="533400"/>
            <a:ext cx="1219200" cy="38862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20"/>
          <p:cNvGrpSpPr>
            <a:grpSpLocks/>
          </p:cNvGrpSpPr>
          <p:nvPr/>
        </p:nvGrpSpPr>
        <p:grpSpPr bwMode="auto">
          <a:xfrm>
            <a:off x="7162800" y="1"/>
            <a:ext cx="3322638" cy="6665913"/>
            <a:chOff x="5638800" y="0"/>
            <a:chExt cx="3322638" cy="6665913"/>
          </a:xfrm>
        </p:grpSpPr>
        <p:pic>
          <p:nvPicPr>
            <p:cNvPr id="24587" name="Picture 9" descr="magmamix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09600"/>
              <a:ext cx="3322638" cy="60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10"/>
            <p:cNvSpPr txBox="1">
              <a:spLocks noChangeArrowheads="1"/>
            </p:cNvSpPr>
            <p:nvPr/>
          </p:nvSpPr>
          <p:spPr bwMode="auto">
            <a:xfrm>
              <a:off x="7848600" y="1676400"/>
              <a:ext cx="990600" cy="581025"/>
            </a:xfrm>
            <a:prstGeom prst="rect">
              <a:avLst/>
            </a:prstGeom>
            <a:solidFill>
              <a:schemeClr val="accent3"/>
            </a:solidFill>
            <a:ln w="28575">
              <a:solidFill>
                <a:srgbClr val="FF0000"/>
              </a:solidFill>
              <a:miter lim="800000"/>
              <a:headEnd/>
              <a:tailEnd/>
            </a:ln>
          </p:spPr>
          <p:txBody>
            <a:bodyPr>
              <a:spAutoFit/>
            </a:bodyPr>
            <a:lstStyle/>
            <a:p>
              <a:pPr eaLnBrk="1" hangingPunct="1">
                <a:spcBef>
                  <a:spcPct val="50000"/>
                </a:spcBef>
                <a:defRPr/>
              </a:pPr>
              <a:r>
                <a:rPr lang="en-US" sz="1600" b="1"/>
                <a:t>Rhyolitic magma</a:t>
              </a:r>
            </a:p>
          </p:txBody>
        </p:sp>
        <p:sp>
          <p:nvSpPr>
            <p:cNvPr id="24589" name="Line 11"/>
            <p:cNvSpPr>
              <a:spLocks noChangeShapeType="1"/>
            </p:cNvSpPr>
            <p:nvPr/>
          </p:nvSpPr>
          <p:spPr bwMode="auto">
            <a:xfrm flipV="1">
              <a:off x="7239000" y="990600"/>
              <a:ext cx="6858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Text Box 12"/>
            <p:cNvSpPr txBox="1">
              <a:spLocks noChangeArrowheads="1"/>
            </p:cNvSpPr>
            <p:nvPr/>
          </p:nvSpPr>
          <p:spPr bwMode="auto">
            <a:xfrm>
              <a:off x="7848600" y="838200"/>
              <a:ext cx="990600" cy="581025"/>
            </a:xfrm>
            <a:prstGeom prst="rect">
              <a:avLst/>
            </a:prstGeom>
            <a:solidFill>
              <a:schemeClr val="accent3"/>
            </a:solidFill>
            <a:ln w="28575">
              <a:solidFill>
                <a:srgbClr val="FF0000"/>
              </a:solidFill>
              <a:miter lim="800000"/>
              <a:headEnd/>
              <a:tailEnd/>
            </a:ln>
          </p:spPr>
          <p:txBody>
            <a:bodyPr>
              <a:spAutoFit/>
            </a:bodyPr>
            <a:lstStyle/>
            <a:p>
              <a:pPr eaLnBrk="1" hangingPunct="1">
                <a:spcBef>
                  <a:spcPct val="50000"/>
                </a:spcBef>
                <a:defRPr/>
              </a:pPr>
              <a:r>
                <a:rPr lang="en-US" sz="1600" b="1" dirty="0"/>
                <a:t>Basaltic magma</a:t>
              </a:r>
            </a:p>
          </p:txBody>
        </p:sp>
        <p:sp>
          <p:nvSpPr>
            <p:cNvPr id="4" name="Text Box 13"/>
            <p:cNvSpPr txBox="1">
              <a:spLocks noChangeArrowheads="1"/>
            </p:cNvSpPr>
            <p:nvPr/>
          </p:nvSpPr>
          <p:spPr bwMode="auto">
            <a:xfrm>
              <a:off x="7772400" y="2971800"/>
              <a:ext cx="1143000" cy="1069975"/>
            </a:xfrm>
            <a:prstGeom prst="rect">
              <a:avLst/>
            </a:prstGeom>
            <a:solidFill>
              <a:schemeClr val="accent3"/>
            </a:solidFill>
            <a:ln w="28575">
              <a:solidFill>
                <a:srgbClr val="FF0000"/>
              </a:solidFill>
              <a:miter lim="800000"/>
              <a:headEnd/>
              <a:tailEnd/>
            </a:ln>
          </p:spPr>
          <p:txBody>
            <a:bodyPr>
              <a:spAutoFit/>
            </a:bodyPr>
            <a:lstStyle/>
            <a:p>
              <a:pPr eaLnBrk="1" hangingPunct="1">
                <a:spcBef>
                  <a:spcPct val="50000"/>
                </a:spcBef>
                <a:defRPr/>
              </a:pPr>
              <a:r>
                <a:rPr lang="en-US" sz="1600" b="1"/>
                <a:t>Basaltic</a:t>
              </a:r>
            </a:p>
            <a:p>
              <a:pPr eaLnBrk="1" hangingPunct="1">
                <a:spcBef>
                  <a:spcPct val="50000"/>
                </a:spcBef>
                <a:defRPr/>
              </a:pPr>
              <a:r>
                <a:rPr lang="en-US" sz="1600" b="1"/>
                <a:t>      + </a:t>
              </a:r>
            </a:p>
            <a:p>
              <a:pPr eaLnBrk="1" hangingPunct="1">
                <a:spcBef>
                  <a:spcPct val="50000"/>
                </a:spcBef>
                <a:defRPr/>
              </a:pPr>
              <a:r>
                <a:rPr lang="en-US" sz="1600" b="1"/>
                <a:t>Rhyolitic</a:t>
              </a:r>
            </a:p>
          </p:txBody>
        </p:sp>
        <p:sp>
          <p:nvSpPr>
            <p:cNvPr id="19468" name="Text Box 14"/>
            <p:cNvSpPr txBox="1">
              <a:spLocks noChangeArrowheads="1"/>
            </p:cNvSpPr>
            <p:nvPr/>
          </p:nvSpPr>
          <p:spPr bwMode="auto">
            <a:xfrm>
              <a:off x="7772400" y="5334000"/>
              <a:ext cx="1143000" cy="581025"/>
            </a:xfrm>
            <a:prstGeom prst="rect">
              <a:avLst/>
            </a:prstGeom>
            <a:solidFill>
              <a:schemeClr val="accent3"/>
            </a:solidFill>
            <a:ln w="28575">
              <a:solidFill>
                <a:srgbClr val="FF0000"/>
              </a:solidFill>
              <a:miter lim="800000"/>
              <a:headEnd/>
              <a:tailEnd/>
            </a:ln>
          </p:spPr>
          <p:txBody>
            <a:bodyPr>
              <a:spAutoFit/>
            </a:bodyPr>
            <a:lstStyle/>
            <a:p>
              <a:pPr eaLnBrk="1" hangingPunct="1">
                <a:spcBef>
                  <a:spcPct val="50000"/>
                </a:spcBef>
                <a:defRPr/>
              </a:pPr>
              <a:r>
                <a:rPr lang="en-US" sz="1600" b="1"/>
                <a:t>Andesitic magma</a:t>
              </a:r>
            </a:p>
          </p:txBody>
        </p:sp>
        <p:sp>
          <p:nvSpPr>
            <p:cNvPr id="24593" name="AutoShape 15"/>
            <p:cNvSpPr>
              <a:spLocks noChangeArrowheads="1"/>
            </p:cNvSpPr>
            <p:nvPr/>
          </p:nvSpPr>
          <p:spPr bwMode="auto">
            <a:xfrm>
              <a:off x="8077200" y="4267200"/>
              <a:ext cx="228600" cy="990600"/>
            </a:xfrm>
            <a:prstGeom prst="downArrow">
              <a:avLst>
                <a:gd name="adj1" fmla="val 50000"/>
                <a:gd name="adj2" fmla="val 108333"/>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4594" name="Text Box 16"/>
            <p:cNvSpPr txBox="1">
              <a:spLocks noChangeArrowheads="1"/>
            </p:cNvSpPr>
            <p:nvPr/>
          </p:nvSpPr>
          <p:spPr bwMode="auto">
            <a:xfrm>
              <a:off x="5973763" y="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dirty="0">
                  <a:sym typeface="Symbol" panose="05050102010706020507" pitchFamily="18" charset="2"/>
                </a:rPr>
                <a:t>Magma</a:t>
              </a:r>
              <a:r>
                <a:rPr lang="en-US" altLang="en-US" b="1" dirty="0">
                  <a:solidFill>
                    <a:srgbClr val="FFFF00"/>
                  </a:solidFill>
                  <a:sym typeface="Symbol" panose="05050102010706020507" pitchFamily="18" charset="2"/>
                </a:rPr>
                <a:t> Mixing </a:t>
              </a:r>
              <a:endParaRPr lang="en-US" altLang="en-US" sz="2400" b="1" dirty="0">
                <a:solidFill>
                  <a:srgbClr val="FFFF00"/>
                </a:solidFill>
                <a:sym typeface="Symbol" panose="05050102010706020507" pitchFamily="18" charset="2"/>
              </a:endParaRPr>
            </a:p>
          </p:txBody>
        </p:sp>
        <p:sp>
          <p:nvSpPr>
            <p:cNvPr id="24595" name="AutoShape 30"/>
            <p:cNvSpPr>
              <a:spLocks noChangeArrowheads="1"/>
            </p:cNvSpPr>
            <p:nvPr/>
          </p:nvSpPr>
          <p:spPr bwMode="auto">
            <a:xfrm>
              <a:off x="8077200" y="4267200"/>
              <a:ext cx="228600" cy="990600"/>
            </a:xfrm>
            <a:prstGeom prst="downArrow">
              <a:avLst>
                <a:gd name="adj1" fmla="val 50000"/>
                <a:gd name="adj2" fmla="val 108333"/>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sp>
        <p:nvSpPr>
          <p:cNvPr id="24585" name="Text Box 7"/>
          <p:cNvSpPr txBox="1">
            <a:spLocks noChangeArrowheads="1"/>
          </p:cNvSpPr>
          <p:nvPr/>
        </p:nvSpPr>
        <p:spPr bwMode="auto">
          <a:xfrm>
            <a:off x="2362200" y="6059488"/>
            <a:ext cx="17526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b="1"/>
              <a:t>HOT (1200</a:t>
            </a:r>
            <a:r>
              <a:rPr lang="en-US" altLang="en-US" sz="1800" b="1">
                <a:cs typeface="Times New Roman" panose="02020603050405020304" pitchFamily="18" charset="0"/>
              </a:rPr>
              <a:t>°</a:t>
            </a:r>
            <a:r>
              <a:rPr lang="en-US" altLang="en-US" sz="1800" b="1"/>
              <a:t>C) basaltic magma</a:t>
            </a:r>
          </a:p>
        </p:txBody>
      </p:sp>
      <p:sp>
        <p:nvSpPr>
          <p:cNvPr id="24586" name="Text Box 8"/>
          <p:cNvSpPr txBox="1">
            <a:spLocks noChangeArrowheads="1"/>
          </p:cNvSpPr>
          <p:nvPr/>
        </p:nvSpPr>
        <p:spPr bwMode="auto">
          <a:xfrm>
            <a:off x="4648200" y="5562601"/>
            <a:ext cx="19812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Heat transfer from hot, basaltic magma melts wall rock</a:t>
            </a:r>
          </a:p>
        </p:txBody>
      </p:sp>
    </p:spTree>
    <p:extLst>
      <p:ext uri="{BB962C8B-B14F-4D97-AF65-F5344CB8AC3E}">
        <p14:creationId xmlns:p14="http://schemas.microsoft.com/office/powerpoint/2010/main" val="1167483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_EA 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609600"/>
            <a:ext cx="4786313"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1828801" y="0"/>
            <a:ext cx="8594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olidFill>
                  <a:srgbClr val="FFFF00"/>
                </a:solidFill>
                <a:sym typeface="Symbol" panose="05050102010706020507" pitchFamily="18" charset="2"/>
              </a:rPr>
              <a:t>Assimilation + Fractional Crystallization (AFC) </a:t>
            </a:r>
            <a:endParaRPr lang="en-US" altLang="en-US" sz="2400" b="1">
              <a:solidFill>
                <a:srgbClr val="FFFF00"/>
              </a:solidFill>
              <a:sym typeface="Symbol" panose="05050102010706020507" pitchFamily="18" charset="2"/>
            </a:endParaRPr>
          </a:p>
        </p:txBody>
      </p:sp>
      <p:sp>
        <p:nvSpPr>
          <p:cNvPr id="25604" name="Text Box 4"/>
          <p:cNvSpPr txBox="1">
            <a:spLocks noChangeArrowheads="1"/>
          </p:cNvSpPr>
          <p:nvPr/>
        </p:nvSpPr>
        <p:spPr bwMode="auto">
          <a:xfrm>
            <a:off x="4419600" y="255905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Continental Crust</a:t>
            </a:r>
          </a:p>
        </p:txBody>
      </p:sp>
      <p:sp>
        <p:nvSpPr>
          <p:cNvPr id="25605" name="Text Box 6"/>
          <p:cNvSpPr txBox="1">
            <a:spLocks noChangeArrowheads="1"/>
          </p:cNvSpPr>
          <p:nvPr/>
        </p:nvSpPr>
        <p:spPr bwMode="auto">
          <a:xfrm>
            <a:off x="4648200" y="3652838"/>
            <a:ext cx="2133600" cy="1681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Blocks of continental crust fall into basaltic magma and dissolve.</a:t>
            </a:r>
          </a:p>
          <a:p>
            <a:pPr eaLnBrk="1" hangingPunct="1">
              <a:spcBef>
                <a:spcPct val="50000"/>
              </a:spcBef>
              <a:buFontTx/>
              <a:buNone/>
            </a:pPr>
            <a:r>
              <a:rPr lang="en-US" altLang="en-US" sz="1600" b="1"/>
              <a:t>basaltic magma + assimilated blocks = andesitic magma</a:t>
            </a:r>
          </a:p>
        </p:txBody>
      </p:sp>
      <p:sp>
        <p:nvSpPr>
          <p:cNvPr id="25606" name="Text Box 20"/>
          <p:cNvSpPr txBox="1">
            <a:spLocks noChangeArrowheads="1"/>
          </p:cNvSpPr>
          <p:nvPr/>
        </p:nvSpPr>
        <p:spPr bwMode="auto">
          <a:xfrm>
            <a:off x="7086600" y="4495801"/>
            <a:ext cx="32004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sym typeface="Symbol" panose="05050102010706020507" pitchFamily="18" charset="2"/>
              </a:rPr>
              <a:t>magma composition progressively changes as crystal are physically “removed” from the magma</a:t>
            </a:r>
            <a:endParaRPr lang="en-US" altLang="en-US" sz="1600" b="1"/>
          </a:p>
        </p:txBody>
      </p:sp>
      <p:pic>
        <p:nvPicPr>
          <p:cNvPr id="25607" name="Picture 21" descr="figure 04-09a"/>
          <p:cNvPicPr>
            <a:picLocks noChangeAspect="1" noChangeArrowheads="1"/>
          </p:cNvPicPr>
          <p:nvPr/>
        </p:nvPicPr>
        <p:blipFill>
          <a:blip r:embed="rId3">
            <a:extLst>
              <a:ext uri="{28A0092B-C50C-407E-A947-70E740481C1C}">
                <a14:useLocalDpi xmlns:a14="http://schemas.microsoft.com/office/drawing/2010/main" val="0"/>
              </a:ext>
            </a:extLst>
          </a:blip>
          <a:srcRect l="14795" t="23773" r="49315" b="20378"/>
          <a:stretch>
            <a:fillRect/>
          </a:stretch>
        </p:blipFill>
        <p:spPr bwMode="auto">
          <a:xfrm>
            <a:off x="7108826" y="849313"/>
            <a:ext cx="3101975"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23"/>
          <p:cNvSpPr>
            <a:spLocks noChangeArrowheads="1"/>
          </p:cNvSpPr>
          <p:nvPr/>
        </p:nvSpPr>
        <p:spPr bwMode="auto">
          <a:xfrm>
            <a:off x="2946400" y="4106864"/>
            <a:ext cx="406400" cy="377825"/>
          </a:xfrm>
          <a:prstGeom prst="rect">
            <a:avLst/>
          </a:prstGeom>
          <a:noFill/>
          <a:ln w="190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5609" name="Text Box 7"/>
          <p:cNvSpPr txBox="1">
            <a:spLocks noChangeArrowheads="1"/>
          </p:cNvSpPr>
          <p:nvPr/>
        </p:nvSpPr>
        <p:spPr bwMode="auto">
          <a:xfrm>
            <a:off x="2362200" y="6059488"/>
            <a:ext cx="17526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b="1"/>
              <a:t>HOT (1200</a:t>
            </a:r>
            <a:r>
              <a:rPr lang="en-US" altLang="en-US" sz="1800" b="1">
                <a:cs typeface="Times New Roman" panose="02020603050405020304" pitchFamily="18" charset="0"/>
              </a:rPr>
              <a:t>°</a:t>
            </a:r>
            <a:r>
              <a:rPr lang="en-US" altLang="en-US" sz="1800" b="1"/>
              <a:t>C) basaltic magma</a:t>
            </a:r>
          </a:p>
        </p:txBody>
      </p:sp>
      <p:sp>
        <p:nvSpPr>
          <p:cNvPr id="25610" name="Text Box 8"/>
          <p:cNvSpPr txBox="1">
            <a:spLocks noChangeArrowheads="1"/>
          </p:cNvSpPr>
          <p:nvPr/>
        </p:nvSpPr>
        <p:spPr bwMode="auto">
          <a:xfrm>
            <a:off x="4648200" y="5562601"/>
            <a:ext cx="19812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Heat transfer from hot, basaltic magma melts wall rock</a:t>
            </a:r>
          </a:p>
        </p:txBody>
      </p:sp>
      <p:sp>
        <p:nvSpPr>
          <p:cNvPr id="25611" name="Line 19"/>
          <p:cNvSpPr>
            <a:spLocks noChangeShapeType="1"/>
          </p:cNvSpPr>
          <p:nvPr/>
        </p:nvSpPr>
        <p:spPr bwMode="auto">
          <a:xfrm flipH="1">
            <a:off x="3321050" y="2438400"/>
            <a:ext cx="3994150" cy="167640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cxnSp>
        <p:nvCxnSpPr>
          <p:cNvPr id="15" name="Straight Arrow Connector 14"/>
          <p:cNvCxnSpPr/>
          <p:nvPr/>
        </p:nvCxnSpPr>
        <p:spPr>
          <a:xfrm>
            <a:off x="13411200" y="1981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782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Fig 8-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586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1676401" y="0"/>
            <a:ext cx="2754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0066"/>
                </a:solidFill>
              </a:rPr>
              <a:t>Harker Diagrams</a:t>
            </a:r>
          </a:p>
        </p:txBody>
      </p:sp>
      <p:sp>
        <p:nvSpPr>
          <p:cNvPr id="26629" name="Rectangle 6"/>
          <p:cNvSpPr>
            <a:spLocks noChangeArrowheads="1"/>
          </p:cNvSpPr>
          <p:nvPr/>
        </p:nvSpPr>
        <p:spPr bwMode="auto">
          <a:xfrm>
            <a:off x="389965" y="1524000"/>
            <a:ext cx="4410635" cy="2514600"/>
          </a:xfrm>
          <a:prstGeom prst="rect">
            <a:avLst/>
          </a:prstGeom>
          <a:solidFill>
            <a:schemeClr val="bg1"/>
          </a:solidFill>
          <a:ln w="57150">
            <a:solidFill>
              <a:srgbClr val="FF0000"/>
            </a:solidFill>
            <a:miter lim="800000"/>
            <a:headEnd/>
            <a:tailEnd/>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b="1" dirty="0">
                <a:latin typeface="Calibri" panose="020F0502020204030204" pitchFamily="34" charset="0"/>
              </a:rPr>
              <a:t>Trends usually indicate that rocks are “related” by some </a:t>
            </a:r>
            <a:r>
              <a:rPr lang="en-US" altLang="en-US" sz="2400" b="1" dirty="0" err="1">
                <a:latin typeface="Calibri" panose="020F0502020204030204" pitchFamily="34" charset="0"/>
              </a:rPr>
              <a:t>petrogenetic</a:t>
            </a:r>
            <a:r>
              <a:rPr lang="en-US" altLang="en-US" sz="2400" b="1" dirty="0">
                <a:latin typeface="Calibri" panose="020F0502020204030204" pitchFamily="34" charset="0"/>
              </a:rPr>
              <a:t> process  (</a:t>
            </a:r>
            <a:r>
              <a:rPr lang="en-US" altLang="en-US" sz="2400" b="1" dirty="0" err="1">
                <a:latin typeface="Calibri" panose="020F0502020204030204" pitchFamily="34" charset="0"/>
              </a:rPr>
              <a:t>ie</a:t>
            </a:r>
            <a:r>
              <a:rPr lang="en-US" altLang="en-US" sz="2400" b="1" dirty="0">
                <a:latin typeface="Calibri" panose="020F0502020204030204" pitchFamily="34" charset="0"/>
              </a:rPr>
              <a:t>.  crystal fractionation, mixing, or AFC)</a:t>
            </a:r>
            <a:endParaRPr lang="en-US" altLang="en-US" sz="2400" dirty="0">
              <a:latin typeface="Calibri" panose="020F0502020204030204" pitchFamily="34" charset="0"/>
            </a:endParaRPr>
          </a:p>
        </p:txBody>
      </p:sp>
      <p:grpSp>
        <p:nvGrpSpPr>
          <p:cNvPr id="2" name="Group 19"/>
          <p:cNvGrpSpPr>
            <a:grpSpLocks/>
          </p:cNvGrpSpPr>
          <p:nvPr/>
        </p:nvGrpSpPr>
        <p:grpSpPr bwMode="auto">
          <a:xfrm>
            <a:off x="5486400" y="152400"/>
            <a:ext cx="4572000" cy="6173788"/>
            <a:chOff x="3962400" y="152400"/>
            <a:chExt cx="4572000" cy="6172994"/>
          </a:xfrm>
        </p:grpSpPr>
        <p:cxnSp>
          <p:nvCxnSpPr>
            <p:cNvPr id="10" name="Straight Connector 9"/>
            <p:cNvCxnSpPr/>
            <p:nvPr/>
          </p:nvCxnSpPr>
          <p:spPr>
            <a:xfrm rot="5400000">
              <a:off x="1600593" y="3276198"/>
              <a:ext cx="6095216" cy="317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rot="5400000">
              <a:off x="2287186" y="3275404"/>
              <a:ext cx="6095216" cy="15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5400000">
              <a:off x="4649386" y="3199214"/>
              <a:ext cx="6095216" cy="1588"/>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5400000">
              <a:off x="3887386" y="3275404"/>
              <a:ext cx="6095216" cy="1588"/>
            </a:xfrm>
            <a:prstGeom prst="line">
              <a:avLst/>
            </a:prstGeom>
          </p:spPr>
          <p:style>
            <a:lnRef idx="1">
              <a:schemeClr val="dk1"/>
            </a:lnRef>
            <a:fillRef idx="0">
              <a:schemeClr val="dk1"/>
            </a:fillRef>
            <a:effectRef idx="0">
              <a:schemeClr val="dk1"/>
            </a:effectRef>
            <a:fontRef idx="minor">
              <a:schemeClr val="tx1"/>
            </a:fontRef>
          </p:style>
        </p:cxnSp>
        <p:sp>
          <p:nvSpPr>
            <p:cNvPr id="26675" name="TextBox 13"/>
            <p:cNvSpPr txBox="1">
              <a:spLocks noChangeArrowheads="1"/>
            </p:cNvSpPr>
            <p:nvPr/>
          </p:nvSpPr>
          <p:spPr bwMode="auto">
            <a:xfrm>
              <a:off x="3962400" y="1749623"/>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0070C0"/>
                  </a:solidFill>
                  <a:latin typeface="Calibri" panose="020F0502020204030204" pitchFamily="34" charset="0"/>
                </a:rPr>
                <a:t>basalt</a:t>
              </a:r>
            </a:p>
          </p:txBody>
        </p:sp>
        <p:sp>
          <p:nvSpPr>
            <p:cNvPr id="26676" name="TextBox 14"/>
            <p:cNvSpPr txBox="1">
              <a:spLocks noChangeArrowheads="1"/>
            </p:cNvSpPr>
            <p:nvPr/>
          </p:nvSpPr>
          <p:spPr bwMode="auto">
            <a:xfrm>
              <a:off x="45720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0000"/>
                  </a:solidFill>
                  <a:latin typeface="Calibri" panose="020F0502020204030204" pitchFamily="34" charset="0"/>
                </a:rPr>
                <a:t>andesite</a:t>
              </a:r>
            </a:p>
          </p:txBody>
        </p:sp>
        <p:sp>
          <p:nvSpPr>
            <p:cNvPr id="26677" name="TextBox 15"/>
            <p:cNvSpPr txBox="1">
              <a:spLocks noChangeArrowheads="1"/>
            </p:cNvSpPr>
            <p:nvPr/>
          </p:nvSpPr>
          <p:spPr bwMode="auto">
            <a:xfrm>
              <a:off x="53340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FF00"/>
                  </a:solidFill>
                  <a:latin typeface="Calibri" panose="020F0502020204030204" pitchFamily="34" charset="0"/>
                </a:rPr>
                <a:t>rhyolite</a:t>
              </a:r>
            </a:p>
          </p:txBody>
        </p:sp>
        <p:sp>
          <p:nvSpPr>
            <p:cNvPr id="26678" name="TextBox 16"/>
            <p:cNvSpPr txBox="1">
              <a:spLocks noChangeArrowheads="1"/>
            </p:cNvSpPr>
            <p:nvPr/>
          </p:nvSpPr>
          <p:spPr bwMode="auto">
            <a:xfrm>
              <a:off x="6324600" y="1749623"/>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0070C0"/>
                  </a:solidFill>
                  <a:latin typeface="Calibri" panose="020F0502020204030204" pitchFamily="34" charset="0"/>
                </a:rPr>
                <a:t>basalt</a:t>
              </a:r>
            </a:p>
          </p:txBody>
        </p:sp>
        <p:sp>
          <p:nvSpPr>
            <p:cNvPr id="26679" name="TextBox 17"/>
            <p:cNvSpPr txBox="1">
              <a:spLocks noChangeArrowheads="1"/>
            </p:cNvSpPr>
            <p:nvPr/>
          </p:nvSpPr>
          <p:spPr bwMode="auto">
            <a:xfrm>
              <a:off x="69342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0000"/>
                  </a:solidFill>
                  <a:latin typeface="Calibri" panose="020F0502020204030204" pitchFamily="34" charset="0"/>
                </a:rPr>
                <a:t>andesite</a:t>
              </a:r>
            </a:p>
          </p:txBody>
        </p:sp>
        <p:sp>
          <p:nvSpPr>
            <p:cNvPr id="26680" name="TextBox 18"/>
            <p:cNvSpPr txBox="1">
              <a:spLocks noChangeArrowheads="1"/>
            </p:cNvSpPr>
            <p:nvPr/>
          </p:nvSpPr>
          <p:spPr bwMode="auto">
            <a:xfrm>
              <a:off x="76962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FF00"/>
                  </a:solidFill>
                  <a:latin typeface="Calibri" panose="020F0502020204030204" pitchFamily="34" charset="0"/>
                </a:rPr>
                <a:t>rhyolite</a:t>
              </a:r>
            </a:p>
          </p:txBody>
        </p:sp>
      </p:grpSp>
      <p:grpSp>
        <p:nvGrpSpPr>
          <p:cNvPr id="3" name="Group 20"/>
          <p:cNvGrpSpPr>
            <a:grpSpLocks/>
          </p:cNvGrpSpPr>
          <p:nvPr/>
        </p:nvGrpSpPr>
        <p:grpSpPr bwMode="auto">
          <a:xfrm>
            <a:off x="4806950" y="0"/>
            <a:ext cx="5861050" cy="6858000"/>
            <a:chOff x="6096000" y="0"/>
            <a:chExt cx="5861050" cy="6858000"/>
          </a:xfrm>
        </p:grpSpPr>
        <p:pic>
          <p:nvPicPr>
            <p:cNvPr id="26660" name="Picture 5" descr="Fig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586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rot="5400000">
              <a:off x="4419601" y="3276600"/>
              <a:ext cx="6096000" cy="3175"/>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rot="5400000">
              <a:off x="5106194" y="3275806"/>
              <a:ext cx="6096000" cy="158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rot="5400000">
              <a:off x="7468394" y="3199606"/>
              <a:ext cx="6096000" cy="158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rot="5400000">
              <a:off x="6706394" y="3275806"/>
              <a:ext cx="6096000" cy="1588"/>
            </a:xfrm>
            <a:prstGeom prst="line">
              <a:avLst/>
            </a:prstGeom>
          </p:spPr>
          <p:style>
            <a:lnRef idx="1">
              <a:schemeClr val="dk1"/>
            </a:lnRef>
            <a:fillRef idx="0">
              <a:schemeClr val="dk1"/>
            </a:fillRef>
            <a:effectRef idx="0">
              <a:schemeClr val="dk1"/>
            </a:effectRef>
            <a:fontRef idx="minor">
              <a:schemeClr val="tx1"/>
            </a:fontRef>
          </p:style>
        </p:cxnSp>
        <p:sp>
          <p:nvSpPr>
            <p:cNvPr id="26665" name="TextBox 26"/>
            <p:cNvSpPr txBox="1">
              <a:spLocks noChangeArrowheads="1"/>
            </p:cNvSpPr>
            <p:nvPr/>
          </p:nvSpPr>
          <p:spPr bwMode="auto">
            <a:xfrm>
              <a:off x="6781800" y="1749623"/>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0070C0"/>
                  </a:solidFill>
                  <a:latin typeface="Calibri" panose="020F0502020204030204" pitchFamily="34" charset="0"/>
                </a:rPr>
                <a:t>basalt</a:t>
              </a:r>
            </a:p>
          </p:txBody>
        </p:sp>
        <p:sp>
          <p:nvSpPr>
            <p:cNvPr id="26666" name="TextBox 27"/>
            <p:cNvSpPr txBox="1">
              <a:spLocks noChangeArrowheads="1"/>
            </p:cNvSpPr>
            <p:nvPr/>
          </p:nvSpPr>
          <p:spPr bwMode="auto">
            <a:xfrm>
              <a:off x="73914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0000"/>
                  </a:solidFill>
                  <a:latin typeface="Calibri" panose="020F0502020204030204" pitchFamily="34" charset="0"/>
                </a:rPr>
                <a:t>andesite</a:t>
              </a:r>
            </a:p>
          </p:txBody>
        </p:sp>
        <p:sp>
          <p:nvSpPr>
            <p:cNvPr id="26667" name="TextBox 28"/>
            <p:cNvSpPr txBox="1">
              <a:spLocks noChangeArrowheads="1"/>
            </p:cNvSpPr>
            <p:nvPr/>
          </p:nvSpPr>
          <p:spPr bwMode="auto">
            <a:xfrm>
              <a:off x="81534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FF00"/>
                  </a:solidFill>
                  <a:latin typeface="Calibri" panose="020F0502020204030204" pitchFamily="34" charset="0"/>
                </a:rPr>
                <a:t>rhyolite</a:t>
              </a:r>
            </a:p>
          </p:txBody>
        </p:sp>
        <p:sp>
          <p:nvSpPr>
            <p:cNvPr id="26668" name="TextBox 29"/>
            <p:cNvSpPr txBox="1">
              <a:spLocks noChangeArrowheads="1"/>
            </p:cNvSpPr>
            <p:nvPr/>
          </p:nvSpPr>
          <p:spPr bwMode="auto">
            <a:xfrm>
              <a:off x="9144000" y="1749623"/>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0070C0"/>
                  </a:solidFill>
                  <a:latin typeface="Calibri" panose="020F0502020204030204" pitchFamily="34" charset="0"/>
                </a:rPr>
                <a:t>basalt</a:t>
              </a:r>
            </a:p>
          </p:txBody>
        </p:sp>
        <p:sp>
          <p:nvSpPr>
            <p:cNvPr id="26669" name="TextBox 30"/>
            <p:cNvSpPr txBox="1">
              <a:spLocks noChangeArrowheads="1"/>
            </p:cNvSpPr>
            <p:nvPr/>
          </p:nvSpPr>
          <p:spPr bwMode="auto">
            <a:xfrm>
              <a:off x="97536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0000"/>
                  </a:solidFill>
                  <a:latin typeface="Calibri" panose="020F0502020204030204" pitchFamily="34" charset="0"/>
                </a:rPr>
                <a:t>andesite</a:t>
              </a:r>
            </a:p>
          </p:txBody>
        </p:sp>
        <p:sp>
          <p:nvSpPr>
            <p:cNvPr id="26670" name="TextBox 31"/>
            <p:cNvSpPr txBox="1">
              <a:spLocks noChangeArrowheads="1"/>
            </p:cNvSpPr>
            <p:nvPr/>
          </p:nvSpPr>
          <p:spPr bwMode="auto">
            <a:xfrm>
              <a:off x="105156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FF00"/>
                  </a:solidFill>
                  <a:latin typeface="Calibri" panose="020F0502020204030204" pitchFamily="34" charset="0"/>
                </a:rPr>
                <a:t>rhyolite</a:t>
              </a:r>
            </a:p>
          </p:txBody>
        </p:sp>
      </p:grpSp>
      <p:grpSp>
        <p:nvGrpSpPr>
          <p:cNvPr id="4" name="Group 44"/>
          <p:cNvGrpSpPr>
            <a:grpSpLocks/>
          </p:cNvGrpSpPr>
          <p:nvPr/>
        </p:nvGrpSpPr>
        <p:grpSpPr bwMode="auto">
          <a:xfrm>
            <a:off x="1752600" y="228600"/>
            <a:ext cx="6248400" cy="6172200"/>
            <a:chOff x="228600" y="228600"/>
            <a:chExt cx="6248400" cy="6172200"/>
          </a:xfrm>
        </p:grpSpPr>
        <p:sp>
          <p:nvSpPr>
            <p:cNvPr id="33" name="Oval 32"/>
            <p:cNvSpPr/>
            <p:nvPr/>
          </p:nvSpPr>
          <p:spPr>
            <a:xfrm>
              <a:off x="228600" y="44243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651" name="TextBox 33"/>
            <p:cNvSpPr txBox="1">
              <a:spLocks noChangeArrowheads="1"/>
            </p:cNvSpPr>
            <p:nvPr/>
          </p:nvSpPr>
          <p:spPr bwMode="auto">
            <a:xfrm>
              <a:off x="457200" y="4267200"/>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Calibri" panose="020F0502020204030204" pitchFamily="34" charset="0"/>
                </a:rPr>
                <a:t>= Parental magma</a:t>
              </a:r>
            </a:p>
          </p:txBody>
        </p:sp>
        <p:sp>
          <p:nvSpPr>
            <p:cNvPr id="37" name="Oval 36"/>
            <p:cNvSpPr/>
            <p:nvPr/>
          </p:nvSpPr>
          <p:spPr>
            <a:xfrm>
              <a:off x="3962400" y="1066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p:cNvSpPr/>
            <p:nvPr/>
          </p:nvSpPr>
          <p:spPr>
            <a:xfrm>
              <a:off x="3962400" y="198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p:cNvSpPr/>
            <p:nvPr/>
          </p:nvSpPr>
          <p:spPr>
            <a:xfrm>
              <a:off x="6248400" y="228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p:cNvSpPr/>
            <p:nvPr/>
          </p:nvSpPr>
          <p:spPr>
            <a:xfrm>
              <a:off x="6248400" y="198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p:cNvSpPr/>
            <p:nvPr/>
          </p:nvSpPr>
          <p:spPr>
            <a:xfrm>
              <a:off x="6248400"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Oval 41"/>
            <p:cNvSpPr/>
            <p:nvPr/>
          </p:nvSpPr>
          <p:spPr>
            <a:xfrm>
              <a:off x="3962400" y="4114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Oval 42"/>
            <p:cNvSpPr/>
            <p:nvPr/>
          </p:nvSpPr>
          <p:spPr>
            <a:xfrm>
              <a:off x="6248400" y="6172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Oval 43"/>
            <p:cNvSpPr/>
            <p:nvPr/>
          </p:nvSpPr>
          <p:spPr>
            <a:xfrm>
              <a:off x="3962400" y="6172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8" name="Group 68"/>
          <p:cNvGrpSpPr>
            <a:grpSpLocks/>
          </p:cNvGrpSpPr>
          <p:nvPr/>
        </p:nvGrpSpPr>
        <p:grpSpPr bwMode="auto">
          <a:xfrm>
            <a:off x="1676400" y="760414"/>
            <a:ext cx="8305800" cy="5564187"/>
            <a:chOff x="152400" y="760412"/>
            <a:chExt cx="8305800" cy="5564188"/>
          </a:xfrm>
        </p:grpSpPr>
        <p:cxnSp>
          <p:nvCxnSpPr>
            <p:cNvPr id="35" name="Straight Arrow Connector 34"/>
            <p:cNvCxnSpPr/>
            <p:nvPr/>
          </p:nvCxnSpPr>
          <p:spPr>
            <a:xfrm>
              <a:off x="152400" y="5029200"/>
              <a:ext cx="685800" cy="1588"/>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6636" name="TextBox 35"/>
            <p:cNvSpPr txBox="1">
              <a:spLocks noChangeArrowheads="1"/>
            </p:cNvSpPr>
            <p:nvPr/>
          </p:nvSpPr>
          <p:spPr bwMode="auto">
            <a:xfrm>
              <a:off x="304800" y="5029200"/>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Calibri" panose="020F0502020204030204" pitchFamily="34" charset="0"/>
                </a:rPr>
                <a:t>= differentiation trend</a:t>
              </a:r>
            </a:p>
          </p:txBody>
        </p:sp>
        <p:cxnSp>
          <p:nvCxnSpPr>
            <p:cNvPr id="53" name="Straight Arrow Connector 52"/>
            <p:cNvCxnSpPr/>
            <p:nvPr/>
          </p:nvCxnSpPr>
          <p:spPr>
            <a:xfrm>
              <a:off x="5791200" y="1295400"/>
              <a:ext cx="228600" cy="1588"/>
            </a:xfrm>
            <a:prstGeom prst="straightConnector1">
              <a:avLst/>
            </a:prstGeom>
            <a:ln w="19050">
              <a:solidFill>
                <a:srgbClr val="FF0066"/>
              </a:solidFill>
              <a:headEnd type="none" w="med" len="med"/>
              <a:tailEnd type="triangle" w="lg" len="lg"/>
            </a:ln>
            <a:scene3d>
              <a:camera prst="orthographicFront">
                <a:rot lat="0" lon="0" rev="200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257800" y="1066800"/>
              <a:ext cx="228600" cy="1588"/>
            </a:xfrm>
            <a:prstGeom prst="straightConnector1">
              <a:avLst/>
            </a:prstGeom>
            <a:ln w="19050">
              <a:solidFill>
                <a:srgbClr val="FF0066"/>
              </a:solidFill>
              <a:headEnd type="none" w="med" len="med"/>
              <a:tailEnd type="triangle" w="lg" len="lg"/>
            </a:ln>
            <a:scene3d>
              <a:camera prst="orthographicFront">
                <a:rot lat="0" lon="0" rev="200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114800" y="989012"/>
              <a:ext cx="228600" cy="1588"/>
            </a:xfrm>
            <a:prstGeom prst="straightConnector1">
              <a:avLst/>
            </a:prstGeom>
            <a:ln w="19050">
              <a:solidFill>
                <a:srgbClr val="FF0066"/>
              </a:solidFill>
              <a:headEnd type="none" w="med" len="med"/>
              <a:tailEnd type="triangle" w="lg" len="lg"/>
            </a:ln>
            <a:scene3d>
              <a:camera prst="orthographicFront">
                <a:rot lat="0" lon="0" rev="3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620000" y="1446212"/>
              <a:ext cx="228600" cy="1588"/>
            </a:xfrm>
            <a:prstGeom prst="straightConnector1">
              <a:avLst/>
            </a:prstGeom>
            <a:ln w="19050">
              <a:solidFill>
                <a:srgbClr val="FF0066"/>
              </a:solidFill>
              <a:headEnd type="none" w="med" len="med"/>
              <a:tailEnd type="triangle" w="lg" len="lg"/>
            </a:ln>
            <a:scene3d>
              <a:camera prst="orthographicFront">
                <a:rot lat="0" lon="0" rev="200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153400" y="1600200"/>
              <a:ext cx="228600" cy="1588"/>
            </a:xfrm>
            <a:prstGeom prst="straightConnector1">
              <a:avLst/>
            </a:prstGeom>
            <a:ln w="19050">
              <a:solidFill>
                <a:srgbClr val="FF0066"/>
              </a:solidFill>
              <a:headEnd type="none" w="med" len="med"/>
              <a:tailEnd type="triangle" w="lg" len="lg"/>
            </a:ln>
            <a:scene3d>
              <a:camera prst="orthographicFront">
                <a:rot lat="0" lon="0" rev="206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477000" y="760412"/>
              <a:ext cx="228600" cy="1588"/>
            </a:xfrm>
            <a:prstGeom prst="straightConnector1">
              <a:avLst/>
            </a:prstGeom>
            <a:ln w="19050">
              <a:solidFill>
                <a:srgbClr val="FF0066"/>
              </a:solidFill>
              <a:headEnd type="none" w="med" len="med"/>
              <a:tailEnd type="triangle" w="lg" len="lg"/>
            </a:ln>
            <a:scene3d>
              <a:camera prst="orthographicFront">
                <a:rot lat="0" lon="0" rev="18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867400" y="3046412"/>
              <a:ext cx="228600" cy="1588"/>
            </a:xfrm>
            <a:prstGeom prst="straightConnector1">
              <a:avLst/>
            </a:prstGeom>
            <a:ln w="19050">
              <a:solidFill>
                <a:srgbClr val="FF0066"/>
              </a:solidFill>
              <a:headEnd type="none" w="med" len="med"/>
              <a:tailEnd type="triangle" w="lg" len="lg"/>
            </a:ln>
            <a:scene3d>
              <a:camera prst="orthographicFront">
                <a:rot lat="0" lon="0" rev="200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229600" y="3122612"/>
              <a:ext cx="228600" cy="1588"/>
            </a:xfrm>
            <a:prstGeom prst="straightConnector1">
              <a:avLst/>
            </a:prstGeom>
            <a:ln w="19050">
              <a:solidFill>
                <a:srgbClr val="FF0066"/>
              </a:solidFill>
              <a:headEnd type="none" w="med" len="med"/>
              <a:tailEnd type="triangle" w="lg" len="lg"/>
            </a:ln>
            <a:scene3d>
              <a:camera prst="orthographicFront">
                <a:rot lat="0" lon="0" rev="200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153400" y="4572000"/>
              <a:ext cx="228600" cy="1588"/>
            </a:xfrm>
            <a:prstGeom prst="straightConnector1">
              <a:avLst/>
            </a:prstGeom>
            <a:ln w="19050">
              <a:solidFill>
                <a:srgbClr val="FF0066"/>
              </a:solidFill>
              <a:headEnd type="none" w="med" len="med"/>
              <a:tailEnd type="triangle" w="lg" len="lg"/>
            </a:ln>
            <a:scene3d>
              <a:camera prst="orthographicFront">
                <a:rot lat="0" lon="0" rev="203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696200" y="6170612"/>
              <a:ext cx="228600" cy="1588"/>
            </a:xfrm>
            <a:prstGeom prst="straightConnector1">
              <a:avLst/>
            </a:prstGeom>
            <a:ln w="19050">
              <a:solidFill>
                <a:srgbClr val="FF0066"/>
              </a:solidFill>
              <a:headEnd type="none" w="med" len="med"/>
              <a:tailEnd type="triangle" w="lg" len="lg"/>
            </a:ln>
            <a:scene3d>
              <a:camera prst="orthographicFront">
                <a:rot lat="0" lon="0" rev="209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8229600" y="6323012"/>
              <a:ext cx="228600" cy="1588"/>
            </a:xfrm>
            <a:prstGeom prst="straightConnector1">
              <a:avLst/>
            </a:prstGeom>
            <a:ln w="19050">
              <a:solidFill>
                <a:srgbClr val="FF0066"/>
              </a:solidFill>
              <a:headEnd type="none" w="med" len="med"/>
              <a:tailEnd type="triangle" w="lg" len="lg"/>
            </a:ln>
            <a:scene3d>
              <a:camera prst="orthographicFront">
                <a:rot lat="0" lon="0" rev="203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867400" y="3732212"/>
              <a:ext cx="228600" cy="1588"/>
            </a:xfrm>
            <a:prstGeom prst="straightConnector1">
              <a:avLst/>
            </a:prstGeom>
            <a:ln w="19050">
              <a:solidFill>
                <a:srgbClr val="FF0066"/>
              </a:solidFill>
              <a:headEnd type="none" w="med" len="med"/>
              <a:tailEnd type="triangle" w="lg" len="lg"/>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867400" y="5257800"/>
              <a:ext cx="228600" cy="1588"/>
            </a:xfrm>
            <a:prstGeom prst="straightConnector1">
              <a:avLst/>
            </a:prstGeom>
            <a:ln w="19050">
              <a:solidFill>
                <a:srgbClr val="FF0066"/>
              </a:solidFill>
              <a:headEnd type="none" w="med" len="med"/>
              <a:tailEnd type="triangle" w="lg" len="lg"/>
            </a:ln>
            <a:scene3d>
              <a:camera prst="orthographicFront">
                <a:rot lat="0" lon="0" rev="2100000"/>
              </a:camera>
              <a:lightRig rig="threePt" dir="t"/>
            </a:scene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9308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00600" y="0"/>
            <a:ext cx="5867400" cy="6858000"/>
            <a:chOff x="4800600" y="0"/>
            <a:chExt cx="5867400" cy="6858000"/>
          </a:xfrm>
        </p:grpSpPr>
        <p:pic>
          <p:nvPicPr>
            <p:cNvPr id="28675" name="Picture 5" descr="Fig 8-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586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Group 19"/>
            <p:cNvGrpSpPr>
              <a:grpSpLocks/>
            </p:cNvGrpSpPr>
            <p:nvPr/>
          </p:nvGrpSpPr>
          <p:grpSpPr bwMode="auto">
            <a:xfrm>
              <a:off x="5486400" y="152400"/>
              <a:ext cx="4572000" cy="6173788"/>
              <a:chOff x="3962400" y="152400"/>
              <a:chExt cx="4572000" cy="6172994"/>
            </a:xfrm>
          </p:grpSpPr>
          <p:cxnSp>
            <p:nvCxnSpPr>
              <p:cNvPr id="36" name="Straight Connector 35"/>
              <p:cNvCxnSpPr/>
              <p:nvPr/>
            </p:nvCxnSpPr>
            <p:spPr>
              <a:xfrm rot="5400000">
                <a:off x="1600593" y="3276198"/>
                <a:ext cx="6095216" cy="3175"/>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5400000">
                <a:off x="2287186" y="3275404"/>
                <a:ext cx="6095216" cy="1588"/>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rot="5400000">
                <a:off x="4649386" y="3199214"/>
                <a:ext cx="6095216" cy="1588"/>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rot="5400000">
                <a:off x="3887386" y="3275404"/>
                <a:ext cx="6095216" cy="1588"/>
              </a:xfrm>
              <a:prstGeom prst="line">
                <a:avLst/>
              </a:prstGeom>
            </p:spPr>
            <p:style>
              <a:lnRef idx="1">
                <a:schemeClr val="dk1"/>
              </a:lnRef>
              <a:fillRef idx="0">
                <a:schemeClr val="dk1"/>
              </a:fillRef>
              <a:effectRef idx="0">
                <a:schemeClr val="dk1"/>
              </a:effectRef>
              <a:fontRef idx="minor">
                <a:schemeClr val="tx1"/>
              </a:fontRef>
            </p:style>
          </p:cxnSp>
          <p:sp>
            <p:nvSpPr>
              <p:cNvPr id="28730" name="TextBox 39"/>
              <p:cNvSpPr txBox="1">
                <a:spLocks noChangeArrowheads="1"/>
              </p:cNvSpPr>
              <p:nvPr/>
            </p:nvSpPr>
            <p:spPr bwMode="auto">
              <a:xfrm>
                <a:off x="3962400" y="1749623"/>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0070C0"/>
                    </a:solidFill>
                    <a:latin typeface="Calibri" panose="020F0502020204030204" pitchFamily="34" charset="0"/>
                  </a:rPr>
                  <a:t>basalt</a:t>
                </a:r>
              </a:p>
            </p:txBody>
          </p:sp>
          <p:sp>
            <p:nvSpPr>
              <p:cNvPr id="28731" name="TextBox 40"/>
              <p:cNvSpPr txBox="1">
                <a:spLocks noChangeArrowheads="1"/>
              </p:cNvSpPr>
              <p:nvPr/>
            </p:nvSpPr>
            <p:spPr bwMode="auto">
              <a:xfrm>
                <a:off x="45720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0000"/>
                    </a:solidFill>
                    <a:latin typeface="Calibri" panose="020F0502020204030204" pitchFamily="34" charset="0"/>
                  </a:rPr>
                  <a:t>andesite</a:t>
                </a:r>
              </a:p>
            </p:txBody>
          </p:sp>
          <p:sp>
            <p:nvSpPr>
              <p:cNvPr id="28732" name="TextBox 41"/>
              <p:cNvSpPr txBox="1">
                <a:spLocks noChangeArrowheads="1"/>
              </p:cNvSpPr>
              <p:nvPr/>
            </p:nvSpPr>
            <p:spPr bwMode="auto">
              <a:xfrm>
                <a:off x="53340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FF00"/>
                    </a:solidFill>
                    <a:latin typeface="Calibri" panose="020F0502020204030204" pitchFamily="34" charset="0"/>
                  </a:rPr>
                  <a:t>rhyolite</a:t>
                </a:r>
              </a:p>
            </p:txBody>
          </p:sp>
          <p:sp>
            <p:nvSpPr>
              <p:cNvPr id="28733" name="TextBox 42"/>
              <p:cNvSpPr txBox="1">
                <a:spLocks noChangeArrowheads="1"/>
              </p:cNvSpPr>
              <p:nvPr/>
            </p:nvSpPr>
            <p:spPr bwMode="auto">
              <a:xfrm>
                <a:off x="6324600" y="1749623"/>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0070C0"/>
                    </a:solidFill>
                    <a:latin typeface="Calibri" panose="020F0502020204030204" pitchFamily="34" charset="0"/>
                  </a:rPr>
                  <a:t>basalt</a:t>
                </a:r>
              </a:p>
            </p:txBody>
          </p:sp>
          <p:sp>
            <p:nvSpPr>
              <p:cNvPr id="28734" name="TextBox 43"/>
              <p:cNvSpPr txBox="1">
                <a:spLocks noChangeArrowheads="1"/>
              </p:cNvSpPr>
              <p:nvPr/>
            </p:nvSpPr>
            <p:spPr bwMode="auto">
              <a:xfrm>
                <a:off x="69342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0000"/>
                    </a:solidFill>
                    <a:latin typeface="Calibri" panose="020F0502020204030204" pitchFamily="34" charset="0"/>
                  </a:rPr>
                  <a:t>andesite</a:t>
                </a:r>
              </a:p>
            </p:txBody>
          </p:sp>
          <p:sp>
            <p:nvSpPr>
              <p:cNvPr id="28735" name="TextBox 44"/>
              <p:cNvSpPr txBox="1">
                <a:spLocks noChangeArrowheads="1"/>
              </p:cNvSpPr>
              <p:nvPr/>
            </p:nvSpPr>
            <p:spPr bwMode="auto">
              <a:xfrm>
                <a:off x="76962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FF00"/>
                    </a:solidFill>
                    <a:latin typeface="Calibri" panose="020F0502020204030204" pitchFamily="34" charset="0"/>
                  </a:rPr>
                  <a:t>rhyolite</a:t>
                </a:r>
              </a:p>
            </p:txBody>
          </p:sp>
        </p:grpSp>
        <p:grpSp>
          <p:nvGrpSpPr>
            <p:cNvPr id="28677" name="Group 20"/>
            <p:cNvGrpSpPr>
              <a:grpSpLocks/>
            </p:cNvGrpSpPr>
            <p:nvPr/>
          </p:nvGrpSpPr>
          <p:grpSpPr bwMode="auto">
            <a:xfrm>
              <a:off x="4806950" y="0"/>
              <a:ext cx="5861050" cy="6858000"/>
              <a:chOff x="6096000" y="0"/>
              <a:chExt cx="5861050" cy="6858000"/>
            </a:xfrm>
          </p:grpSpPr>
          <p:pic>
            <p:nvPicPr>
              <p:cNvPr id="28715" name="Picture 5" descr="Fig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586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Connector 47"/>
              <p:cNvCxnSpPr/>
              <p:nvPr/>
            </p:nvCxnSpPr>
            <p:spPr>
              <a:xfrm rot="5400000">
                <a:off x="4419601" y="3276600"/>
                <a:ext cx="6096000" cy="317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rot="5400000">
                <a:off x="5106194" y="3275806"/>
                <a:ext cx="6096000" cy="1588"/>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rot="5400000">
                <a:off x="7468394" y="3199606"/>
                <a:ext cx="6096000" cy="1588"/>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rot="5400000">
                <a:off x="6706394" y="3275806"/>
                <a:ext cx="6096000" cy="1588"/>
              </a:xfrm>
              <a:prstGeom prst="line">
                <a:avLst/>
              </a:prstGeom>
            </p:spPr>
            <p:style>
              <a:lnRef idx="1">
                <a:schemeClr val="dk1"/>
              </a:lnRef>
              <a:fillRef idx="0">
                <a:schemeClr val="dk1"/>
              </a:fillRef>
              <a:effectRef idx="0">
                <a:schemeClr val="dk1"/>
              </a:effectRef>
              <a:fontRef idx="minor">
                <a:schemeClr val="tx1"/>
              </a:fontRef>
            </p:style>
          </p:cxnSp>
          <p:sp>
            <p:nvSpPr>
              <p:cNvPr id="28720" name="TextBox 51"/>
              <p:cNvSpPr txBox="1">
                <a:spLocks noChangeArrowheads="1"/>
              </p:cNvSpPr>
              <p:nvPr/>
            </p:nvSpPr>
            <p:spPr bwMode="auto">
              <a:xfrm>
                <a:off x="6781800" y="1749623"/>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0070C0"/>
                    </a:solidFill>
                    <a:latin typeface="Calibri" panose="020F0502020204030204" pitchFamily="34" charset="0"/>
                  </a:rPr>
                  <a:t>basalt</a:t>
                </a:r>
              </a:p>
            </p:txBody>
          </p:sp>
          <p:sp>
            <p:nvSpPr>
              <p:cNvPr id="28721" name="TextBox 52"/>
              <p:cNvSpPr txBox="1">
                <a:spLocks noChangeArrowheads="1"/>
              </p:cNvSpPr>
              <p:nvPr/>
            </p:nvSpPr>
            <p:spPr bwMode="auto">
              <a:xfrm>
                <a:off x="73914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0000"/>
                    </a:solidFill>
                    <a:latin typeface="Calibri" panose="020F0502020204030204" pitchFamily="34" charset="0"/>
                  </a:rPr>
                  <a:t>andesite</a:t>
                </a:r>
              </a:p>
            </p:txBody>
          </p:sp>
          <p:sp>
            <p:nvSpPr>
              <p:cNvPr id="28722" name="TextBox 53"/>
              <p:cNvSpPr txBox="1">
                <a:spLocks noChangeArrowheads="1"/>
              </p:cNvSpPr>
              <p:nvPr/>
            </p:nvSpPr>
            <p:spPr bwMode="auto">
              <a:xfrm>
                <a:off x="81534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dirty="0">
                    <a:solidFill>
                      <a:srgbClr val="FFFF00"/>
                    </a:solidFill>
                    <a:latin typeface="Calibri" panose="020F0502020204030204" pitchFamily="34" charset="0"/>
                  </a:rPr>
                  <a:t>rhyolite</a:t>
                </a:r>
              </a:p>
            </p:txBody>
          </p:sp>
          <p:sp>
            <p:nvSpPr>
              <p:cNvPr id="28723" name="TextBox 54"/>
              <p:cNvSpPr txBox="1">
                <a:spLocks noChangeArrowheads="1"/>
              </p:cNvSpPr>
              <p:nvPr/>
            </p:nvSpPr>
            <p:spPr bwMode="auto">
              <a:xfrm>
                <a:off x="9144000" y="1749623"/>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0070C0"/>
                    </a:solidFill>
                    <a:latin typeface="Calibri" panose="020F0502020204030204" pitchFamily="34" charset="0"/>
                  </a:rPr>
                  <a:t>basalt</a:t>
                </a:r>
              </a:p>
            </p:txBody>
          </p:sp>
          <p:sp>
            <p:nvSpPr>
              <p:cNvPr id="28724" name="TextBox 55"/>
              <p:cNvSpPr txBox="1">
                <a:spLocks noChangeArrowheads="1"/>
              </p:cNvSpPr>
              <p:nvPr/>
            </p:nvSpPr>
            <p:spPr bwMode="auto">
              <a:xfrm>
                <a:off x="97536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0000"/>
                    </a:solidFill>
                    <a:latin typeface="Calibri" panose="020F0502020204030204" pitchFamily="34" charset="0"/>
                  </a:rPr>
                  <a:t>andesite</a:t>
                </a:r>
              </a:p>
            </p:txBody>
          </p:sp>
          <p:sp>
            <p:nvSpPr>
              <p:cNvPr id="28725" name="TextBox 56"/>
              <p:cNvSpPr txBox="1">
                <a:spLocks noChangeArrowheads="1"/>
              </p:cNvSpPr>
              <p:nvPr/>
            </p:nvSpPr>
            <p:spPr bwMode="auto">
              <a:xfrm>
                <a:off x="10515600" y="1749623"/>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FF00"/>
                    </a:solidFill>
                    <a:latin typeface="Calibri" panose="020F0502020204030204" pitchFamily="34" charset="0"/>
                  </a:rPr>
                  <a:t>rhyolite</a:t>
                </a:r>
              </a:p>
            </p:txBody>
          </p:sp>
        </p:grpSp>
      </p:grpSp>
      <p:grpSp>
        <p:nvGrpSpPr>
          <p:cNvPr id="28678" name="Group 44"/>
          <p:cNvGrpSpPr>
            <a:grpSpLocks/>
          </p:cNvGrpSpPr>
          <p:nvPr/>
        </p:nvGrpSpPr>
        <p:grpSpPr bwMode="auto">
          <a:xfrm>
            <a:off x="1752600" y="228600"/>
            <a:ext cx="6248400" cy="6172200"/>
            <a:chOff x="228600" y="228600"/>
            <a:chExt cx="6248400" cy="6172200"/>
          </a:xfrm>
        </p:grpSpPr>
        <p:sp>
          <p:nvSpPr>
            <p:cNvPr id="59" name="Oval 58"/>
            <p:cNvSpPr/>
            <p:nvPr/>
          </p:nvSpPr>
          <p:spPr>
            <a:xfrm>
              <a:off x="228600" y="44243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706" name="TextBox 59"/>
            <p:cNvSpPr txBox="1">
              <a:spLocks noChangeArrowheads="1"/>
            </p:cNvSpPr>
            <p:nvPr/>
          </p:nvSpPr>
          <p:spPr bwMode="auto">
            <a:xfrm>
              <a:off x="457200" y="4267200"/>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Calibri" panose="020F0502020204030204" pitchFamily="34" charset="0"/>
                </a:rPr>
                <a:t>= Parental magma</a:t>
              </a:r>
            </a:p>
          </p:txBody>
        </p:sp>
        <p:sp>
          <p:nvSpPr>
            <p:cNvPr id="61" name="Oval 60"/>
            <p:cNvSpPr/>
            <p:nvPr/>
          </p:nvSpPr>
          <p:spPr>
            <a:xfrm>
              <a:off x="3962400" y="1066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 name="Oval 61"/>
            <p:cNvSpPr/>
            <p:nvPr/>
          </p:nvSpPr>
          <p:spPr>
            <a:xfrm>
              <a:off x="3962400" y="198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 name="Oval 62"/>
            <p:cNvSpPr/>
            <p:nvPr/>
          </p:nvSpPr>
          <p:spPr>
            <a:xfrm>
              <a:off x="6248400" y="228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 name="Oval 63"/>
            <p:cNvSpPr/>
            <p:nvPr/>
          </p:nvSpPr>
          <p:spPr>
            <a:xfrm>
              <a:off x="6248400" y="198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5" name="Oval 64"/>
            <p:cNvSpPr/>
            <p:nvPr/>
          </p:nvSpPr>
          <p:spPr>
            <a:xfrm>
              <a:off x="6248400"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 name="Oval 65"/>
            <p:cNvSpPr/>
            <p:nvPr/>
          </p:nvSpPr>
          <p:spPr>
            <a:xfrm>
              <a:off x="3962400" y="4114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 name="Oval 66"/>
            <p:cNvSpPr/>
            <p:nvPr/>
          </p:nvSpPr>
          <p:spPr>
            <a:xfrm>
              <a:off x="6248400" y="6172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 name="Oval 67"/>
            <p:cNvSpPr/>
            <p:nvPr/>
          </p:nvSpPr>
          <p:spPr>
            <a:xfrm>
              <a:off x="3962400" y="6172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8679" name="Group 68"/>
          <p:cNvGrpSpPr>
            <a:grpSpLocks/>
          </p:cNvGrpSpPr>
          <p:nvPr/>
        </p:nvGrpSpPr>
        <p:grpSpPr bwMode="auto">
          <a:xfrm>
            <a:off x="1676400" y="760414"/>
            <a:ext cx="8305800" cy="5564187"/>
            <a:chOff x="152400" y="760412"/>
            <a:chExt cx="8305800" cy="5564188"/>
          </a:xfrm>
        </p:grpSpPr>
        <p:cxnSp>
          <p:nvCxnSpPr>
            <p:cNvPr id="70" name="Straight Arrow Connector 69"/>
            <p:cNvCxnSpPr/>
            <p:nvPr/>
          </p:nvCxnSpPr>
          <p:spPr>
            <a:xfrm>
              <a:off x="152400" y="5029200"/>
              <a:ext cx="685800" cy="1588"/>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8691" name="TextBox 70"/>
            <p:cNvSpPr txBox="1">
              <a:spLocks noChangeArrowheads="1"/>
            </p:cNvSpPr>
            <p:nvPr/>
          </p:nvSpPr>
          <p:spPr bwMode="auto">
            <a:xfrm>
              <a:off x="304800" y="5029200"/>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Calibri" panose="020F0502020204030204" pitchFamily="34" charset="0"/>
                </a:rPr>
                <a:t>= differentiation trend</a:t>
              </a:r>
            </a:p>
          </p:txBody>
        </p:sp>
        <p:cxnSp>
          <p:nvCxnSpPr>
            <p:cNvPr id="72" name="Straight Arrow Connector 71"/>
            <p:cNvCxnSpPr/>
            <p:nvPr/>
          </p:nvCxnSpPr>
          <p:spPr>
            <a:xfrm>
              <a:off x="5791200" y="1295400"/>
              <a:ext cx="228600" cy="1588"/>
            </a:xfrm>
            <a:prstGeom prst="straightConnector1">
              <a:avLst/>
            </a:prstGeom>
            <a:ln w="19050">
              <a:solidFill>
                <a:srgbClr val="FF0066"/>
              </a:solidFill>
              <a:headEnd type="none" w="med" len="med"/>
              <a:tailEnd type="triangle" w="lg" len="lg"/>
            </a:ln>
            <a:scene3d>
              <a:camera prst="orthographicFront">
                <a:rot lat="0" lon="0" rev="200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257800" y="1066800"/>
              <a:ext cx="228600" cy="1588"/>
            </a:xfrm>
            <a:prstGeom prst="straightConnector1">
              <a:avLst/>
            </a:prstGeom>
            <a:ln w="19050">
              <a:solidFill>
                <a:srgbClr val="FF0066"/>
              </a:solidFill>
              <a:headEnd type="none" w="med" len="med"/>
              <a:tailEnd type="triangle" w="lg" len="lg"/>
            </a:ln>
            <a:scene3d>
              <a:camera prst="orthographicFront">
                <a:rot lat="0" lon="0" rev="200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114800" y="989012"/>
              <a:ext cx="228600" cy="1588"/>
            </a:xfrm>
            <a:prstGeom prst="straightConnector1">
              <a:avLst/>
            </a:prstGeom>
            <a:ln w="19050">
              <a:solidFill>
                <a:srgbClr val="FF0066"/>
              </a:solidFill>
              <a:headEnd type="none" w="med" len="med"/>
              <a:tailEnd type="triangle" w="lg" len="lg"/>
            </a:ln>
            <a:scene3d>
              <a:camera prst="orthographicFront">
                <a:rot lat="0" lon="0" rev="3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620000" y="1446212"/>
              <a:ext cx="228600" cy="1588"/>
            </a:xfrm>
            <a:prstGeom prst="straightConnector1">
              <a:avLst/>
            </a:prstGeom>
            <a:ln w="19050">
              <a:solidFill>
                <a:srgbClr val="FF0066"/>
              </a:solidFill>
              <a:headEnd type="none" w="med" len="med"/>
              <a:tailEnd type="triangle" w="lg" len="lg"/>
            </a:ln>
            <a:scene3d>
              <a:camera prst="orthographicFront">
                <a:rot lat="0" lon="0" rev="200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8153400" y="1600200"/>
              <a:ext cx="228600" cy="1588"/>
            </a:xfrm>
            <a:prstGeom prst="straightConnector1">
              <a:avLst/>
            </a:prstGeom>
            <a:ln w="19050">
              <a:solidFill>
                <a:srgbClr val="FF0066"/>
              </a:solidFill>
              <a:headEnd type="none" w="med" len="med"/>
              <a:tailEnd type="triangle" w="lg" len="lg"/>
            </a:ln>
            <a:scene3d>
              <a:camera prst="orthographicFront">
                <a:rot lat="0" lon="0" rev="206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477000" y="760412"/>
              <a:ext cx="228600" cy="1588"/>
            </a:xfrm>
            <a:prstGeom prst="straightConnector1">
              <a:avLst/>
            </a:prstGeom>
            <a:ln w="19050">
              <a:solidFill>
                <a:srgbClr val="FF0066"/>
              </a:solidFill>
              <a:headEnd type="none" w="med" len="med"/>
              <a:tailEnd type="triangle" w="lg" len="lg"/>
            </a:ln>
            <a:scene3d>
              <a:camera prst="orthographicFront">
                <a:rot lat="0" lon="0" rev="18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867400" y="3046412"/>
              <a:ext cx="228600" cy="1588"/>
            </a:xfrm>
            <a:prstGeom prst="straightConnector1">
              <a:avLst/>
            </a:prstGeom>
            <a:ln w="19050">
              <a:solidFill>
                <a:srgbClr val="FF0066"/>
              </a:solidFill>
              <a:headEnd type="none" w="med" len="med"/>
              <a:tailEnd type="triangle" w="lg" len="lg"/>
            </a:ln>
            <a:scene3d>
              <a:camera prst="orthographicFront">
                <a:rot lat="0" lon="0" rev="200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8229600" y="3122612"/>
              <a:ext cx="228600" cy="1588"/>
            </a:xfrm>
            <a:prstGeom prst="straightConnector1">
              <a:avLst/>
            </a:prstGeom>
            <a:ln w="19050">
              <a:solidFill>
                <a:srgbClr val="FF0066"/>
              </a:solidFill>
              <a:headEnd type="none" w="med" len="med"/>
              <a:tailEnd type="triangle" w="lg" len="lg"/>
            </a:ln>
            <a:scene3d>
              <a:camera prst="orthographicFront">
                <a:rot lat="0" lon="0" rev="200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8153400" y="4572000"/>
              <a:ext cx="228600" cy="1588"/>
            </a:xfrm>
            <a:prstGeom prst="straightConnector1">
              <a:avLst/>
            </a:prstGeom>
            <a:ln w="19050">
              <a:solidFill>
                <a:srgbClr val="FF0066"/>
              </a:solidFill>
              <a:headEnd type="none" w="med" len="med"/>
              <a:tailEnd type="triangle" w="lg" len="lg"/>
            </a:ln>
            <a:scene3d>
              <a:camera prst="orthographicFront">
                <a:rot lat="0" lon="0" rev="203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696200" y="6170612"/>
              <a:ext cx="228600" cy="1588"/>
            </a:xfrm>
            <a:prstGeom prst="straightConnector1">
              <a:avLst/>
            </a:prstGeom>
            <a:ln w="19050">
              <a:solidFill>
                <a:srgbClr val="FF0066"/>
              </a:solidFill>
              <a:headEnd type="none" w="med" len="med"/>
              <a:tailEnd type="triangle" w="lg" len="lg"/>
            </a:ln>
            <a:scene3d>
              <a:camera prst="orthographicFront">
                <a:rot lat="0" lon="0" rev="209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8229600" y="6323012"/>
              <a:ext cx="228600" cy="1588"/>
            </a:xfrm>
            <a:prstGeom prst="straightConnector1">
              <a:avLst/>
            </a:prstGeom>
            <a:ln w="19050">
              <a:solidFill>
                <a:srgbClr val="FF0066"/>
              </a:solidFill>
              <a:headEnd type="none" w="med" len="med"/>
              <a:tailEnd type="triangle" w="lg" len="lg"/>
            </a:ln>
            <a:scene3d>
              <a:camera prst="orthographicFront">
                <a:rot lat="0" lon="0" rev="203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867400" y="3732212"/>
              <a:ext cx="228600" cy="1588"/>
            </a:xfrm>
            <a:prstGeom prst="straightConnector1">
              <a:avLst/>
            </a:prstGeom>
            <a:ln w="19050">
              <a:solidFill>
                <a:srgbClr val="FF0066"/>
              </a:solidFill>
              <a:headEnd type="none" w="med" len="med"/>
              <a:tailEnd type="triangle" w="lg" len="lg"/>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867400" y="5257800"/>
              <a:ext cx="228600" cy="1588"/>
            </a:xfrm>
            <a:prstGeom prst="straightConnector1">
              <a:avLst/>
            </a:prstGeom>
            <a:ln w="19050">
              <a:solidFill>
                <a:srgbClr val="FF0066"/>
              </a:solidFill>
              <a:headEnd type="none" w="med" len="med"/>
              <a:tailEnd type="triangle" w="lg" len="lg"/>
            </a:ln>
            <a:scene3d>
              <a:camera prst="orthographicFront">
                <a:rot lat="0" lon="0" rev="210000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500857" y="78730"/>
            <a:ext cx="3889375" cy="3505200"/>
            <a:chOff x="1524001" y="0"/>
            <a:chExt cx="3889375" cy="3505200"/>
          </a:xfrm>
        </p:grpSpPr>
        <p:pic>
          <p:nvPicPr>
            <p:cNvPr id="28680" name="Picture 35" descr="Fig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0"/>
              <a:ext cx="38893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84"/>
            <p:cNvSpPr/>
            <p:nvPr/>
          </p:nvSpPr>
          <p:spPr>
            <a:xfrm>
              <a:off x="4114800" y="1905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 name="Freeform 85"/>
            <p:cNvSpPr/>
            <p:nvPr/>
          </p:nvSpPr>
          <p:spPr>
            <a:xfrm>
              <a:off x="2133601" y="2011364"/>
              <a:ext cx="1908175" cy="808037"/>
            </a:xfrm>
            <a:custGeom>
              <a:avLst/>
              <a:gdLst>
                <a:gd name="connsiteX0" fmla="*/ 1859623 w 1859623"/>
                <a:gd name="connsiteY0" fmla="*/ 1713 h 731178"/>
                <a:gd name="connsiteX1" fmla="*/ 1273996 w 1859623"/>
                <a:gd name="connsiteY1" fmla="*/ 42809 h 731178"/>
                <a:gd name="connsiteX2" fmla="*/ 708917 w 1859623"/>
                <a:gd name="connsiteY2" fmla="*/ 258567 h 731178"/>
                <a:gd name="connsiteX3" fmla="*/ 0 w 1859623"/>
                <a:gd name="connsiteY3" fmla="*/ 731178 h 731178"/>
              </a:gdLst>
              <a:ahLst/>
              <a:cxnLst>
                <a:cxn ang="0">
                  <a:pos x="connsiteX0" y="connsiteY0"/>
                </a:cxn>
                <a:cxn ang="0">
                  <a:pos x="connsiteX1" y="connsiteY1"/>
                </a:cxn>
                <a:cxn ang="0">
                  <a:pos x="connsiteX2" y="connsiteY2"/>
                </a:cxn>
                <a:cxn ang="0">
                  <a:pos x="connsiteX3" y="connsiteY3"/>
                </a:cxn>
              </a:cxnLst>
              <a:rect l="l" t="t" r="r" b="b"/>
              <a:pathLst>
                <a:path w="1859623" h="731178">
                  <a:moveTo>
                    <a:pt x="1859623" y="1713"/>
                  </a:moveTo>
                  <a:cubicBezTo>
                    <a:pt x="1662701" y="856"/>
                    <a:pt x="1465780" y="0"/>
                    <a:pt x="1273996" y="42809"/>
                  </a:cubicBezTo>
                  <a:cubicBezTo>
                    <a:pt x="1082212" y="85618"/>
                    <a:pt x="921250" y="143839"/>
                    <a:pt x="708917" y="258567"/>
                  </a:cubicBezTo>
                  <a:cubicBezTo>
                    <a:pt x="496584" y="373295"/>
                    <a:pt x="248292" y="552236"/>
                    <a:pt x="0" y="731178"/>
                  </a:cubicBezTo>
                </a:path>
              </a:pathLst>
            </a:custGeom>
            <a:ln w="28575">
              <a:solidFill>
                <a:srgbClr val="FF0066"/>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8683" name="TextBox 87"/>
            <p:cNvSpPr txBox="1">
              <a:spLocks noChangeArrowheads="1"/>
            </p:cNvSpPr>
            <p:nvPr/>
          </p:nvSpPr>
          <p:spPr bwMode="auto">
            <a:xfrm>
              <a:off x="3886200" y="2435226"/>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0070C0"/>
                  </a:solidFill>
                  <a:latin typeface="Calibri" panose="020F0502020204030204" pitchFamily="34" charset="0"/>
                </a:rPr>
                <a:t>basalt</a:t>
              </a:r>
            </a:p>
          </p:txBody>
        </p:sp>
        <p:sp>
          <p:nvSpPr>
            <p:cNvPr id="28684" name="TextBox 88"/>
            <p:cNvSpPr txBox="1">
              <a:spLocks noChangeArrowheads="1"/>
            </p:cNvSpPr>
            <p:nvPr/>
          </p:nvSpPr>
          <p:spPr bwMode="auto">
            <a:xfrm>
              <a:off x="2971800" y="2511426"/>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FF0000"/>
                  </a:solidFill>
                  <a:latin typeface="Calibri" panose="020F0502020204030204" pitchFamily="34" charset="0"/>
                </a:rPr>
                <a:t>andesite</a:t>
              </a:r>
            </a:p>
          </p:txBody>
        </p:sp>
        <p:sp>
          <p:nvSpPr>
            <p:cNvPr id="28685" name="TextBox 89"/>
            <p:cNvSpPr txBox="1">
              <a:spLocks noChangeArrowheads="1"/>
            </p:cNvSpPr>
            <p:nvPr/>
          </p:nvSpPr>
          <p:spPr bwMode="auto">
            <a:xfrm>
              <a:off x="2286000" y="2740026"/>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dirty="0">
                  <a:solidFill>
                    <a:srgbClr val="FFFF00"/>
                  </a:solidFill>
                  <a:latin typeface="Calibri" panose="020F0502020204030204" pitchFamily="34" charset="0"/>
                </a:rPr>
                <a:t>rhyolite</a:t>
              </a:r>
            </a:p>
          </p:txBody>
        </p:sp>
        <p:cxnSp>
          <p:nvCxnSpPr>
            <p:cNvPr id="94" name="Straight Arrow Connector 93"/>
            <p:cNvCxnSpPr/>
            <p:nvPr/>
          </p:nvCxnSpPr>
          <p:spPr>
            <a:xfrm rot="16200000" flipV="1">
              <a:off x="3086100" y="2324100"/>
              <a:ext cx="3810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6200000" flipV="1">
              <a:off x="3733800" y="2209800"/>
              <a:ext cx="381000" cy="2286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6200000" flipV="1">
              <a:off x="2362200" y="2667000"/>
              <a:ext cx="228600" cy="762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689" name="TextBox 105"/>
            <p:cNvSpPr txBox="1">
              <a:spLocks noChangeArrowheads="1"/>
            </p:cNvSpPr>
            <p:nvPr/>
          </p:nvSpPr>
          <p:spPr bwMode="auto">
            <a:xfrm>
              <a:off x="1676400" y="152401"/>
              <a:ext cx="144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t>AFM Diagram</a:t>
              </a:r>
            </a:p>
          </p:txBody>
        </p:sp>
      </p:grpSp>
    </p:spTree>
    <p:extLst>
      <p:ext uri="{BB962C8B-B14F-4D97-AF65-F5344CB8AC3E}">
        <p14:creationId xmlns:p14="http://schemas.microsoft.com/office/powerpoint/2010/main" val="29900473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541" y="708338"/>
            <a:ext cx="10449501" cy="5078313"/>
          </a:xfrm>
          <a:prstGeom prst="rect">
            <a:avLst/>
          </a:prstGeom>
        </p:spPr>
        <p:txBody>
          <a:bodyPr wrap="square">
            <a:spAutoFit/>
          </a:bodyPr>
          <a:lstStyle/>
          <a:p>
            <a:pPr algn="just">
              <a:lnSpc>
                <a:spcPct val="150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Igneous rock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series</a:t>
            </a:r>
          </a:p>
          <a:p>
            <a:pPr algn="just">
              <a:lnSpc>
                <a:spcPct val="150000"/>
              </a:lnSpc>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Is a group of igneous rocks that are genetically related (co-magmatic) and which were collected from a relatively small area (an igneous province). Rocks of an igneous rock series therefore display a continuous gradation in chemical composition from the most basic to the most acidic in the group.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 parental magma: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Is a magma capable of producing all rocks belonging to an igneous rock series by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differentiation (</a:t>
            </a:r>
            <a:r>
              <a:rPr lang="en-US" sz="2400" dirty="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hlinkClick r:id="rId2" tooltip="Geology"/>
              </a:rPr>
              <a:t>geology</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igneous differentiation</a:t>
            </a:r>
            <a:r>
              <a:rPr lang="en-US" sz="2400" dirty="0">
                <a:latin typeface="Times New Roman" panose="02020603050405020304" pitchFamily="18" charset="0"/>
                <a:cs typeface="Times New Roman" panose="02020603050405020304" pitchFamily="18" charset="0"/>
              </a:rPr>
              <a:t> is an umbrella term for the various processes by which </a:t>
            </a:r>
            <a:r>
              <a:rPr lang="en-US" sz="2400" dirty="0">
                <a:latin typeface="Times New Roman" panose="02020603050405020304" pitchFamily="18" charset="0"/>
                <a:cs typeface="Times New Roman" panose="02020603050405020304" pitchFamily="18" charset="0"/>
                <a:hlinkClick r:id="rId3" tooltip="Magma"/>
              </a:rPr>
              <a:t>magmas</a:t>
            </a:r>
            <a:r>
              <a:rPr lang="en-US" sz="2400" dirty="0">
                <a:latin typeface="Times New Roman" panose="02020603050405020304" pitchFamily="18" charset="0"/>
                <a:cs typeface="Times New Roman" panose="02020603050405020304" pitchFamily="18" charset="0"/>
              </a:rPr>
              <a:t> undergo bulk chemical change during the </a:t>
            </a:r>
            <a:r>
              <a:rPr lang="en-US" sz="2400" dirty="0">
                <a:latin typeface="Times New Roman" panose="02020603050405020304" pitchFamily="18" charset="0"/>
                <a:cs typeface="Times New Roman" panose="02020603050405020304" pitchFamily="18" charset="0"/>
                <a:hlinkClick r:id="rId4" tooltip="Partial melting"/>
              </a:rPr>
              <a:t>partial melting</a:t>
            </a:r>
            <a:r>
              <a:rPr lang="en-US" sz="2400" dirty="0">
                <a:latin typeface="Times New Roman" panose="02020603050405020304" pitchFamily="18" charset="0"/>
                <a:cs typeface="Times New Roman" panose="02020603050405020304" pitchFamily="18" charset="0"/>
              </a:rPr>
              <a:t> process, cooling, emplacement, or </a:t>
            </a:r>
            <a:r>
              <a:rPr lang="en-US" sz="2400" dirty="0">
                <a:latin typeface="Times New Roman" panose="02020603050405020304" pitchFamily="18" charset="0"/>
                <a:cs typeface="Times New Roman" panose="02020603050405020304" pitchFamily="18" charset="0"/>
                <a:hlinkClick r:id="rId5" tooltip="Volcanic eruption"/>
              </a:rPr>
              <a:t>eruption</a:t>
            </a:r>
            <a:r>
              <a:rPr lang="en-US" sz="24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5256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6822" y="540913"/>
            <a:ext cx="10728102" cy="6186309"/>
          </a:xfrm>
          <a:prstGeom prst="rect">
            <a:avLst/>
          </a:prstGeom>
        </p:spPr>
        <p:txBody>
          <a:bodyPr wrap="square">
            <a:spAutoFit/>
          </a:bodyPr>
          <a:lstStyle/>
          <a:p>
            <a:pPr algn="just">
              <a:lnSpc>
                <a:spcPct val="150000"/>
              </a:lnSpc>
              <a:spcAft>
                <a:spcPts val="0"/>
              </a:spcAft>
            </a:pPr>
            <a:r>
              <a:rPr lang="en-US" sz="2400" b="1" dirty="0">
                <a:latin typeface="Times New Roman" panose="02020603050405020304" pitchFamily="18" charset="0"/>
                <a:ea typeface="Times New Roman" panose="02020603050405020304" pitchFamily="18" charset="0"/>
              </a:rPr>
              <a:t>A primary magma</a:t>
            </a:r>
            <a:r>
              <a:rPr lang="en-US" sz="2400" dirty="0">
                <a:latin typeface="Times New Roman" panose="02020603050405020304" pitchFamily="18" charset="0"/>
                <a:ea typeface="Times New Roman" panose="02020603050405020304" pitchFamily="18" charset="0"/>
              </a:rPr>
              <a:t>: Is the "first melt" produced by </a:t>
            </a:r>
            <a:r>
              <a:rPr lang="en-US" sz="2400" u="sng" dirty="0">
                <a:latin typeface="Times New Roman" panose="02020603050405020304" pitchFamily="18" charset="0"/>
                <a:ea typeface="Times New Roman" panose="02020603050405020304" pitchFamily="18" charset="0"/>
              </a:rPr>
              <a:t>partial melting within the mantle, </a:t>
            </a:r>
            <a:r>
              <a:rPr lang="en-US" sz="2400" dirty="0">
                <a:latin typeface="Times New Roman" panose="02020603050405020304" pitchFamily="18" charset="0"/>
                <a:ea typeface="Times New Roman" panose="02020603050405020304" pitchFamily="18" charset="0"/>
              </a:rPr>
              <a:t>and </a:t>
            </a:r>
            <a:r>
              <a:rPr lang="en-US" sz="2400" u="sng" dirty="0">
                <a:latin typeface="Times New Roman" panose="02020603050405020304" pitchFamily="18" charset="0"/>
                <a:ea typeface="Times New Roman" panose="02020603050405020304" pitchFamily="18" charset="0"/>
              </a:rPr>
              <a:t>which has not yet undergone any </a:t>
            </a:r>
            <a:r>
              <a:rPr lang="en-US" sz="2400" b="1" u="sng" dirty="0">
                <a:latin typeface="Times New Roman" panose="02020603050405020304" pitchFamily="18" charset="0"/>
                <a:ea typeface="Times New Roman" panose="02020603050405020304" pitchFamily="18" charset="0"/>
              </a:rPr>
              <a:t>differentiation</a:t>
            </a:r>
            <a:r>
              <a:rPr lang="en-US" sz="2400" dirty="0">
                <a:latin typeface="Times New Roman" panose="02020603050405020304" pitchFamily="18" charset="0"/>
                <a:ea typeface="Times New Roman" panose="02020603050405020304" pitchFamily="18" charset="0"/>
              </a:rPr>
              <a:t>. </a:t>
            </a:r>
            <a:endParaRPr lang="en-US" sz="2400" dirty="0" smtClean="0">
              <a:latin typeface="Times New Roman" panose="02020603050405020304" pitchFamily="18" charset="0"/>
              <a:ea typeface="Times New Roman" panose="02020603050405020304" pitchFamily="18" charset="0"/>
            </a:endParaRPr>
          </a:p>
          <a:p>
            <a:pPr algn="just">
              <a:lnSpc>
                <a:spcPct val="150000"/>
              </a:lnSpc>
              <a:spcAft>
                <a:spcPts val="0"/>
              </a:spcAft>
            </a:pPr>
            <a:r>
              <a:rPr lang="en-US" sz="2400" dirty="0" smtClean="0">
                <a:latin typeface="Times New Roman" panose="02020603050405020304" pitchFamily="18" charset="0"/>
                <a:ea typeface="Times New Roman" panose="02020603050405020304" pitchFamily="18" charset="0"/>
              </a:rPr>
              <a:t>A </a:t>
            </a:r>
            <a:r>
              <a:rPr lang="en-US" sz="2400" dirty="0">
                <a:latin typeface="Times New Roman" panose="02020603050405020304" pitchFamily="18" charset="0"/>
                <a:ea typeface="Times New Roman" panose="02020603050405020304" pitchFamily="18" charset="0"/>
              </a:rPr>
              <a:t>primary magma may therefore evolve into a parental magma by differentiation. For a melt to qualify for the definition of </a:t>
            </a:r>
            <a:r>
              <a:rPr lang="en-US" sz="2400" u="sng" dirty="0">
                <a:latin typeface="Times New Roman" panose="02020603050405020304" pitchFamily="18" charset="0"/>
                <a:ea typeface="Times New Roman" panose="02020603050405020304" pitchFamily="18" charset="0"/>
              </a:rPr>
              <a:t>primary magma, it must fulfill the following conditions</a:t>
            </a:r>
            <a:r>
              <a:rPr lang="en-US" sz="2400" u="sng" dirty="0" smtClean="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 have a higher </a:t>
            </a:r>
            <a:r>
              <a:rPr lang="en-US" sz="2400" dirty="0" err="1">
                <a:latin typeface="Times New Roman" panose="02020603050405020304" pitchFamily="18" charset="0"/>
                <a:ea typeface="Times New Roman" panose="02020603050405020304" pitchFamily="18" charset="0"/>
              </a:rPr>
              <a:t>liquidus</a:t>
            </a:r>
            <a:r>
              <a:rPr lang="en-US" sz="2400" dirty="0">
                <a:latin typeface="Times New Roman" panose="02020603050405020304" pitchFamily="18" charset="0"/>
                <a:ea typeface="Times New Roman" panose="02020603050405020304" pitchFamily="18" charset="0"/>
              </a:rPr>
              <a:t> T compared to its differentiation products</a:t>
            </a:r>
            <a:r>
              <a:rPr lang="en-US" sz="2400" dirty="0" smtClean="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(2) be richer in minerals removed by fractional crystallization compared to its differentiation products, </a:t>
            </a:r>
            <a:endParaRPr lang="en-US" sz="2400" dirty="0" smtClean="0">
              <a:latin typeface="Times New Roman" panose="02020603050405020304" pitchFamily="18" charset="0"/>
              <a:ea typeface="Times New Roman" panose="02020603050405020304" pitchFamily="18" charset="0"/>
            </a:endParaRPr>
          </a:p>
          <a:p>
            <a:pPr algn="just">
              <a:lnSpc>
                <a:spcPct val="150000"/>
              </a:lnSpc>
              <a:spcAft>
                <a:spcPts val="0"/>
              </a:spcAft>
            </a:pPr>
            <a:r>
              <a:rPr lang="en-US" sz="2400" dirty="0" smtClean="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3) have a composition in equilibrium with the mantle phases from which it was produced by partial melting at high pressure. All primary magmas must have &gt; 10% </a:t>
            </a:r>
            <a:r>
              <a:rPr lang="en-US" sz="2400" dirty="0" err="1">
                <a:latin typeface="Times New Roman" panose="02020603050405020304" pitchFamily="18" charset="0"/>
                <a:ea typeface="Times New Roman" panose="02020603050405020304" pitchFamily="18" charset="0"/>
              </a:rPr>
              <a:t>MgO</a:t>
            </a:r>
            <a:r>
              <a:rPr lang="en-US" sz="2400" dirty="0">
                <a:latin typeface="Times New Roman" panose="02020603050405020304" pitchFamily="18" charset="0"/>
                <a:ea typeface="Times New Roman" panose="02020603050405020304" pitchFamily="18" charset="0"/>
              </a:rPr>
              <a:t> by weight.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09873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434" y="685416"/>
            <a:ext cx="10811435" cy="4457952"/>
          </a:xfrm>
          <a:prstGeom prst="rect">
            <a:avLst/>
          </a:prstGeom>
        </p:spPr>
        <p:txBody>
          <a:bodyPr wrap="square">
            <a:spAutoFit/>
          </a:bodyPr>
          <a:lstStyle/>
          <a:p>
            <a:pPr>
              <a:lnSpc>
                <a:spcPct val="150000"/>
              </a:lnSpc>
            </a:pPr>
            <a:r>
              <a:rPr lang="en-US" sz="2400" dirty="0">
                <a:solidFill>
                  <a:srgbClr val="252525"/>
                </a:solidFill>
                <a:latin typeface="Times New Roman" panose="02020603050405020304" pitchFamily="18" charset="0"/>
                <a:cs typeface="Times New Roman" panose="02020603050405020304" pitchFamily="18" charset="0"/>
              </a:rPr>
              <a:t>When a rock melts to form a liquid, the liquid is known as </a:t>
            </a:r>
            <a:r>
              <a:rPr lang="en-US" sz="2400" u="sng" dirty="0">
                <a:solidFill>
                  <a:srgbClr val="252525"/>
                </a:solidFill>
                <a:latin typeface="Times New Roman" panose="02020603050405020304" pitchFamily="18" charset="0"/>
                <a:cs typeface="Times New Roman" panose="02020603050405020304" pitchFamily="18" charset="0"/>
              </a:rPr>
              <a:t>a </a:t>
            </a:r>
            <a:r>
              <a:rPr lang="en-US" sz="2400" i="1" u="sng" dirty="0">
                <a:solidFill>
                  <a:srgbClr val="252525"/>
                </a:solidFill>
                <a:latin typeface="Times New Roman" panose="02020603050405020304" pitchFamily="18" charset="0"/>
                <a:cs typeface="Times New Roman" panose="02020603050405020304" pitchFamily="18" charset="0"/>
              </a:rPr>
              <a:t>primary melt</a:t>
            </a:r>
            <a:r>
              <a:rPr lang="en-US" sz="2400" u="sng" dirty="0">
                <a:solidFill>
                  <a:srgbClr val="252525"/>
                </a:solidFill>
                <a:latin typeface="Times New Roman" panose="02020603050405020304" pitchFamily="18" charset="0"/>
                <a:cs typeface="Times New Roman" panose="02020603050405020304" pitchFamily="18" charset="0"/>
              </a:rPr>
              <a:t>. </a:t>
            </a:r>
            <a:r>
              <a:rPr lang="en-US" sz="2400" dirty="0">
                <a:solidFill>
                  <a:srgbClr val="252525"/>
                </a:solidFill>
                <a:latin typeface="Times New Roman" panose="02020603050405020304" pitchFamily="18" charset="0"/>
                <a:cs typeface="Times New Roman" panose="02020603050405020304" pitchFamily="18" charset="0"/>
              </a:rPr>
              <a:t>Primary melts have not undergone any differentiation and represent the starting composition of a magma. In nature, primary melts are rarely seen. Some </a:t>
            </a:r>
            <a:r>
              <a:rPr lang="en-US" sz="2400" dirty="0" err="1">
                <a:solidFill>
                  <a:srgbClr val="A55858"/>
                </a:solidFill>
                <a:latin typeface="Times New Roman" panose="02020603050405020304" pitchFamily="18" charset="0"/>
                <a:cs typeface="Times New Roman" panose="02020603050405020304" pitchFamily="18" charset="0"/>
                <a:hlinkClick r:id="rId2" tooltip="Leucosomes (page does not exist)"/>
              </a:rPr>
              <a:t>leucosomes</a:t>
            </a:r>
            <a:r>
              <a:rPr lang="en-US" sz="2400" dirty="0">
                <a:solidFill>
                  <a:srgbClr val="252525"/>
                </a:solidFill>
                <a:latin typeface="Times New Roman" panose="02020603050405020304" pitchFamily="18" charset="0"/>
                <a:cs typeface="Times New Roman" panose="02020603050405020304" pitchFamily="18" charset="0"/>
              </a:rPr>
              <a:t> of </a:t>
            </a:r>
            <a:r>
              <a:rPr lang="en-US" sz="2400" dirty="0" err="1">
                <a:solidFill>
                  <a:srgbClr val="0B0080"/>
                </a:solidFill>
                <a:latin typeface="Times New Roman" panose="02020603050405020304" pitchFamily="18" charset="0"/>
                <a:cs typeface="Times New Roman" panose="02020603050405020304" pitchFamily="18" charset="0"/>
                <a:hlinkClick r:id="rId3" tooltip="Migmatite"/>
              </a:rPr>
              <a:t>migmatites</a:t>
            </a:r>
            <a:r>
              <a:rPr lang="en-US" sz="2400" dirty="0">
                <a:solidFill>
                  <a:srgbClr val="252525"/>
                </a:solidFill>
                <a:latin typeface="Times New Roman" panose="02020603050405020304" pitchFamily="18" charset="0"/>
                <a:cs typeface="Times New Roman" panose="02020603050405020304" pitchFamily="18" charset="0"/>
              </a:rPr>
              <a:t> are examples of primary melts. Primary melts derived from the </a:t>
            </a:r>
            <a:r>
              <a:rPr lang="en-US" sz="2400" dirty="0">
                <a:solidFill>
                  <a:srgbClr val="0B0080"/>
                </a:solidFill>
                <a:latin typeface="Times New Roman" panose="02020603050405020304" pitchFamily="18" charset="0"/>
                <a:cs typeface="Times New Roman" panose="02020603050405020304" pitchFamily="18" charset="0"/>
                <a:hlinkClick r:id="rId4" tooltip="Mantle (geology)"/>
              </a:rPr>
              <a:t>mantle</a:t>
            </a:r>
            <a:r>
              <a:rPr lang="en-US" sz="2400" dirty="0">
                <a:solidFill>
                  <a:srgbClr val="252525"/>
                </a:solidFill>
                <a:latin typeface="Times New Roman" panose="02020603050405020304" pitchFamily="18" charset="0"/>
                <a:cs typeface="Times New Roman" panose="02020603050405020304" pitchFamily="18" charset="0"/>
              </a:rPr>
              <a:t> are especially important and are known as </a:t>
            </a:r>
            <a:r>
              <a:rPr lang="en-US" sz="2400" b="1" i="1" dirty="0">
                <a:solidFill>
                  <a:srgbClr val="252525"/>
                </a:solidFill>
                <a:latin typeface="Times New Roman" panose="02020603050405020304" pitchFamily="18" charset="0"/>
                <a:cs typeface="Times New Roman" panose="02020603050405020304" pitchFamily="18" charset="0"/>
              </a:rPr>
              <a:t>primitive melts</a:t>
            </a:r>
            <a:r>
              <a:rPr lang="en-US" sz="2400" b="1" dirty="0">
                <a:solidFill>
                  <a:srgbClr val="252525"/>
                </a:solidFill>
                <a:latin typeface="Times New Roman" panose="02020603050405020304" pitchFamily="18" charset="0"/>
                <a:cs typeface="Times New Roman" panose="02020603050405020304" pitchFamily="18" charset="0"/>
              </a:rPr>
              <a:t> </a:t>
            </a:r>
            <a:r>
              <a:rPr lang="en-US" sz="2400" dirty="0">
                <a:solidFill>
                  <a:srgbClr val="252525"/>
                </a:solidFill>
                <a:latin typeface="Times New Roman" panose="02020603050405020304" pitchFamily="18" charset="0"/>
                <a:cs typeface="Times New Roman" panose="02020603050405020304" pitchFamily="18" charset="0"/>
              </a:rPr>
              <a:t>or primitive magmas. By finding the primitive magma composition of a magma series, it is possible to model the composition of the rock from which a melt was formed, which is important because we have little direct evidence of the Earth's mantle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7162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7213" y="-53788"/>
            <a:ext cx="11555933" cy="693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Types of primary magmas</a:t>
            </a:r>
            <a:endPar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Unlike parental magmas, primary magmas, which are ones produced by partial melting in the mantle, and which have not differentiated, can only be of two types: basic or ultrabasic. Basic primary magmas are simply basaltic, which by definition, have to yield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Cpx</a:t>
            </a:r>
            <a:r>
              <a:rPr kumimoji="0" lang="en-US" altLang="en-US" sz="2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Plag</a:t>
            </a:r>
            <a:r>
              <a:rPr kumimoji="0" lang="en-US" altLang="en-US" sz="2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upon crystallization. However, not all basalts are the same. </a:t>
            </a:r>
            <a:endPar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300" b="1"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Basalts and their types:</a:t>
            </a:r>
            <a:endParaRPr kumimoji="0" lang="en-US" alt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Yoder and Tilley (1962) classified basalts into four different types based on their </a:t>
            </a:r>
            <a:r>
              <a:rPr kumimoji="0" lang="en-US" altLang="en-US" sz="23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normative minerals</a:t>
            </a:r>
            <a:r>
              <a:rPr kumimoji="0" lang="en-US" altLang="en-US" sz="2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Although this is a chemical classification, the norms of many basalts (especially those which are totally crystalline and almost devoid of phenocrysts) come very close to their modes. This classification, which also applies to basaltic magmas.</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quartz tholeiitic</a:t>
            </a:r>
            <a:endPar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olivine tholeiitic		</a:t>
            </a:r>
            <a:endPar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alkali olivine basaltic (AOB)</a:t>
            </a:r>
            <a:endPar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1633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915955" y="4926513"/>
          <a:ext cx="4623516" cy="1630725"/>
        </p:xfrm>
        <a:graphic>
          <a:graphicData uri="http://schemas.openxmlformats.org/drawingml/2006/table">
            <a:tbl>
              <a:tblPr>
                <a:tableStyleId>{5C22544A-7EE6-4342-B048-85BDC9FD1C3A}</a:tableStyleId>
              </a:tblPr>
              <a:tblGrid>
                <a:gridCol w="1216049"/>
                <a:gridCol w="1748068"/>
                <a:gridCol w="1659399"/>
              </a:tblGrid>
              <a:tr h="326145">
                <a:tc>
                  <a:txBody>
                    <a:bodyPr/>
                    <a:lstStyle/>
                    <a:p>
                      <a:pPr algn="just">
                        <a:spcAft>
                          <a:spcPts val="0"/>
                        </a:spcAft>
                      </a:pPr>
                      <a:r>
                        <a:rPr lang="en-US" sz="1600" b="1" dirty="0">
                          <a:effectLst/>
                        </a:rPr>
                        <a:t>Series</a:t>
                      </a:r>
                      <a:endParaRPr lang="en-US" sz="11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b="1">
                          <a:effectLst/>
                        </a:rPr>
                        <a:t>Norm</a:t>
                      </a:r>
                      <a:endParaRPr lang="en-US" sz="11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b="1">
                          <a:effectLst/>
                        </a:rPr>
                        <a:t>Mode</a:t>
                      </a:r>
                      <a:endParaRPr lang="en-US" sz="1100" b="1">
                        <a:effectLst/>
                        <a:latin typeface="Times New Roman" panose="02020603050405020304" pitchFamily="18" charset="0"/>
                        <a:ea typeface="Times New Roman" panose="02020603050405020304" pitchFamily="18" charset="0"/>
                      </a:endParaRPr>
                    </a:p>
                  </a:txBody>
                  <a:tcPr marL="68580" marR="68580" marT="0" marB="0"/>
                </a:tc>
              </a:tr>
              <a:tr h="326145">
                <a:tc>
                  <a:txBody>
                    <a:bodyPr/>
                    <a:lstStyle/>
                    <a:p>
                      <a:pPr algn="just">
                        <a:spcAft>
                          <a:spcPts val="0"/>
                        </a:spcAft>
                      </a:pPr>
                      <a:r>
                        <a:rPr lang="en-US" sz="1600" b="1">
                          <a:effectLst/>
                        </a:rPr>
                        <a:t>Qz-tholeiite</a:t>
                      </a:r>
                      <a:endParaRPr lang="en-US" sz="11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b="1">
                          <a:effectLst/>
                        </a:rPr>
                        <a:t>qz + hy</a:t>
                      </a:r>
                      <a:endParaRPr lang="en-US" sz="11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b="1">
                          <a:effectLst/>
                        </a:rPr>
                        <a:t>Hy</a:t>
                      </a:r>
                      <a:endParaRPr lang="en-US" sz="1100" b="1">
                        <a:effectLst/>
                        <a:latin typeface="Times New Roman" panose="02020603050405020304" pitchFamily="18" charset="0"/>
                        <a:ea typeface="Times New Roman" panose="02020603050405020304" pitchFamily="18" charset="0"/>
                      </a:endParaRPr>
                    </a:p>
                  </a:txBody>
                  <a:tcPr marL="68580" marR="68580" marT="0" marB="0"/>
                </a:tc>
              </a:tr>
              <a:tr h="326145">
                <a:tc>
                  <a:txBody>
                    <a:bodyPr/>
                    <a:lstStyle/>
                    <a:p>
                      <a:pPr algn="just">
                        <a:spcAft>
                          <a:spcPts val="0"/>
                        </a:spcAft>
                      </a:pPr>
                      <a:r>
                        <a:rPr lang="en-US" sz="1600" b="1">
                          <a:effectLst/>
                        </a:rPr>
                        <a:t>Ol-tholeiite</a:t>
                      </a:r>
                      <a:endParaRPr lang="en-US" sz="11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b="1">
                          <a:effectLst/>
                        </a:rPr>
                        <a:t>hy + ol</a:t>
                      </a:r>
                      <a:endParaRPr lang="en-US" sz="11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b="1">
                          <a:effectLst/>
                        </a:rPr>
                        <a:t>Hy and/or Ol</a:t>
                      </a:r>
                      <a:endParaRPr lang="en-US" sz="1100" b="1">
                        <a:effectLst/>
                        <a:latin typeface="Times New Roman" panose="02020603050405020304" pitchFamily="18" charset="0"/>
                        <a:ea typeface="Times New Roman" panose="02020603050405020304" pitchFamily="18" charset="0"/>
                      </a:endParaRPr>
                    </a:p>
                  </a:txBody>
                  <a:tcPr marL="68580" marR="68580" marT="0" marB="0"/>
                </a:tc>
              </a:tr>
              <a:tr h="326145">
                <a:tc>
                  <a:txBody>
                    <a:bodyPr/>
                    <a:lstStyle/>
                    <a:p>
                      <a:pPr algn="just">
                        <a:spcAft>
                          <a:spcPts val="0"/>
                        </a:spcAft>
                      </a:pPr>
                      <a:r>
                        <a:rPr lang="en-US" sz="1600" b="1">
                          <a:effectLst/>
                        </a:rPr>
                        <a:t>AOB</a:t>
                      </a:r>
                      <a:endParaRPr lang="en-US" sz="11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b="1">
                          <a:effectLst/>
                        </a:rPr>
                        <a:t>ol ± ne</a:t>
                      </a:r>
                      <a:endParaRPr lang="en-US" sz="11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b="1">
                          <a:effectLst/>
                        </a:rPr>
                        <a:t>Ol</a:t>
                      </a:r>
                      <a:endParaRPr lang="en-US" sz="1100" b="1">
                        <a:effectLst/>
                        <a:latin typeface="Times New Roman" panose="02020603050405020304" pitchFamily="18" charset="0"/>
                        <a:ea typeface="Times New Roman" panose="02020603050405020304" pitchFamily="18" charset="0"/>
                      </a:endParaRPr>
                    </a:p>
                  </a:txBody>
                  <a:tcPr marL="68580" marR="68580" marT="0" marB="0"/>
                </a:tc>
              </a:tr>
              <a:tr h="326145">
                <a:tc>
                  <a:txBody>
                    <a:bodyPr/>
                    <a:lstStyle/>
                    <a:p>
                      <a:pPr algn="just">
                        <a:spcAft>
                          <a:spcPts val="0"/>
                        </a:spcAft>
                      </a:pPr>
                      <a:r>
                        <a:rPr lang="en-US" sz="1600" b="1">
                          <a:effectLst/>
                        </a:rPr>
                        <a:t>Basanite</a:t>
                      </a:r>
                      <a:endParaRPr lang="en-US" sz="11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b="1">
                          <a:effectLst/>
                        </a:rPr>
                        <a:t>ol + ne</a:t>
                      </a:r>
                      <a:endParaRPr lang="en-US" sz="11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b="1" dirty="0" err="1">
                          <a:effectLst/>
                        </a:rPr>
                        <a:t>Ol</a:t>
                      </a:r>
                      <a:r>
                        <a:rPr lang="en-US" sz="1600" b="1" dirty="0">
                          <a:effectLst/>
                        </a:rPr>
                        <a:t> + Ne</a:t>
                      </a:r>
                      <a:endParaRPr lang="en-US" sz="1100" b="1"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6" name="Rectangle 5"/>
          <p:cNvSpPr/>
          <p:nvPr/>
        </p:nvSpPr>
        <p:spPr>
          <a:xfrm>
            <a:off x="535813" y="651923"/>
            <a:ext cx="11105173" cy="4616648"/>
          </a:xfrm>
          <a:prstGeom prst="rect">
            <a:avLst/>
          </a:prstGeom>
        </p:spPr>
        <p:txBody>
          <a:bodyPr wrap="square">
            <a:spAutoFit/>
          </a:bodyPr>
          <a:lstStyle/>
          <a:p>
            <a:pPr lvl="0" eaLnBrk="0" fontAlgn="base" hangingPunct="0">
              <a:lnSpc>
                <a:spcPct val="150000"/>
              </a:lnSpc>
              <a:spcBef>
                <a:spcPct val="0"/>
              </a:spcBef>
              <a:spcAft>
                <a:spcPct val="0"/>
              </a:spcAft>
            </a:pP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If we were to consider the feldspathoidal magmas as well, we can define a fourth type of “basaltic” magma: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basanitic</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pP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The characteristics of rocks resulting from the wholesale crystallization of these magmas are summarized in the </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table</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pPr>
            <a:r>
              <a:rPr lang="en-US" altLang="en-US" sz="2400" b="1" i="1" u="sng"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altLang="en-US" sz="2400" b="1" i="1" u="sng" dirty="0">
                <a:latin typeface="Times New Roman" panose="02020603050405020304" pitchFamily="18" charset="0"/>
                <a:ea typeface="Times New Roman" panose="02020603050405020304" pitchFamily="18" charset="0"/>
                <a:cs typeface="Times New Roman" panose="02020603050405020304" pitchFamily="18" charset="0"/>
              </a:rPr>
              <a:t>fifth type</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of basalt which is not part of Yoder and Tilley's (1962) classification but is nonetheless recognized is the </a:t>
            </a: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high Al</a:t>
            </a:r>
            <a:r>
              <a:rPr lang="en-US" altLang="en-US" sz="24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en-US" sz="2400" b="1" baseline="-25000" dirty="0">
                <a:latin typeface="Times New Roman" panose="02020603050405020304" pitchFamily="18" charset="0"/>
                <a:ea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 basalt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considered in many cases as the parental magma for many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calc</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-alkaline </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rocks. These basalts are phenocryst - poor and are characterized by Al</a:t>
            </a:r>
            <a:r>
              <a:rPr lang="en-US" alt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3</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contents &gt; 17 weight %.</a:t>
            </a:r>
            <a:endPar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8554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10-11New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0669" y="677863"/>
            <a:ext cx="6570662"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34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335"/>
            <a:ext cx="10515600" cy="1042228"/>
          </a:xfrm>
        </p:spPr>
        <p:txBody>
          <a:bodyPr>
            <a:normAutofit/>
          </a:bodyPr>
          <a:lstStyle/>
          <a:p>
            <a:pPr algn="ctr"/>
            <a:r>
              <a:rPr lang="en-US" sz="4000" b="1" u="sng" dirty="0" smtClean="0">
                <a:latin typeface="Times New Roman" panose="02020603050405020304" pitchFamily="18" charset="0"/>
                <a:cs typeface="Times New Roman" panose="02020603050405020304" pitchFamily="18" charset="0"/>
              </a:rPr>
              <a:t>Physical  </a:t>
            </a:r>
            <a:r>
              <a:rPr lang="en-US" sz="4000" b="1" u="sng" dirty="0">
                <a:latin typeface="Times New Roman" panose="02020603050405020304" pitchFamily="18" charset="0"/>
                <a:cs typeface="Times New Roman" panose="02020603050405020304" pitchFamily="18" charset="0"/>
              </a:rPr>
              <a:t>conditions</a:t>
            </a:r>
          </a:p>
        </p:txBody>
      </p:sp>
      <p:sp>
        <p:nvSpPr>
          <p:cNvPr id="3" name="Content Placeholder 2"/>
          <p:cNvSpPr>
            <a:spLocks noGrp="1"/>
          </p:cNvSpPr>
          <p:nvPr>
            <p:ph idx="1"/>
          </p:nvPr>
        </p:nvSpPr>
        <p:spPr>
          <a:xfrm>
            <a:off x="218941" y="1146220"/>
            <a:ext cx="11134859" cy="5030743"/>
          </a:xfrm>
        </p:spPr>
        <p:txBody>
          <a:bodyPr>
            <a:normAutofit fontScale="92500" lnSpcReduction="10000"/>
          </a:bodyPr>
          <a:lstStyle/>
          <a:p>
            <a:pPr algn="just">
              <a:lnSpc>
                <a:spcPct val="170000"/>
              </a:lnSpc>
            </a:pPr>
            <a:r>
              <a:rPr lang="en-US" dirty="0" smtClean="0">
                <a:latin typeface="Times New Roman" panose="02020603050405020304" pitchFamily="18" charset="0"/>
                <a:cs typeface="Times New Roman" panose="02020603050405020304" pitchFamily="18" charset="0"/>
              </a:rPr>
              <a:t>Certain </a:t>
            </a:r>
            <a:r>
              <a:rPr lang="en-US" dirty="0">
                <a:latin typeface="Times New Roman" panose="02020603050405020304" pitchFamily="18" charset="0"/>
                <a:cs typeface="Times New Roman" panose="02020603050405020304" pitchFamily="18" charset="0"/>
              </a:rPr>
              <a:t>minerals are practically confined to </a:t>
            </a:r>
            <a:r>
              <a:rPr lang="en-US" b="1" u="sng" dirty="0">
                <a:latin typeface="Times New Roman" panose="02020603050405020304" pitchFamily="18" charset="0"/>
                <a:cs typeface="Times New Roman" panose="02020603050405020304" pitchFamily="18" charset="0"/>
              </a:rPr>
              <a:t>deep-seated intrusive rocks</a:t>
            </a:r>
            <a:r>
              <a:rPr lang="en-US" dirty="0">
                <a:latin typeface="Times New Roman" panose="02020603050405020304" pitchFamily="18" charset="0"/>
                <a:cs typeface="Times New Roman" panose="02020603050405020304" pitchFamily="18" charset="0"/>
              </a:rPr>
              <a:t>, e.g., </a:t>
            </a:r>
            <a:r>
              <a:rPr lang="en-US" b="1" u="sng" dirty="0">
                <a:latin typeface="Times New Roman" panose="02020603050405020304" pitchFamily="18" charset="0"/>
                <a:cs typeface="Times New Roman" panose="02020603050405020304" pitchFamily="18" charset="0"/>
              </a:rPr>
              <a:t>microcline, muscovite</a:t>
            </a:r>
            <a:r>
              <a:rPr lang="en-US" dirty="0" smtClean="0">
                <a:latin typeface="Times New Roman" panose="02020603050405020304" pitchFamily="18" charset="0"/>
                <a:cs typeface="Times New Roman" panose="02020603050405020304" pitchFamily="18" charset="0"/>
              </a:rPr>
              <a:t>.</a:t>
            </a:r>
          </a:p>
          <a:p>
            <a:pPr algn="just">
              <a:lnSpc>
                <a:spcPct val="170000"/>
              </a:lnSpc>
            </a:pPr>
            <a:r>
              <a:rPr lang="en-US"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Leucite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t>
            </a:r>
            <a:r>
              <a:rPr lang="en-US" b="1" u="sng" dirty="0">
                <a:solidFill>
                  <a:srgbClr val="00B0F0"/>
                </a:solidFill>
                <a:latin typeface="Times New Roman" panose="02020603050405020304" pitchFamily="18" charset="0"/>
                <a:cs typeface="Times New Roman" panose="02020603050405020304" pitchFamily="18" charset="0"/>
              </a:rPr>
              <a:t>very rare </a:t>
            </a:r>
            <a:r>
              <a:rPr lang="en-US" dirty="0">
                <a:latin typeface="Times New Roman" panose="02020603050405020304" pitchFamily="18" charset="0"/>
                <a:cs typeface="Times New Roman" panose="02020603050405020304" pitchFamily="18" charset="0"/>
              </a:rPr>
              <a:t>in </a:t>
            </a:r>
            <a:r>
              <a:rPr lang="en-US" b="1" u="sng" dirty="0">
                <a:solidFill>
                  <a:srgbClr val="00B0F0"/>
                </a:solidFill>
                <a:latin typeface="Times New Roman" panose="02020603050405020304" pitchFamily="18" charset="0"/>
                <a:cs typeface="Times New Roman" panose="02020603050405020304" pitchFamily="18" charset="0"/>
              </a:rPr>
              <a:t>plutonic masses</a:t>
            </a:r>
            <a:r>
              <a:rPr lang="en-US" dirty="0">
                <a:latin typeface="Times New Roman" panose="02020603050405020304" pitchFamily="18" charset="0"/>
                <a:cs typeface="Times New Roman" panose="02020603050405020304" pitchFamily="18" charset="0"/>
              </a:rPr>
              <a:t>; many minerals have special peculiarities in microscopic character according to whether they crystallized in depth or near the surface, e.g., hypersthene, orthoclase, quartz. </a:t>
            </a:r>
            <a:endParaRPr lang="en-US" dirty="0" smtClean="0">
              <a:latin typeface="Times New Roman" panose="02020603050405020304" pitchFamily="18" charset="0"/>
              <a:cs typeface="Times New Roman" panose="02020603050405020304" pitchFamily="18" charset="0"/>
            </a:endParaRPr>
          </a:p>
          <a:p>
            <a:pPr algn="just">
              <a:lnSpc>
                <a:spcPct val="170000"/>
              </a:lnSpc>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some </a:t>
            </a:r>
            <a:r>
              <a:rPr lang="en-US" dirty="0" smtClean="0">
                <a:latin typeface="Times New Roman" panose="02020603050405020304" pitchFamily="18" charset="0"/>
                <a:cs typeface="Times New Roman" panose="02020603050405020304" pitchFamily="18" charset="0"/>
              </a:rPr>
              <a:t>curious </a:t>
            </a:r>
            <a:r>
              <a:rPr lang="en-US" dirty="0">
                <a:latin typeface="Times New Roman" panose="02020603050405020304" pitchFamily="18" charset="0"/>
                <a:cs typeface="Times New Roman" panose="02020603050405020304" pitchFamily="18" charset="0"/>
              </a:rPr>
              <a:t>instances of rocks having the same chemical composition, but consisting of entirely different minerals,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6798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908" y="146735"/>
            <a:ext cx="11165984" cy="2241960"/>
          </a:xfrm>
          <a:prstGeom prst="rect">
            <a:avLst/>
          </a:prstGeom>
        </p:spPr>
        <p:txBody>
          <a:bodyPr wrap="square">
            <a:spAutoFit/>
          </a:bodyPr>
          <a:lstStyle/>
          <a:p>
            <a:pPr algn="just">
              <a:lnSpc>
                <a:spcPct val="150000"/>
              </a:lnSpc>
              <a:spcAft>
                <a:spcPts val="0"/>
              </a:spcAft>
            </a:pPr>
            <a:r>
              <a:rPr lang="en-US" sz="2400" b="1" i="1" dirty="0">
                <a:latin typeface="Times New Roman" panose="02020603050405020304" pitchFamily="18" charset="0"/>
                <a:ea typeface="Times New Roman" panose="02020603050405020304" pitchFamily="18" charset="0"/>
              </a:rPr>
              <a:t>2) Ultrabasic primary magmas:</a:t>
            </a:r>
            <a:endParaRPr lang="en-US" sz="2400" b="1"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Times New Roman" panose="02020603050405020304" pitchFamily="18" charset="0"/>
              </a:rPr>
              <a:t>The only other possible type of primary magma has to be ultrabasic (given the composition of the mantle). In order to </a:t>
            </a:r>
            <a:r>
              <a:rPr lang="en-US" sz="2400" dirty="0" smtClean="0">
                <a:latin typeface="Times New Roman" panose="02020603050405020304" pitchFamily="18" charset="0"/>
                <a:ea typeface="Times New Roman" panose="02020603050405020304" pitchFamily="18" charset="0"/>
              </a:rPr>
              <a:t>assess the </a:t>
            </a:r>
            <a:r>
              <a:rPr lang="en-US" sz="2400" dirty="0">
                <a:latin typeface="Times New Roman" panose="02020603050405020304" pitchFamily="18" charset="0"/>
                <a:ea typeface="Times New Roman" panose="02020603050405020304" pitchFamily="18" charset="0"/>
              </a:rPr>
              <a:t>importance of ultrabasic magmas, we must examine the different types of ultrabasic volcanic rocks and their abundance.</a:t>
            </a:r>
            <a:endParaRPr lang="en-US" sz="24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25908" y="2595210"/>
            <a:ext cx="11384924" cy="3416320"/>
          </a:xfrm>
          <a:prstGeom prst="rect">
            <a:avLst/>
          </a:prstGeom>
        </p:spPr>
        <p:txBody>
          <a:bodyPr wrap="square">
            <a:spAutoFit/>
          </a:bodyPr>
          <a:lstStyle/>
          <a:p>
            <a:pPr marL="342900" indent="-342900" algn="just">
              <a:lnSpc>
                <a:spcPct val="150000"/>
              </a:lnSpc>
              <a:spcAft>
                <a:spcPts val="0"/>
              </a:spcAft>
              <a:buAutoNum type="alphaLcParenR"/>
            </a:pPr>
            <a:r>
              <a:rPr lang="en-US" sz="2400" b="1" dirty="0" smtClean="0">
                <a:latin typeface="Times New Roman" panose="02020603050405020304" pitchFamily="18" charset="0"/>
                <a:ea typeface="Times New Roman" panose="02020603050405020304" pitchFamily="18" charset="0"/>
              </a:rPr>
              <a:t>Nephelinite</a:t>
            </a:r>
            <a:r>
              <a:rPr lang="en-US" sz="2400" dirty="0" smtClean="0">
                <a:latin typeface="Times New Roman" panose="02020603050405020304" pitchFamily="18" charset="0"/>
                <a:ea typeface="Times New Roman" panose="02020603050405020304" pitchFamily="18" charset="0"/>
              </a:rPr>
              <a:t>: Is a volcanic rock with normative </a:t>
            </a:r>
            <a:r>
              <a:rPr lang="en-US" sz="2400" dirty="0" err="1" smtClean="0">
                <a:latin typeface="Times New Roman" panose="02020603050405020304" pitchFamily="18" charset="0"/>
                <a:ea typeface="Times New Roman" panose="02020603050405020304" pitchFamily="18" charset="0"/>
              </a:rPr>
              <a:t>ol</a:t>
            </a:r>
            <a:r>
              <a:rPr lang="en-US" sz="2400" dirty="0" smtClean="0">
                <a:latin typeface="Times New Roman" panose="02020603050405020304" pitchFamily="18" charset="0"/>
                <a:ea typeface="Times New Roman" panose="02020603050405020304" pitchFamily="18" charset="0"/>
              </a:rPr>
              <a:t> + lots of ne, and modal Ti-augite, </a:t>
            </a:r>
            <a:r>
              <a:rPr lang="en-US" sz="2400" dirty="0" err="1" smtClean="0">
                <a:latin typeface="Times New Roman" panose="02020603050405020304" pitchFamily="18" charset="0"/>
                <a:ea typeface="Times New Roman" panose="02020603050405020304" pitchFamily="18" charset="0"/>
              </a:rPr>
              <a:t>Ol</a:t>
            </a:r>
            <a:r>
              <a:rPr lang="en-US" sz="2400" dirty="0" smtClean="0">
                <a:latin typeface="Times New Roman" panose="02020603050405020304" pitchFamily="18" charset="0"/>
                <a:ea typeface="Times New Roman" panose="02020603050405020304" pitchFamily="18" charset="0"/>
              </a:rPr>
              <a:t>, feldspathoids ± </a:t>
            </a:r>
            <a:r>
              <a:rPr lang="en-US" sz="2400" dirty="0" err="1" smtClean="0">
                <a:latin typeface="Times New Roman" panose="02020603050405020304" pitchFamily="18" charset="0"/>
                <a:ea typeface="Times New Roman" panose="02020603050405020304" pitchFamily="18" charset="0"/>
              </a:rPr>
              <a:t>phlogopite</a:t>
            </a:r>
            <a:r>
              <a:rPr lang="en-US" sz="2400" dirty="0" smtClean="0">
                <a:latin typeface="Times New Roman" panose="02020603050405020304" pitchFamily="18" charset="0"/>
                <a:ea typeface="Times New Roman" panose="02020603050405020304" pitchFamily="18" charset="0"/>
              </a:rPr>
              <a:t> ± perovskite </a:t>
            </a:r>
            <a:r>
              <a:rPr lang="en-US" sz="1200" dirty="0" smtClean="0">
                <a:latin typeface="Times New Roman" panose="02020603050405020304" pitchFamily="18" charset="0"/>
                <a:ea typeface="Times New Roman" panose="02020603050405020304" pitchFamily="18" charset="0"/>
              </a:rPr>
              <a:t>(CaTiO</a:t>
            </a:r>
            <a:r>
              <a:rPr lang="en-US" sz="1200" baseline="-25000" dirty="0" smtClean="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melilite</a:t>
            </a:r>
            <a:r>
              <a:rPr lang="en-US" sz="2400" dirty="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a:t>
            </a:r>
            <a:r>
              <a:rPr lang="en-US" sz="1200" dirty="0" err="1">
                <a:latin typeface="Times New Roman" panose="02020603050405020304" pitchFamily="18" charset="0"/>
                <a:ea typeface="Times New Roman" panose="02020603050405020304" pitchFamily="18" charset="0"/>
              </a:rPr>
              <a:t>Ca,Na</a:t>
            </a:r>
            <a:r>
              <a:rPr lang="en-US" sz="1200" dirty="0">
                <a:latin typeface="Times New Roman" panose="02020603050405020304" pitchFamily="18" charset="0"/>
                <a:ea typeface="Times New Roman" panose="02020603050405020304" pitchFamily="18" charset="0"/>
              </a:rPr>
              <a:t>)2(Al,Mg,Fe</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a:t>
            </a:r>
            <a:r>
              <a:rPr lang="en-US" sz="1200" dirty="0" err="1" smtClean="0">
                <a:latin typeface="Times New Roman" panose="02020603050405020304" pitchFamily="18" charset="0"/>
                <a:ea typeface="Times New Roman" panose="02020603050405020304" pitchFamily="18" charset="0"/>
              </a:rPr>
              <a:t>Al,Si</a:t>
            </a:r>
            <a:r>
              <a:rPr lang="en-US" sz="1200" dirty="0" smtClean="0">
                <a:latin typeface="Times New Roman" panose="02020603050405020304" pitchFamily="18" charset="0"/>
                <a:ea typeface="Times New Roman" panose="02020603050405020304" pitchFamily="18" charset="0"/>
              </a:rPr>
              <a:t>)SiO</a:t>
            </a:r>
            <a:r>
              <a:rPr lang="en-US" sz="1200" baseline="-25000" dirty="0" smtClean="0">
                <a:latin typeface="Times New Roman" panose="02020603050405020304" pitchFamily="18" charset="0"/>
                <a:ea typeface="Times New Roman" panose="02020603050405020304" pitchFamily="18" charset="0"/>
              </a:rPr>
              <a:t>7</a:t>
            </a:r>
            <a:r>
              <a:rPr lang="en-US" sz="1200" dirty="0" smtClean="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in addition to matrix alkali feldspar.</a:t>
            </a:r>
          </a:p>
          <a:p>
            <a:pPr algn="just">
              <a:lnSpc>
                <a:spcPct val="150000"/>
              </a:lnSpc>
              <a:spcAft>
                <a:spcPts val="0"/>
              </a:spcAft>
            </a:pPr>
            <a:r>
              <a:rPr lang="en-US" sz="2400" dirty="0" smtClean="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Komatiite</a:t>
            </a:r>
            <a:r>
              <a:rPr lang="en-US" sz="2400" dirty="0">
                <a:latin typeface="Times New Roman" panose="02020603050405020304" pitchFamily="18" charset="0"/>
                <a:ea typeface="Times New Roman" panose="02020603050405020304" pitchFamily="18" charset="0"/>
              </a:rPr>
              <a:t>: Is a volcanic rock consisting almost entirely of </a:t>
            </a:r>
            <a:r>
              <a:rPr lang="en-US" sz="2400" dirty="0" err="1">
                <a:latin typeface="Times New Roman" panose="02020603050405020304" pitchFamily="18" charset="0"/>
                <a:ea typeface="Times New Roman" panose="02020603050405020304" pitchFamily="18" charset="0"/>
              </a:rPr>
              <a:t>Ol</a:t>
            </a:r>
            <a:r>
              <a:rPr lang="en-US" sz="2400" dirty="0">
                <a:latin typeface="Times New Roman" panose="02020603050405020304" pitchFamily="18" charset="0"/>
                <a:ea typeface="Times New Roman" panose="02020603050405020304" pitchFamily="18" charset="0"/>
              </a:rPr>
              <a:t> + augite + hypersthene ± plagioclase, and characterized by a “</a:t>
            </a:r>
            <a:r>
              <a:rPr lang="en-US" sz="2400" i="1" dirty="0">
                <a:latin typeface="Times New Roman" panose="02020603050405020304" pitchFamily="18" charset="0"/>
                <a:ea typeface="Times New Roman" panose="02020603050405020304" pitchFamily="18" charset="0"/>
              </a:rPr>
              <a:t>spinifex”</a:t>
            </a:r>
            <a:r>
              <a:rPr lang="en-US" sz="2400" dirty="0">
                <a:latin typeface="Times New Roman" panose="02020603050405020304" pitchFamily="18" charset="0"/>
                <a:ea typeface="Times New Roman" panose="02020603050405020304" pitchFamily="18" charset="0"/>
              </a:rPr>
              <a:t> texture which indicates quenching. These rocks are very rare, and are almost restricted to Archean terranes</a:t>
            </a:r>
            <a:r>
              <a:rPr lang="en-US" sz="2400" dirty="0" smtClean="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1925940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inif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113" y="1370013"/>
            <a:ext cx="3514725" cy="2428875"/>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1008529" y="4584700"/>
            <a:ext cx="988358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atinLnBrk="1">
              <a:lnSpc>
                <a:spcPct val="150000"/>
              </a:lnSpc>
              <a:spcBef>
                <a:spcPct val="50000"/>
              </a:spcBef>
            </a:pPr>
            <a:r>
              <a:rPr kumimoji="1" lang="en-US" altLang="ko-KR" dirty="0">
                <a:latin typeface="Times New Roman" panose="02020603050405020304" pitchFamily="18" charset="0"/>
                <a:ea typeface="굴림" panose="020B0600000101010101" pitchFamily="34" charset="-127"/>
                <a:cs typeface="Times New Roman" panose="02020603050405020304" pitchFamily="18" charset="0"/>
              </a:rPr>
              <a:t>Komatiite sample displays </a:t>
            </a:r>
            <a:r>
              <a:rPr kumimoji="1" lang="en-US" altLang="ko-KR" b="1" u="sng" dirty="0">
                <a:latin typeface="Times New Roman" panose="02020603050405020304" pitchFamily="18" charset="0"/>
                <a:ea typeface="굴림" panose="020B0600000101010101" pitchFamily="34" charset="-127"/>
                <a:cs typeface="Times New Roman" panose="02020603050405020304" pitchFamily="18" charset="0"/>
              </a:rPr>
              <a:t>"spinifex texture" </a:t>
            </a:r>
            <a:r>
              <a:rPr kumimoji="1" lang="en-US" altLang="ko-KR" dirty="0">
                <a:latin typeface="Times New Roman" panose="02020603050405020304" pitchFamily="18" charset="0"/>
                <a:ea typeface="굴림" panose="020B0600000101010101" pitchFamily="34" charset="-127"/>
                <a:cs typeface="Times New Roman" panose="02020603050405020304" pitchFamily="18" charset="0"/>
              </a:rPr>
              <a:t>defined by extremely acicular </a:t>
            </a:r>
            <a:r>
              <a:rPr kumimoji="1" lang="en-US" altLang="ko-KR" dirty="0">
                <a:latin typeface="Times New Roman" panose="02020603050405020304" pitchFamily="18" charset="0"/>
                <a:ea typeface="굴림" panose="020B0600000101010101" pitchFamily="34" charset="-127"/>
                <a:cs typeface="Times New Roman" panose="02020603050405020304" pitchFamily="18" charset="0"/>
                <a:hlinkClick r:id="rId3"/>
              </a:rPr>
              <a:t>olivine</a:t>
            </a:r>
            <a:r>
              <a:rPr kumimoji="1" lang="en-US" altLang="ko-KR" dirty="0">
                <a:latin typeface="Times New Roman" panose="02020603050405020304" pitchFamily="18" charset="0"/>
                <a:ea typeface="굴림" panose="020B0600000101010101" pitchFamily="34" charset="-127"/>
                <a:cs typeface="Times New Roman" panose="02020603050405020304" pitchFamily="18" charset="0"/>
              </a:rPr>
              <a:t> phenocrysts (blue colored )--probably a sign of rapid crystallization from a significantly-undercooled magma. </a:t>
            </a:r>
          </a:p>
        </p:txBody>
      </p:sp>
      <p:sp>
        <p:nvSpPr>
          <p:cNvPr id="4100" name="Rectangle 4"/>
          <p:cNvSpPr>
            <a:spLocks noChangeArrowheads="1"/>
          </p:cNvSpPr>
          <p:nvPr/>
        </p:nvSpPr>
        <p:spPr bwMode="auto">
          <a:xfrm>
            <a:off x="2063750" y="4064944"/>
            <a:ext cx="69701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atinLnBrk="1"/>
            <a:r>
              <a:rPr kumimoji="1" lang="en-US" altLang="ko-KR" sz="2400" b="1" dirty="0">
                <a:latin typeface="굴림" panose="020B0600000101010101" pitchFamily="34" charset="-127"/>
                <a:ea typeface="굴림" panose="020B0600000101010101" pitchFamily="34" charset="-127"/>
              </a:rPr>
              <a:t>rare ultramafic volcanic rocks(&gt;18 wt.% MgO ). </a:t>
            </a:r>
          </a:p>
        </p:txBody>
      </p:sp>
      <p:sp>
        <p:nvSpPr>
          <p:cNvPr id="4101" name="Line 5"/>
          <p:cNvSpPr>
            <a:spLocks noChangeShapeType="1"/>
          </p:cNvSpPr>
          <p:nvPr/>
        </p:nvSpPr>
        <p:spPr bwMode="auto">
          <a:xfrm flipH="1">
            <a:off x="5418138" y="1873251"/>
            <a:ext cx="2016125"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2" name="Text Box 6"/>
          <p:cNvSpPr txBox="1">
            <a:spLocks noChangeArrowheads="1"/>
          </p:cNvSpPr>
          <p:nvPr/>
        </p:nvSpPr>
        <p:spPr bwMode="auto">
          <a:xfrm>
            <a:off x="7631112" y="1663700"/>
            <a:ext cx="850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atinLnBrk="1"/>
            <a:r>
              <a:rPr kumimoji="1" lang="en-US" altLang="ko-KR" b="1">
                <a:latin typeface="굴림" panose="020B0600000101010101" pitchFamily="34" charset="-127"/>
                <a:ea typeface="굴림" panose="020B0600000101010101" pitchFamily="34" charset="-127"/>
              </a:rPr>
              <a:t>olivine</a:t>
            </a:r>
          </a:p>
        </p:txBody>
      </p:sp>
      <p:sp>
        <p:nvSpPr>
          <p:cNvPr id="4103" name="Rectangle 7"/>
          <p:cNvSpPr>
            <a:spLocks noGrp="1" noChangeArrowheads="1"/>
          </p:cNvSpPr>
          <p:nvPr>
            <p:ph type="ctrTitle"/>
          </p:nvPr>
        </p:nvSpPr>
        <p:spPr>
          <a:xfrm>
            <a:off x="1919289" y="227013"/>
            <a:ext cx="3024187" cy="1143000"/>
          </a:xfrm>
          <a:noFill/>
          <a:ln/>
        </p:spPr>
        <p:txBody>
          <a:bodyPr vert="horz" lIns="92075" tIns="46038" rIns="92075" bIns="46038" rtlCol="0" anchor="ctr">
            <a:normAutofit/>
          </a:bodyPr>
          <a:lstStyle/>
          <a:p>
            <a:r>
              <a:rPr kumimoji="1" lang="en-US" altLang="ko-KR" sz="4400" b="1">
                <a:solidFill>
                  <a:schemeClr val="bg1"/>
                </a:solidFill>
                <a:ea typeface="굴림" panose="020B0600000101010101" pitchFamily="34" charset="-127"/>
              </a:rPr>
              <a:t>Komatiite</a:t>
            </a:r>
            <a:endParaRPr kumimoji="1" lang="ko-KR" altLang="en-US" sz="4400" b="1">
              <a:solidFill>
                <a:schemeClr val="bg1"/>
              </a:solidFill>
              <a:ea typeface="굴림" panose="020B0600000101010101" pitchFamily="34" charset="-127"/>
            </a:endParaRPr>
          </a:p>
        </p:txBody>
      </p:sp>
    </p:spTree>
    <p:extLst>
      <p:ext uri="{BB962C8B-B14F-4D97-AF65-F5344CB8AC3E}">
        <p14:creationId xmlns:p14="http://schemas.microsoft.com/office/powerpoint/2010/main" val="29158686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718" y="430306"/>
            <a:ext cx="10515599" cy="5078313"/>
          </a:xfrm>
          <a:prstGeom prst="rect">
            <a:avLst/>
          </a:prstGeom>
        </p:spPr>
        <p:txBody>
          <a:bodyPr wrap="square">
            <a:spAutoFit/>
          </a:bodyPr>
          <a:lstStyle/>
          <a:p>
            <a:pPr algn="just">
              <a:lnSpc>
                <a:spcPct val="150000"/>
              </a:lnSpc>
              <a:spcAft>
                <a:spcPts val="0"/>
              </a:spcAft>
            </a:pPr>
            <a:r>
              <a:rPr lang="en-US" sz="2400" dirty="0">
                <a:latin typeface="Times New Roman" panose="02020603050405020304" pitchFamily="18" charset="0"/>
                <a:ea typeface="Times New Roman" panose="02020603050405020304" pitchFamily="18" charset="0"/>
              </a:rPr>
              <a:t>c) </a:t>
            </a:r>
            <a:r>
              <a:rPr lang="en-US" sz="2400" b="1" dirty="0">
                <a:latin typeface="Times New Roman" panose="02020603050405020304" pitchFamily="18" charset="0"/>
                <a:ea typeface="Times New Roman" panose="02020603050405020304" pitchFamily="18" charset="0"/>
              </a:rPr>
              <a:t>Kimberlite</a:t>
            </a:r>
            <a:r>
              <a:rPr lang="en-US" sz="2400" dirty="0">
                <a:latin typeface="Times New Roman" panose="02020603050405020304" pitchFamily="18" charset="0"/>
                <a:ea typeface="Times New Roman" panose="02020603050405020304" pitchFamily="18" charset="0"/>
              </a:rPr>
              <a:t>: Is a porphyritic rock that contains </a:t>
            </a:r>
            <a:r>
              <a:rPr lang="en-US" sz="2400" dirty="0" err="1">
                <a:latin typeface="Times New Roman" panose="02020603050405020304" pitchFamily="18" charset="0"/>
                <a:ea typeface="Times New Roman" panose="02020603050405020304" pitchFamily="18" charset="0"/>
              </a:rPr>
              <a:t>phlogopite</a:t>
            </a:r>
            <a:r>
              <a:rPr lang="en-US" sz="2400" dirty="0">
                <a:latin typeface="Times New Roman" panose="02020603050405020304" pitchFamily="18" charset="0"/>
                <a:ea typeface="Times New Roman" panose="02020603050405020304" pitchFamily="18" charset="0"/>
              </a:rPr>
              <a:t> + olivine phenocrysts in a matrix of </a:t>
            </a:r>
            <a:r>
              <a:rPr lang="en-US" sz="2400" dirty="0" err="1">
                <a:latin typeface="Times New Roman" panose="02020603050405020304" pitchFamily="18" charset="0"/>
                <a:ea typeface="Times New Roman" panose="02020603050405020304" pitchFamily="18" charset="0"/>
              </a:rPr>
              <a:t>phlogopite</a:t>
            </a:r>
            <a:r>
              <a:rPr lang="en-US" sz="2400" dirty="0">
                <a:latin typeface="Times New Roman" panose="02020603050405020304" pitchFamily="18" charset="0"/>
                <a:ea typeface="Times New Roman" panose="02020603050405020304" pitchFamily="18" charset="0"/>
              </a:rPr>
              <a:t> + olivine + serpentine + calcite + apatite + ilmenite + perovskite. Kimberlites are rare as lava flows, more commonly occurring in "diatremes" or pipes. Kimberlites often contain inclusions or xenoliths of </a:t>
            </a:r>
            <a:r>
              <a:rPr lang="en-US" sz="2400" dirty="0" err="1">
                <a:latin typeface="Times New Roman" panose="02020603050405020304" pitchFamily="18" charset="0"/>
                <a:ea typeface="Times New Roman" panose="02020603050405020304" pitchFamily="18" charset="0"/>
              </a:rPr>
              <a:t>eclogite</a:t>
            </a:r>
            <a:r>
              <a:rPr lang="en-US" sz="2400" dirty="0">
                <a:latin typeface="Times New Roman" panose="02020603050405020304" pitchFamily="18" charset="0"/>
                <a:ea typeface="Times New Roman" panose="02020603050405020304" pitchFamily="18" charset="0"/>
              </a:rPr>
              <a:t>, and may be diamond - bearing</a:t>
            </a:r>
            <a:r>
              <a:rPr lang="en-US" sz="2400" dirty="0" smtClean="0">
                <a:latin typeface="Times New Roman" panose="02020603050405020304" pitchFamily="18" charset="0"/>
                <a:ea typeface="Times New Roman" panose="02020603050405020304" pitchFamily="18" charset="0"/>
              </a:rPr>
              <a:t>.</a:t>
            </a:r>
          </a:p>
          <a:p>
            <a:pPr algn="just">
              <a:lnSpc>
                <a:spcPct val="150000"/>
              </a:lnSpc>
              <a:spcAft>
                <a:spcPts val="0"/>
              </a:spcAft>
            </a:pPr>
            <a:endParaRPr lang="en-US" sz="24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Times New Roman" panose="02020603050405020304" pitchFamily="18" charset="0"/>
              </a:rPr>
              <a:t>d) </a:t>
            </a:r>
            <a:r>
              <a:rPr lang="en-US" sz="2400" b="1" dirty="0">
                <a:latin typeface="Times New Roman" panose="02020603050405020304" pitchFamily="18" charset="0"/>
                <a:ea typeface="Times New Roman" panose="02020603050405020304" pitchFamily="18" charset="0"/>
              </a:rPr>
              <a:t>Carbonatite</a:t>
            </a:r>
            <a:r>
              <a:rPr lang="en-US" sz="2400" dirty="0">
                <a:latin typeface="Times New Roman" panose="02020603050405020304" pitchFamily="18" charset="0"/>
                <a:ea typeface="Times New Roman" panose="02020603050405020304" pitchFamily="18" charset="0"/>
              </a:rPr>
              <a:t>: Is a volcanic or intrusive rock that consists predominantly of calcite + dolomite + </a:t>
            </a:r>
            <a:r>
              <a:rPr lang="en-US" sz="2400" dirty="0" err="1">
                <a:latin typeface="Times New Roman" panose="02020603050405020304" pitchFamily="18" charset="0"/>
                <a:ea typeface="Times New Roman" panose="02020603050405020304" pitchFamily="18" charset="0"/>
              </a:rPr>
              <a:t>ankerite</a:t>
            </a:r>
            <a:r>
              <a:rPr lang="en-US" sz="2400" dirty="0">
                <a:latin typeface="Times New Roman" panose="02020603050405020304" pitchFamily="18" charset="0"/>
                <a:ea typeface="Times New Roman" panose="02020603050405020304" pitchFamily="18" charset="0"/>
              </a:rPr>
              <a:t> ± pyroxenes ± olivine ± a variety of accessory minerals many of which contain rare earth elements.</a:t>
            </a:r>
          </a:p>
        </p:txBody>
      </p:sp>
    </p:spTree>
    <p:extLst>
      <p:ext uri="{BB962C8B-B14F-4D97-AF65-F5344CB8AC3E}">
        <p14:creationId xmlns:p14="http://schemas.microsoft.com/office/powerpoint/2010/main" val="29387675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924" y="404439"/>
            <a:ext cx="11028608" cy="1200329"/>
          </a:xfrm>
          <a:prstGeom prst="rect">
            <a:avLst/>
          </a:prstGeom>
        </p:spPr>
        <p:txBody>
          <a:bodyPr wrap="square">
            <a:spAutoFit/>
          </a:bodyPr>
          <a:lstStyle/>
          <a:p>
            <a:pPr algn="just">
              <a:spcAft>
                <a:spcPts val="0"/>
              </a:spcAft>
            </a:pPr>
            <a:r>
              <a:rPr lang="en-US" sz="2400" b="1" dirty="0">
                <a:latin typeface="Times New Roman" panose="02020603050405020304" pitchFamily="18" charset="0"/>
                <a:ea typeface="Times New Roman" panose="02020603050405020304" pitchFamily="18" charset="0"/>
              </a:rPr>
              <a:t>It can be seen from this brief introduction that basalts are more common than the ultrabasic lavas. Nevertheless, the origin of these different rock types will be discussed later.</a:t>
            </a:r>
            <a:endParaRPr lang="en-US" sz="1600" b="1"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631343" y="1915005"/>
            <a:ext cx="8594461" cy="4831031"/>
          </a:xfrm>
          <a:prstGeom prst="rect">
            <a:avLst/>
          </a:prstGeom>
        </p:spPr>
      </p:pic>
    </p:spTree>
    <p:extLst>
      <p:ext uri="{BB962C8B-B14F-4D97-AF65-F5344CB8AC3E}">
        <p14:creationId xmlns:p14="http://schemas.microsoft.com/office/powerpoint/2010/main" val="35838868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162175" y="1"/>
            <a:ext cx="7772400" cy="766763"/>
          </a:xfrm>
        </p:spPr>
        <p:txBody>
          <a:bodyPr/>
          <a:lstStyle/>
          <a:p>
            <a:pPr>
              <a:defRPr/>
            </a:pPr>
            <a:r>
              <a:rPr lang="en-US" smtClean="0"/>
              <a:t>Evolution in the Series</a:t>
            </a:r>
          </a:p>
        </p:txBody>
      </p:sp>
      <p:sp>
        <p:nvSpPr>
          <p:cNvPr id="39939" name="Rectangle 3"/>
          <p:cNvSpPr>
            <a:spLocks noGrp="1" noChangeArrowheads="1"/>
          </p:cNvSpPr>
          <p:nvPr>
            <p:ph type="body" idx="1"/>
          </p:nvPr>
        </p:nvSpPr>
        <p:spPr>
          <a:xfrm>
            <a:off x="1712913" y="615951"/>
            <a:ext cx="8445500" cy="581025"/>
          </a:xfrm>
        </p:spPr>
        <p:txBody>
          <a:bodyPr/>
          <a:lstStyle/>
          <a:p>
            <a:pPr algn="ctr">
              <a:buFont typeface="Monotype Sorts" panose="05010101010101010101" pitchFamily="2" charset="2"/>
              <a:buNone/>
              <a:defRPr/>
            </a:pPr>
            <a:r>
              <a:rPr lang="en-US" sz="2800" dirty="0">
                <a:solidFill>
                  <a:srgbClr val="0066FF"/>
                </a:solidFill>
              </a:rPr>
              <a:t>Tholeiitic</a:t>
            </a:r>
            <a:r>
              <a:rPr lang="en-US" sz="2800" dirty="0"/>
              <a:t>, alkaline, and </a:t>
            </a:r>
            <a:r>
              <a:rPr lang="en-US" sz="2800" dirty="0">
                <a:solidFill>
                  <a:srgbClr val="FF0066"/>
                </a:solidFill>
              </a:rPr>
              <a:t>highly alkaline</a:t>
            </a:r>
          </a:p>
        </p:txBody>
      </p:sp>
      <p:pic>
        <p:nvPicPr>
          <p:cNvPr id="25604" name="Picture 1012" descr="Fig 1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1" y="1141414"/>
            <a:ext cx="7019877" cy="511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3115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462313" y="322084"/>
            <a:ext cx="10962573" cy="587148"/>
          </a:xfrm>
          <a:prstGeom prst="rect">
            <a:avLst/>
          </a:prstGeom>
        </p:spPr>
        <p:txBody>
          <a:bodyPr wrap="square">
            <a:spAutoFit/>
          </a:bodyPr>
          <a:lstStyle/>
          <a:p>
            <a:pPr algn="ctr">
              <a:lnSpc>
                <a:spcPct val="150000"/>
              </a:lnSpc>
            </a:pPr>
            <a:r>
              <a:rPr lang="en-US" sz="2400" b="1" dirty="0" smtClean="0">
                <a:latin typeface="Times New Roman" panose="02020603050405020304" pitchFamily="18" charset="0"/>
                <a:cs typeface="Times New Roman" panose="02020603050405020304" pitchFamily="18" charset="0"/>
              </a:rPr>
              <a:t>Chemical </a:t>
            </a:r>
            <a:r>
              <a:rPr lang="en-US" sz="2400" b="1" dirty="0">
                <a:latin typeface="Times New Roman" panose="02020603050405020304" pitchFamily="18" charset="0"/>
                <a:cs typeface="Times New Roman" panose="02020603050405020304" pitchFamily="18" charset="0"/>
              </a:rPr>
              <a:t>composition of igneous rocks is the </a:t>
            </a:r>
            <a:r>
              <a:rPr lang="en-US" sz="2400" b="1" dirty="0" smtClean="0">
                <a:latin typeface="Times New Roman" panose="02020603050405020304" pitchFamily="18" charset="0"/>
                <a:cs typeface="Times New Roman" panose="02020603050405020304" pitchFamily="18" charset="0"/>
              </a:rPr>
              <a:t>most distinguishing </a:t>
            </a:r>
            <a:r>
              <a:rPr lang="en-US" sz="2400" b="1" dirty="0">
                <a:latin typeface="Times New Roman" panose="02020603050405020304" pitchFamily="18" charset="0"/>
                <a:cs typeface="Times New Roman" panose="02020603050405020304" pitchFamily="18" charset="0"/>
              </a:rPr>
              <a:t>feature.</a:t>
            </a:r>
            <a:endParaRPr lang="en-US" sz="2400" b="1" dirty="0"/>
          </a:p>
        </p:txBody>
      </p:sp>
      <p:sp>
        <p:nvSpPr>
          <p:cNvPr id="4" name="Rectangle 3"/>
          <p:cNvSpPr/>
          <p:nvPr/>
        </p:nvSpPr>
        <p:spPr>
          <a:xfrm>
            <a:off x="510406" y="1714588"/>
            <a:ext cx="10771676" cy="3970318"/>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The composition usually reflects the composition of the magma, and thus provides information on the source of the rock.</a:t>
            </a:r>
            <a:endParaRPr lang="en-US" sz="2400" dirty="0"/>
          </a:p>
          <a:p>
            <a:pPr algn="just">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chemical composition of the magma determines the minerals that </a:t>
            </a:r>
            <a:r>
              <a:rPr lang="en-US" sz="2400" dirty="0" smtClean="0">
                <a:latin typeface="Times New Roman" panose="02020603050405020304" pitchFamily="18" charset="0"/>
                <a:cs typeface="Times New Roman" panose="02020603050405020304" pitchFamily="18" charset="0"/>
              </a:rPr>
              <a:t>will crystallize </a:t>
            </a:r>
            <a:r>
              <a:rPr lang="en-US" sz="2400" dirty="0">
                <a:latin typeface="Times New Roman" panose="02020603050405020304" pitchFamily="18" charset="0"/>
                <a:cs typeface="Times New Roman" panose="02020603050405020304" pitchFamily="18" charset="0"/>
              </a:rPr>
              <a:t>and their proportions.</a:t>
            </a:r>
          </a:p>
          <a:p>
            <a:pPr algn="just">
              <a:lnSpc>
                <a:spcPct val="150000"/>
              </a:lnSpc>
            </a:pPr>
            <a:r>
              <a:rPr lang="en-US" sz="2400" dirty="0">
                <a:latin typeface="Times New Roman" panose="02020603050405020304" pitchFamily="18" charset="0"/>
                <a:cs typeface="Times New Roman" panose="02020603050405020304" pitchFamily="18" charset="0"/>
              </a:rPr>
              <a:t>A set of hypothetical minerals that could crystallize from a magma with the </a:t>
            </a:r>
            <a:r>
              <a:rPr lang="en-US" sz="2400" dirty="0" smtClean="0">
                <a:latin typeface="Times New Roman" panose="02020603050405020304" pitchFamily="18" charset="0"/>
                <a:cs typeface="Times New Roman" panose="02020603050405020304" pitchFamily="18" charset="0"/>
              </a:rPr>
              <a:t>same chemical </a:t>
            </a:r>
            <a:r>
              <a:rPr lang="en-US" sz="2400" dirty="0">
                <a:latin typeface="Times New Roman" panose="02020603050405020304" pitchFamily="18" charset="0"/>
                <a:cs typeface="Times New Roman" panose="02020603050405020304" pitchFamily="18" charset="0"/>
              </a:rPr>
              <a:t>composition as the rock (called the </a:t>
            </a:r>
            <a:r>
              <a:rPr lang="en-US" sz="2400" i="1" dirty="0">
                <a:latin typeface="Times New Roman" panose="02020603050405020304" pitchFamily="18" charset="0"/>
                <a:cs typeface="Times New Roman" panose="02020603050405020304" pitchFamily="18" charset="0"/>
              </a:rPr>
              <a:t>Norm</a:t>
            </a:r>
            <a:r>
              <a:rPr lang="en-US" sz="2400" dirty="0">
                <a:latin typeface="Times New Roman" panose="02020603050405020304" pitchFamily="18" charset="0"/>
                <a:cs typeface="Times New Roman" panose="02020603050405020304" pitchFamily="18" charset="0"/>
              </a:rPr>
              <a:t>), can facilitate </a:t>
            </a:r>
            <a:r>
              <a:rPr lang="en-US" sz="2400" dirty="0" smtClean="0">
                <a:latin typeface="Times New Roman" panose="02020603050405020304" pitchFamily="18" charset="0"/>
                <a:cs typeface="Times New Roman" panose="02020603050405020304" pitchFamily="18" charset="0"/>
              </a:rPr>
              <a:t>comparison between </a:t>
            </a:r>
            <a:r>
              <a:rPr lang="en-US" sz="2400" dirty="0">
                <a:latin typeface="Times New Roman" panose="02020603050405020304" pitchFamily="18" charset="0"/>
                <a:cs typeface="Times New Roman" panose="02020603050405020304" pitchFamily="18" charset="0"/>
              </a:rPr>
              <a:t>rocks.</a:t>
            </a:r>
            <a:endParaRPr lang="en-US" sz="2400" dirty="0"/>
          </a:p>
        </p:txBody>
      </p:sp>
    </p:spTree>
    <p:extLst>
      <p:ext uri="{BB962C8B-B14F-4D97-AF65-F5344CB8AC3E}">
        <p14:creationId xmlns:p14="http://schemas.microsoft.com/office/powerpoint/2010/main" val="17155976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2428" y="512209"/>
            <a:ext cx="10425728" cy="4328732"/>
          </a:xfrm>
          <a:prstGeom prst="rect">
            <a:avLst/>
          </a:prstGeom>
        </p:spPr>
      </p:pic>
    </p:spTree>
    <p:extLst>
      <p:ext uri="{BB962C8B-B14F-4D97-AF65-F5344CB8AC3E}">
        <p14:creationId xmlns:p14="http://schemas.microsoft.com/office/powerpoint/2010/main" val="20468110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76118" y="335854"/>
            <a:ext cx="9990619" cy="6335402"/>
          </a:xfrm>
          <a:prstGeom prst="rect">
            <a:avLst/>
          </a:prstGeom>
        </p:spPr>
        <p:txBody>
          <a:bodyPr vert="horz" wrap="square" lIns="0" tIns="0" rIns="0" bIns="0" rtlCol="0">
            <a:noAutofit/>
          </a:bodyPr>
          <a:lstStyle/>
          <a:p>
            <a:pPr marL="69850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a:cs typeface="Times New Roman"/>
            </a:endParaRPr>
          </a:p>
        </p:txBody>
      </p:sp>
      <p:sp>
        <p:nvSpPr>
          <p:cNvPr id="2" name="Rectangle 1"/>
          <p:cNvSpPr/>
          <p:nvPr/>
        </p:nvSpPr>
        <p:spPr>
          <a:xfrm>
            <a:off x="244699" y="335854"/>
            <a:ext cx="11552349" cy="1754326"/>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Chemical analyses can be obtained, and a chemical classification, such as the </a:t>
            </a:r>
            <a:r>
              <a:rPr lang="en-US" sz="2400" dirty="0" smtClean="0">
                <a:latin typeface="Times New Roman" panose="02020603050405020304" pitchFamily="18" charset="0"/>
                <a:cs typeface="Times New Roman" panose="02020603050405020304" pitchFamily="18" charset="0"/>
              </a:rPr>
              <a:t>Le Bas et al</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1962, IUGS </a:t>
            </a:r>
            <a:r>
              <a:rPr lang="en-US" sz="2400" dirty="0">
                <a:latin typeface="Times New Roman" panose="02020603050405020304" pitchFamily="18" charset="0"/>
                <a:cs typeface="Times New Roman" panose="02020603050405020304" pitchFamily="18" charset="0"/>
              </a:rPr>
              <a:t>chemical classification of volcanic rocks (based on total </a:t>
            </a:r>
            <a:r>
              <a:rPr lang="en-US" sz="2400" dirty="0" err="1">
                <a:latin typeface="Times New Roman" panose="02020603050405020304" pitchFamily="18" charset="0"/>
                <a:cs typeface="Times New Roman" panose="02020603050405020304" pitchFamily="18" charset="0"/>
              </a:rPr>
              <a:t>alkalies</a:t>
            </a:r>
            <a:r>
              <a:rPr lang="en-US" sz="2400" dirty="0">
                <a:latin typeface="Times New Roman" panose="02020603050405020304" pitchFamily="18" charset="0"/>
                <a:cs typeface="Times New Roman" panose="02020603050405020304" pitchFamily="18" charset="0"/>
              </a:rPr>
              <a:t> [Na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 </a:t>
            </a:r>
            <a:r>
              <a:rPr lang="en-US" sz="2400" dirty="0" smtClean="0">
                <a:latin typeface="Times New Roman" panose="02020603050405020304" pitchFamily="18" charset="0"/>
                <a:cs typeface="Times New Roman" panose="02020603050405020304" pitchFamily="18" charset="0"/>
              </a:rPr>
              <a:t>+ K</a:t>
            </a:r>
            <a:r>
              <a:rPr lang="en-US" sz="2400" baseline="-25000" dirty="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vs. </a:t>
            </a:r>
            <a:r>
              <a:rPr lang="en-US" sz="2400" dirty="0" smtClean="0">
                <a:latin typeface="Times New Roman" panose="02020603050405020304" pitchFamily="18" charset="0"/>
                <a:cs typeface="Times New Roman" panose="02020603050405020304" pitchFamily="18" charset="0"/>
              </a:rPr>
              <a:t>SiO</a:t>
            </a:r>
            <a:r>
              <a:rPr lang="en-US" sz="2400" baseline="-25000" dirty="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diagram shown below)</a:t>
            </a:r>
            <a:endParaRPr lang="en-US" sz="2400" dirty="0"/>
          </a:p>
        </p:txBody>
      </p:sp>
      <p:pic>
        <p:nvPicPr>
          <p:cNvPr id="4" name="Picture 3"/>
          <p:cNvPicPr>
            <a:picLocks noChangeAspect="1"/>
          </p:cNvPicPr>
          <p:nvPr/>
        </p:nvPicPr>
        <p:blipFill>
          <a:blip r:embed="rId2"/>
          <a:stretch>
            <a:fillRect/>
          </a:stretch>
        </p:blipFill>
        <p:spPr>
          <a:xfrm>
            <a:off x="4313255" y="1769918"/>
            <a:ext cx="5874695" cy="4360594"/>
          </a:xfrm>
          <a:prstGeom prst="rect">
            <a:avLst/>
          </a:prstGeom>
        </p:spPr>
      </p:pic>
    </p:spTree>
    <p:extLst>
      <p:ext uri="{BB962C8B-B14F-4D97-AF65-F5344CB8AC3E}">
        <p14:creationId xmlns:p14="http://schemas.microsoft.com/office/powerpoint/2010/main" val="9794306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634" y="658471"/>
            <a:ext cx="9991165" cy="954107"/>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Chemical &amp; Mineralogical Classification of</a:t>
            </a:r>
          </a:p>
          <a:p>
            <a:pPr algn="ctr"/>
            <a:r>
              <a:rPr lang="en-US" sz="2800" b="1" dirty="0">
                <a:latin typeface="Times New Roman" panose="02020603050405020304" pitchFamily="18" charset="0"/>
                <a:cs typeface="Times New Roman" panose="02020603050405020304" pitchFamily="18" charset="0"/>
              </a:rPr>
              <a:t>Magmas</a:t>
            </a:r>
            <a:endParaRPr lang="en-US" sz="2800" b="1" dirty="0"/>
          </a:p>
        </p:txBody>
      </p:sp>
      <p:sp>
        <p:nvSpPr>
          <p:cNvPr id="3" name="Rectangle 2"/>
          <p:cNvSpPr/>
          <p:nvPr/>
        </p:nvSpPr>
        <p:spPr>
          <a:xfrm>
            <a:off x="699247" y="2120950"/>
            <a:ext cx="10112188" cy="3416320"/>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Chemical makeup of magmas - 11 major oxides:</a:t>
            </a:r>
          </a:p>
          <a:p>
            <a:pPr marL="342900" indent="-342900" algn="just">
              <a:lnSpc>
                <a:spcPct val="150000"/>
              </a:lnSpc>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SiO2, Al2O3, FeO, MgO, CaO, Na2O, K2O, TiO2, MnO, P2O5, Fe2O3</a:t>
            </a:r>
          </a:p>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SiO2 is always most abundant, whether a basalt or a rhyolite</a:t>
            </a:r>
          </a:p>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same elements join to form a select few minerals: -clinopyroxene</a:t>
            </a:r>
            <a:r>
              <a:rPr lang="en-US" sz="2400" dirty="0" smtClean="0">
                <a:latin typeface="Times New Roman" panose="02020603050405020304" pitchFamily="18" charset="0"/>
                <a:cs typeface="Times New Roman" panose="02020603050405020304" pitchFamily="18" charset="0"/>
              </a:rPr>
              <a:t>, orthopyroxene</a:t>
            </a:r>
            <a:r>
              <a:rPr lang="en-US" sz="2400" dirty="0">
                <a:latin typeface="Times New Roman" panose="02020603050405020304" pitchFamily="18" charset="0"/>
                <a:cs typeface="Times New Roman" panose="02020603050405020304" pitchFamily="18" charset="0"/>
              </a:rPr>
              <a:t>, olivine, amphibole, mica, quartz, plagioclase, alkali feldspar</a:t>
            </a:r>
            <a:r>
              <a:rPr lang="en-US" sz="2400" dirty="0" smtClean="0">
                <a:latin typeface="Times New Roman" panose="02020603050405020304" pitchFamily="18" charset="0"/>
                <a:cs typeface="Times New Roman" panose="02020603050405020304" pitchFamily="18" charset="0"/>
              </a:rPr>
              <a:t>, feldspathoid</a:t>
            </a:r>
            <a:r>
              <a:rPr lang="en-US" sz="2400" dirty="0">
                <a:latin typeface="Times New Roman" panose="02020603050405020304" pitchFamily="18" charset="0"/>
                <a:cs typeface="Times New Roman" panose="02020603050405020304" pitchFamily="18" charset="0"/>
              </a:rPr>
              <a:t>, oxides (magnetite/ilmenite/chromite)</a:t>
            </a:r>
            <a:endParaRPr lang="en-US" sz="2400" dirty="0"/>
          </a:p>
        </p:txBody>
      </p:sp>
    </p:spTree>
    <p:extLst>
      <p:ext uri="{BB962C8B-B14F-4D97-AF65-F5344CB8AC3E}">
        <p14:creationId xmlns:p14="http://schemas.microsoft.com/office/powerpoint/2010/main" val="30153919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553" y="564103"/>
            <a:ext cx="11228294" cy="3970318"/>
          </a:xfrm>
          <a:prstGeom prst="rect">
            <a:avLst/>
          </a:prstGeom>
        </p:spPr>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Classification of igneous rocks can both be dependent on the</a:t>
            </a:r>
          </a:p>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mineralogy (modal classification) or the oxide chemistry (</a:t>
            </a:r>
            <a:r>
              <a:rPr lang="en-US" sz="2400" dirty="0" smtClean="0">
                <a:latin typeface="Times New Roman" panose="02020603050405020304" pitchFamily="18" charset="0"/>
                <a:cs typeface="Times New Roman" panose="02020603050405020304" pitchFamily="18" charset="0"/>
              </a:rPr>
              <a:t>includes normative </a:t>
            </a:r>
            <a:r>
              <a:rPr lang="en-US" sz="2400" dirty="0">
                <a:latin typeface="Times New Roman" panose="02020603050405020304" pitchFamily="18" charset="0"/>
                <a:cs typeface="Times New Roman" panose="02020603050405020304" pitchFamily="18" charset="0"/>
              </a:rPr>
              <a:t>calculation)</a:t>
            </a:r>
          </a:p>
          <a:p>
            <a:pPr marL="342900" indent="-342900" algn="just">
              <a:lnSpc>
                <a:spcPct val="150000"/>
              </a:lnSpc>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mode </a:t>
            </a:r>
            <a:r>
              <a:rPr lang="en-US" sz="2400" dirty="0">
                <a:latin typeface="Times New Roman" panose="02020603050405020304" pitchFamily="18" charset="0"/>
                <a:cs typeface="Times New Roman" panose="02020603050405020304" pitchFamily="18" charset="0"/>
              </a:rPr>
              <a:t>= mineralogical composition of rock - volume %</a:t>
            </a:r>
          </a:p>
          <a:p>
            <a:pPr marL="342900" indent="-342900" algn="just">
              <a:lnSpc>
                <a:spcPct val="150000"/>
              </a:lnSpc>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norm </a:t>
            </a:r>
            <a:r>
              <a:rPr lang="en-US" sz="2400" dirty="0">
                <a:latin typeface="Times New Roman" panose="02020603050405020304" pitchFamily="18" charset="0"/>
                <a:cs typeface="Times New Roman" panose="02020603050405020304" pitchFamily="18" charset="0"/>
              </a:rPr>
              <a:t>= calculated mineralogical composition based on conversion </a:t>
            </a:r>
            <a:r>
              <a:rPr lang="en-US" sz="2400" dirty="0" smtClean="0">
                <a:latin typeface="Times New Roman" panose="02020603050405020304" pitchFamily="18" charset="0"/>
                <a:cs typeface="Times New Roman" panose="02020603050405020304" pitchFamily="18" charset="0"/>
              </a:rPr>
              <a:t>of chemical </a:t>
            </a:r>
            <a:r>
              <a:rPr lang="en-US" sz="2400" dirty="0">
                <a:latin typeface="Times New Roman" panose="02020603050405020304" pitchFamily="18" charset="0"/>
                <a:cs typeface="Times New Roman" panose="02020603050405020304" pitchFamily="18" charset="0"/>
              </a:rPr>
              <a:t>analysis into the formulas of minerals.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Ideal situation: norm = mode </a:t>
            </a:r>
            <a:r>
              <a:rPr lang="en-US" sz="2400" b="1" dirty="0">
                <a:latin typeface="Times New Roman" panose="02020603050405020304" pitchFamily="18" charset="0"/>
                <a:cs typeface="Times New Roman" panose="02020603050405020304" pitchFamily="18" charset="0"/>
              </a:rPr>
              <a:t>(but hardly ever happens</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77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9933"/>
      </a:lt1>
      <a:dk2>
        <a:srgbClr val="0000FF"/>
      </a:dk2>
      <a:lt2>
        <a:srgbClr val="FFFF00"/>
      </a:lt2>
      <a:accent1>
        <a:srgbClr val="FF9900"/>
      </a:accent1>
      <a:accent2>
        <a:srgbClr val="00FFFF"/>
      </a:accent2>
      <a:accent3>
        <a:srgbClr val="AAAAFF"/>
      </a:accent3>
      <a:accent4>
        <a:srgbClr val="DA822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2741</TotalTime>
  <Words>16639</Words>
  <Application>Microsoft Office PowerPoint</Application>
  <PresentationFormat>Widescreen</PresentationFormat>
  <Paragraphs>1326</Paragraphs>
  <Slides>222</Slides>
  <Notes>27</Notes>
  <HiddenSlides>0</HiddenSlides>
  <MMClips>0</MMClips>
  <ScaleCrop>false</ScaleCrop>
  <HeadingPairs>
    <vt:vector size="8" baseType="variant">
      <vt:variant>
        <vt:lpstr>Fonts Used</vt:lpstr>
      </vt:variant>
      <vt:variant>
        <vt:i4>30</vt:i4>
      </vt:variant>
      <vt:variant>
        <vt:lpstr>Theme</vt:lpstr>
      </vt:variant>
      <vt:variant>
        <vt:i4>2</vt:i4>
      </vt:variant>
      <vt:variant>
        <vt:lpstr>Embedded OLE Servers</vt:lpstr>
      </vt:variant>
      <vt:variant>
        <vt:i4>1</vt:i4>
      </vt:variant>
      <vt:variant>
        <vt:lpstr>Slide Titles</vt:lpstr>
      </vt:variant>
      <vt:variant>
        <vt:i4>222</vt:i4>
      </vt:variant>
    </vt:vector>
  </HeadingPairs>
  <TitlesOfParts>
    <vt:vector size="255" baseType="lpstr">
      <vt:lpstr>맑은 고딕</vt:lpstr>
      <vt:lpstr>MS PGothic</vt:lpstr>
      <vt:lpstr>51cajskcsqrwwte,Bold</vt:lpstr>
      <vt:lpstr>52jjlihiq</vt:lpstr>
      <vt:lpstr>80vomkzehlqdpgo</vt:lpstr>
      <vt:lpstr>AdobePiStd</vt:lpstr>
      <vt:lpstr>Arial</vt:lpstr>
      <vt:lpstr>Calibri</vt:lpstr>
      <vt:lpstr>Calibri Light</vt:lpstr>
      <vt:lpstr>Copperplate Gothic Light</vt:lpstr>
      <vt:lpstr>Courier</vt:lpstr>
      <vt:lpstr>FrutigerLT-Bold</vt:lpstr>
      <vt:lpstr>FrutigerLT-Italic</vt:lpstr>
      <vt:lpstr>FrutigerLT-Roman</vt:lpstr>
      <vt:lpstr>굴림</vt:lpstr>
      <vt:lpstr>Impact</vt:lpstr>
      <vt:lpstr>Monotype Sorts</vt:lpstr>
      <vt:lpstr>Palatino-Bold</vt:lpstr>
      <vt:lpstr>Palatino-Italic</vt:lpstr>
      <vt:lpstr>PalatinoLT-Light</vt:lpstr>
      <vt:lpstr>PalatinoLT-LightItalic</vt:lpstr>
      <vt:lpstr>Palatino-Roman</vt:lpstr>
      <vt:lpstr>Symbol</vt:lpstr>
      <vt:lpstr>Times</vt:lpstr>
      <vt:lpstr>Times New Roman</vt:lpstr>
      <vt:lpstr>TimesNewRoman</vt:lpstr>
      <vt:lpstr>TimesNewRoman,Bold</vt:lpstr>
      <vt:lpstr>Times-Roman</vt:lpstr>
      <vt:lpstr>Verdana</vt:lpstr>
      <vt:lpstr>Wingdings</vt:lpstr>
      <vt:lpstr>Office Theme</vt:lpstr>
      <vt:lpstr>Default Design</vt:lpstr>
      <vt:lpstr>Worksheet</vt:lpstr>
      <vt:lpstr>Geochemistry (433G) 2019-2020</vt:lpstr>
      <vt:lpstr>What is Geochemistry??</vt:lpstr>
      <vt:lpstr>PowerPoint Presentation</vt:lpstr>
      <vt:lpstr>Fundamentals of Geochemistry</vt:lpstr>
      <vt:lpstr>Major &amp; Trace Elements</vt:lpstr>
      <vt:lpstr>Chemical characteristics </vt:lpstr>
      <vt:lpstr>PowerPoint Presentation</vt:lpstr>
      <vt:lpstr>Mineral constitution</vt:lpstr>
      <vt:lpstr>Physical  conditions</vt:lpstr>
      <vt:lpstr>PowerPoint Presentation</vt:lpstr>
      <vt:lpstr>PowerPoint Presentation</vt:lpstr>
      <vt:lpstr>Classification of chemical elements</vt:lpstr>
      <vt:lpstr> Major elements</vt:lpstr>
      <vt:lpstr>PowerPoint Presentation</vt:lpstr>
      <vt:lpstr>PowerPoint Presentation</vt:lpstr>
      <vt:lpstr>II.Trace elements</vt:lpstr>
      <vt:lpstr>Plotting Trace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Polymerization affected by water content into magma: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Basaltic Magmas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Komatiite</vt:lpstr>
      <vt:lpstr>PowerPoint Presentation</vt:lpstr>
      <vt:lpstr>PowerPoint Presentation</vt:lpstr>
      <vt:lpstr>Evolution in the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Basalts and Ultramafic Volcanic Rocks</vt:lpstr>
      <vt:lpstr>Classification of Igneous Rocks</vt:lpstr>
      <vt:lpstr>Occurrences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II.Trace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GOLDSCHMIDT’S RULES</vt:lpstr>
      <vt:lpstr>RINGWOOD’S MODIFICATION OF GOLDSCHMIDT’S RULES</vt:lpstr>
      <vt:lpstr>INCOMPATIBLE VS. COMPATIBLE TRACE ELEMENTS</vt:lpstr>
      <vt:lpstr>PowerPoint Presentation</vt:lpstr>
      <vt:lpstr>THREE TYPES OF TRACE-ELEMENT SUBSTITUTION</vt:lpstr>
      <vt:lpstr>CAMOUFLAGE</vt:lpstr>
      <vt:lpstr>CAPTURE</vt:lpstr>
      <vt:lpstr>ADMISSION</vt:lpstr>
      <vt:lpstr>Trace Elements in Igneous Processes</vt:lpstr>
      <vt:lpstr>Trace Element Compatibility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Trace Element Fractionation  During Partial Melting</vt:lpstr>
      <vt:lpstr>Differentiation of the Earth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Chemical Analyses of MORB</vt:lpstr>
      <vt:lpstr>Diagrams for MORB </vt:lpstr>
      <vt:lpstr>PowerPoint Presentation</vt:lpstr>
      <vt:lpstr>REE Patterns for MORBS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Trace Elements</vt:lpstr>
      <vt:lpstr>PowerPoint Presentation</vt:lpstr>
      <vt:lpstr>PowerPoint Presentation</vt:lpstr>
      <vt:lpstr>Trace Elements: 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Geochemistry</dc:title>
  <dc:creator>MUSTAFA AHMED</dc:creator>
  <cp:lastModifiedBy>Dr. Moustafa Mogahed</cp:lastModifiedBy>
  <cp:revision>184</cp:revision>
  <dcterms:created xsi:type="dcterms:W3CDTF">2014-03-23T21:43:07Z</dcterms:created>
  <dcterms:modified xsi:type="dcterms:W3CDTF">2019-12-03T21:05:15Z</dcterms:modified>
</cp:coreProperties>
</file>